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0" r:id="rId3"/>
    <p:sldId id="361" r:id="rId4"/>
    <p:sldId id="362" r:id="rId5"/>
    <p:sldId id="280" r:id="rId6"/>
    <p:sldId id="283" r:id="rId7"/>
    <p:sldId id="284" r:id="rId8"/>
    <p:sldId id="402" r:id="rId9"/>
    <p:sldId id="278" r:id="rId10"/>
    <p:sldId id="307" r:id="rId11"/>
    <p:sldId id="308" r:id="rId12"/>
    <p:sldId id="309" r:id="rId13"/>
    <p:sldId id="403" r:id="rId14"/>
    <p:sldId id="310" r:id="rId15"/>
    <p:sldId id="334" r:id="rId16"/>
    <p:sldId id="292" r:id="rId17"/>
    <p:sldId id="293" r:id="rId18"/>
    <p:sldId id="302" r:id="rId19"/>
    <p:sldId id="290" r:id="rId20"/>
    <p:sldId id="291" r:id="rId21"/>
    <p:sldId id="301" r:id="rId22"/>
    <p:sldId id="300" r:id="rId23"/>
    <p:sldId id="305" r:id="rId24"/>
    <p:sldId id="327" r:id="rId25"/>
    <p:sldId id="40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CC"/>
    <a:srgbClr val="CC99FF"/>
    <a:srgbClr val="FFFFCC"/>
    <a:srgbClr val="CC0099"/>
    <a:srgbClr val="FFCCFF"/>
    <a:srgbClr val="FF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8E9B-B7FC-439C-BD22-690E5B3258C2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EAE01-74A0-4D5D-9615-D3FE8DAE4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1D4548BD-7A35-4A9B-B253-71E38EF707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7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675A7-4FDC-4D34-B324-EE4DD8A2A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9CF05-285C-49E2-A1A6-62656B92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68AFE-85DB-4B41-8D41-D8A6ECEF1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95F548-4D1D-40D9-A075-FC18832C67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513B4A2-D7B5-4E35-B11C-930BCEB1B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A4C49-795B-47B3-857D-30D94A861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F590D-528B-4491-926F-844A2FF594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6E123-8648-4EE0-97FB-C0702BEAA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6361-19D4-4116-863A-5EEF9BF1B9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DE8E5-85F9-424E-9E18-5A3EAC3CF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CD2E5-24D4-4D6C-9A98-61C76D94DF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D94DD-5314-4AA5-A195-2471ABCCB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1A349-D11B-4ECD-94DE-0FAB307D2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D33F2A3C-F3CB-4BC5-9C4C-1003A1A83E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12" Type="http://schemas.openxmlformats.org/officeDocument/2006/relationships/image" Target="../media/image2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gif"/><Relationship Id="rId10" Type="http://schemas.openxmlformats.org/officeDocument/2006/relationships/image" Target="http://www.agen.ufl.edu/~chyn/age2062/lect/lect_19/147b.gif" TargetMode="External"/><Relationship Id="rId4" Type="http://schemas.openxmlformats.org/officeDocument/2006/relationships/image" Target="../media/image22.gif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n.wikipedia.org/wiki/Image:Mul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534400" cy="23622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Energy Flow in the Biosphere, </a:t>
            </a:r>
            <a:br>
              <a:rPr lang="en-US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3200">
                <a:solidFill>
                  <a:schemeClr val="bg1"/>
                </a:solidFill>
                <a:latin typeface="Comic Sans MS" pitchFamily="66" charset="0"/>
              </a:rPr>
              <a:t>Chapter 3-1 &amp; 3-2</a:t>
            </a:r>
          </a:p>
        </p:txBody>
      </p:sp>
      <p:pic>
        <p:nvPicPr>
          <p:cNvPr id="2053" name="Picture 5" descr="bi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WHAT SHAPES AN ECOSYSTEM?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__________________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	</a:t>
            </a:r>
            <a:r>
              <a:rPr lang="en-US" sz="2800" b="1">
                <a:latin typeface="Comic Sans MS" pitchFamily="66" charset="0"/>
              </a:rPr>
              <a:t>All the living things 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   organism interacts with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__________________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	All the non-living things that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   affect an organism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Ex: climate, temperature, sunlight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soil, humidity, wind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4322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BIOTIC FACTORS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04800" y="3429000"/>
            <a:ext cx="4657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ABIOTIC FACTORS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600" b="48148"/>
          <a:stretch>
            <a:fillRect/>
          </a:stretch>
        </p:blipFill>
        <p:spPr bwMode="auto">
          <a:xfrm>
            <a:off x="5105400" y="990600"/>
            <a:ext cx="2109788" cy="2819400"/>
          </a:xfrm>
          <a:prstGeom prst="rect">
            <a:avLst/>
          </a:prstGeom>
          <a:noFill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624" t="48148"/>
          <a:stretch>
            <a:fillRect/>
          </a:stretch>
        </p:blipFill>
        <p:spPr bwMode="auto">
          <a:xfrm>
            <a:off x="6858000" y="3733800"/>
            <a:ext cx="20510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67056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__________________</a:t>
            </a:r>
          </a:p>
          <a:p>
            <a:pPr>
              <a:buFontTx/>
              <a:buNone/>
            </a:pPr>
            <a:r>
              <a:rPr lang="en-US" dirty="0"/>
              <a:t>  	= </a:t>
            </a:r>
            <a:r>
              <a:rPr lang="en-US" sz="2800" b="1" dirty="0">
                <a:latin typeface="Comic Sans MS" pitchFamily="66" charset="0"/>
              </a:rPr>
              <a:t>The area where an organism lives</a:t>
            </a:r>
          </a:p>
          <a:p>
            <a:pPr>
              <a:buFontTx/>
              <a:buNone/>
            </a:pPr>
            <a:endParaRPr lang="en-US" sz="28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800" b="1" dirty="0">
                <a:latin typeface="Comic Sans MS" pitchFamily="66" charset="0"/>
              </a:rPr>
              <a:t>A rattlesnake lives in a desert in the American Southwest</a:t>
            </a:r>
          </a:p>
          <a:p>
            <a:pPr>
              <a:buFontTx/>
              <a:buNone/>
            </a:pP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HABITAT</a:t>
            </a:r>
          </a:p>
        </p:txBody>
      </p:sp>
      <p:pic>
        <p:nvPicPr>
          <p:cNvPr id="59403" name="Picture 11" descr="animalwild089-RattleSnake-FaceClose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657600"/>
            <a:ext cx="2471738" cy="1976438"/>
          </a:xfrm>
          <a:prstGeom prst="rect">
            <a:avLst/>
          </a:prstGeom>
          <a:noFill/>
        </p:spPr>
      </p:pic>
      <p:pic>
        <p:nvPicPr>
          <p:cNvPr id="2050" name="Picture 2" descr="http://blog.summithut.com/image.axd?picture=DSC_1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988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6705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3600"/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	= place it lives PLUS the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_____________ &amp; ______________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interactions it has in that place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NICHE includes: Where it lives PLUS . . 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  What it eats? What eats it?</a:t>
            </a:r>
            <a:endParaRPr lang="en-US" sz="2400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	Where in the habitat it lives?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	</a:t>
            </a:r>
            <a:r>
              <a:rPr lang="en-US" sz="2800" b="1">
                <a:latin typeface="Comic Sans MS" pitchFamily="66" charset="0"/>
              </a:rPr>
              <a:t>In a tree, in a pond,</a:t>
            </a:r>
            <a:r>
              <a:rPr lang="en-US" b="1">
                <a:latin typeface="Comic Sans MS" pitchFamily="66" charset="0"/>
              </a:rPr>
              <a:t> </a:t>
            </a:r>
            <a:r>
              <a:rPr lang="en-US" sz="2800" b="1">
                <a:latin typeface="Comic Sans MS" pitchFamily="66" charset="0"/>
              </a:rPr>
              <a:t>underground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	Its actions… hibernating, migrating, etc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When &amp; how it reproduces?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5800" y="533400"/>
            <a:ext cx="172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NICHE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143000" y="1752600"/>
            <a:ext cx="1265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  <a:latin typeface="Arial" charset="0"/>
              </a:rPr>
              <a:t>biotic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419600" y="1752600"/>
            <a:ext cx="16383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66FF"/>
                </a:solidFill>
                <a:latin typeface="Arial" charset="0"/>
              </a:rPr>
              <a:t> abiotic</a:t>
            </a:r>
            <a:r>
              <a:rPr lang="en-US" sz="10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>
                <a:latin typeface="Comic Sans MS" pitchFamily="66" charset="0"/>
              </a:rPr>
              <a:t>HABITAT vs NICHE?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latin typeface="Comic Sans MS" pitchFamily="66" charset="0"/>
              </a:rPr>
              <a:t>						</a:t>
            </a:r>
            <a:r>
              <a:rPr lang="en-US" b="1">
                <a:latin typeface="Comic Sans MS" pitchFamily="66" charset="0"/>
              </a:rPr>
              <a:t>Habitat is like an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					organism’s 							____________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Niche is like an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organism’s ______________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</a:t>
            </a: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562600" y="2209800"/>
            <a:ext cx="1893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address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514600" y="3886200"/>
            <a:ext cx="3332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OCCUPATION</a:t>
            </a:r>
          </a:p>
        </p:txBody>
      </p:sp>
      <p:pic>
        <p:nvPicPr>
          <p:cNvPr id="172042" name="Picture 10" descr="Critters in the Pond"/>
          <p:cNvPicPr>
            <a:picLocks noChangeAspect="1" noChangeArrowheads="1"/>
          </p:cNvPicPr>
          <p:nvPr/>
        </p:nvPicPr>
        <p:blipFill>
          <a:blip r:embed="rId2" cstate="print"/>
          <a:srcRect l="34596" t="7640" r="31845"/>
          <a:stretch>
            <a:fillRect/>
          </a:stretch>
        </p:blipFill>
        <p:spPr bwMode="auto">
          <a:xfrm>
            <a:off x="6781800" y="3276600"/>
            <a:ext cx="1558925" cy="3276600"/>
          </a:xfrm>
          <a:prstGeom prst="rect">
            <a:avLst/>
          </a:prstGeom>
          <a:noFill/>
        </p:spPr>
      </p:pic>
      <p:pic>
        <p:nvPicPr>
          <p:cNvPr id="172047" name="Picture 15" descr="do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699422"/>
            <a:ext cx="2209800" cy="1485477"/>
          </a:xfrm>
          <a:prstGeom prst="rect">
            <a:avLst/>
          </a:prstGeom>
          <a:noFill/>
        </p:spPr>
      </p:pic>
      <p:pic>
        <p:nvPicPr>
          <p:cNvPr id="172050" name="Picture 18" descr="21-street-sign-moreell"/>
          <p:cNvPicPr>
            <a:picLocks noChangeAspect="1" noChangeArrowheads="1"/>
          </p:cNvPicPr>
          <p:nvPr/>
        </p:nvPicPr>
        <p:blipFill>
          <a:blip r:embed="rId4" cstate="print"/>
          <a:srcRect l="16241" t="28139" r="20493" b="22913"/>
          <a:stretch>
            <a:fillRect/>
          </a:stretch>
        </p:blipFill>
        <p:spPr bwMode="auto">
          <a:xfrm>
            <a:off x="1143000" y="914400"/>
            <a:ext cx="2362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  <p:bldP spid="1720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nich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9200"/>
            <a:ext cx="9144000" cy="4349750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b="1">
                <a:latin typeface="Comic Sans MS" pitchFamily="66" charset="0"/>
              </a:rPr>
              <a:t>NO TWO SPECIES CAN</a:t>
            </a:r>
          </a:p>
          <a:p>
            <a:pPr>
              <a:buFontTx/>
              <a:buNone/>
            </a:pPr>
            <a:r>
              <a:rPr lang="en-US" sz="4400" b="1">
                <a:latin typeface="Comic Sans MS" pitchFamily="66" charset="0"/>
              </a:rPr>
              <a:t>   SHARE THE SAME NICHE !</a:t>
            </a:r>
            <a:endParaRPr lang="en-US" sz="2800" b="1">
              <a:latin typeface="Comic Sans MS" pitchFamily="66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12725" y="5681663"/>
            <a:ext cx="819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Arial" charset="0"/>
              </a:rPr>
              <a:t>= ______________________________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38200" y="5562600"/>
            <a:ext cx="690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9900CC"/>
                </a:solidFill>
              </a:rPr>
              <a:t>Competitive exclusion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8229600" cy="1143000"/>
          </a:xfrm>
        </p:spPr>
        <p:txBody>
          <a:bodyPr/>
          <a:lstStyle/>
          <a:p>
            <a:r>
              <a:rPr lang="en-US" sz="4000">
                <a:latin typeface="Comic Sans MS" pitchFamily="66" charset="0"/>
              </a:rPr>
              <a:t>The Earth is SOLAR POWERED!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33800"/>
            <a:ext cx="8534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sz="4400">
                <a:latin typeface="Comic Sans MS" pitchFamily="66" charset="0"/>
              </a:rPr>
              <a:t>_____________ is the main source of energy for life on Earth.</a:t>
            </a:r>
          </a:p>
          <a:p>
            <a:pPr>
              <a:buFontTx/>
              <a:buNone/>
            </a:pPr>
            <a:endParaRPr lang="en-US" sz="4400">
              <a:latin typeface="Comic Sans MS" pitchFamily="66" charset="0"/>
            </a:endParaRP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91140" name="Picture 4" descr="sunwithglasse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514600"/>
            <a:ext cx="1409700" cy="1331913"/>
          </a:xfrm>
          <a:prstGeom prst="rect">
            <a:avLst/>
          </a:prstGeom>
          <a:noFill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143000" y="37338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66"/>
                </a:solidFill>
              </a:rPr>
              <a:t>SUNLIGHT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381000" y="304800"/>
            <a:ext cx="8253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u="sng">
                <a:solidFill>
                  <a:schemeClr val="tx2"/>
                </a:solidFill>
              </a:rPr>
              <a:t>ALL LIVING THINGS USE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photo energ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22" r="2559" b="10114"/>
          <a:stretch>
            <a:fillRect/>
          </a:stretch>
        </p:blipFill>
        <p:spPr bwMode="auto">
          <a:xfrm>
            <a:off x="5638800" y="3581400"/>
            <a:ext cx="3505200" cy="28956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295400"/>
            <a:ext cx="8839200" cy="1219200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AUTOTROPHS = PRODUCERS</a:t>
            </a:r>
            <a:br>
              <a:rPr lang="en-US" sz="4000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Can make their own food</a:t>
            </a:r>
            <a:endParaRPr lang="en-US" sz="4000">
              <a:latin typeface="Comic Sans MS" pitchFamily="66" charset="0"/>
            </a:endParaRP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819400"/>
            <a:ext cx="88392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Most autotrophs use _______________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  to capture solar energy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Main producers on land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	= green plants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  In water = algae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724400" y="2743200"/>
            <a:ext cx="4151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PHOTOSYNTHESIS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304800"/>
            <a:ext cx="915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u="sng">
                <a:solidFill>
                  <a:schemeClr val="tx2"/>
                </a:solidFill>
              </a:rPr>
              <a:t>ALL LIVING THINGS USE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chemo energ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41"/>
          <a:stretch>
            <a:fillRect/>
          </a:stretch>
        </p:blipFill>
        <p:spPr bwMode="auto">
          <a:xfrm>
            <a:off x="5181600" y="3468688"/>
            <a:ext cx="3733800" cy="3389312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04800"/>
            <a:ext cx="88392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Some autotrophs can make own food in the ____________________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They use energy stored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________________ of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______________________to produce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carbohydrates = ___________________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Ex: Bacteria that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live in </a:t>
            </a:r>
            <a:r>
              <a:rPr lang="en-US" b="1">
                <a:solidFill>
                  <a:srgbClr val="FF0066"/>
                </a:solidFill>
                <a:latin typeface="Comic Sans MS" pitchFamily="66" charset="0"/>
              </a:rPr>
              <a:t>HOSTILE</a:t>
            </a:r>
            <a:r>
              <a:rPr lang="en-US" b="1">
                <a:latin typeface="Comic Sans MS" pitchFamily="66" charset="0"/>
              </a:rPr>
              <a:t> places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Like volcano vents, hot springs,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latin typeface="Comic Sans MS" pitchFamily="66" charset="0"/>
              </a:rPr>
              <a:t>     marshes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6400800"/>
            <a:ext cx="292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0" dirty="0">
                <a:solidFill>
                  <a:srgbClr val="9900CC"/>
                </a:solidFill>
                <a:latin typeface="Arial" charset="0"/>
              </a:rPr>
              <a:t>BIOLOGY; </a:t>
            </a:r>
            <a:r>
              <a:rPr lang="en-US" sz="1000" b="0" dirty="0" err="1">
                <a:solidFill>
                  <a:srgbClr val="9900CC"/>
                </a:solidFill>
                <a:latin typeface="Arial" charset="0"/>
              </a:rPr>
              <a:t>MIller</a:t>
            </a:r>
            <a:r>
              <a:rPr lang="en-US" sz="1000" b="0" dirty="0">
                <a:solidFill>
                  <a:srgbClr val="9900CC"/>
                </a:solidFill>
                <a:latin typeface="Arial" charset="0"/>
              </a:rPr>
              <a:t> and Levine; Prentice Hall; 2006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33400" y="2209800"/>
            <a:ext cx="3113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chemical bonds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066800" y="685800"/>
            <a:ext cx="3367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absence of light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7200" y="2819400"/>
            <a:ext cx="5345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INORGANIC MOLECULES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038600" y="3352800"/>
            <a:ext cx="419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CHEMOSYNTHESIS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41" grpId="0"/>
      <p:bldP spid="44042" grpId="0"/>
      <p:bldP spid="44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905000"/>
          </a:xfrm>
        </p:spPr>
        <p:txBody>
          <a:bodyPr/>
          <a:lstStyle/>
          <a:p>
            <a:pPr algn="l"/>
            <a:r>
              <a:rPr lang="en-US" sz="4000" b="1">
                <a:latin typeface="Comic Sans MS" pitchFamily="66" charset="0"/>
              </a:rPr>
              <a:t>HETEROTROPHS = ____________</a:t>
            </a:r>
            <a:br>
              <a:rPr lang="en-US" sz="4000" b="1">
                <a:latin typeface="Comic Sans MS" pitchFamily="66" charset="0"/>
              </a:rPr>
            </a:br>
            <a:r>
              <a:rPr lang="en-US" sz="4000" b="1">
                <a:latin typeface="Comic Sans MS" pitchFamily="66" charset="0"/>
              </a:rPr>
              <a:t>Get energy from consuming other organisms</a:t>
            </a:r>
            <a:endParaRPr lang="en-US" sz="4000">
              <a:latin typeface="Comic Sans MS" pitchFamily="66" charset="0"/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8839200" cy="4038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</p:txBody>
      </p:sp>
      <p:pic>
        <p:nvPicPr>
          <p:cNvPr id="53258" name="Picture 10" descr="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3752850" cy="3752850"/>
          </a:xfrm>
          <a:prstGeom prst="rect">
            <a:avLst/>
          </a:prstGeom>
          <a:noFill/>
        </p:spPr>
      </p:pic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257800" y="228600"/>
            <a:ext cx="315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914400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HETEROTROPHS = CONSUMERS</a:t>
            </a:r>
            <a:r>
              <a:rPr lang="en-US" sz="4000">
                <a:latin typeface="Comic Sans MS" pitchFamily="66" charset="0"/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________________ 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  eat only plants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________________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  eat only animals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________________ =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eat both plants &amp; animals</a:t>
            </a:r>
          </a:p>
        </p:txBody>
      </p:sp>
      <p:pic>
        <p:nvPicPr>
          <p:cNvPr id="40966" name="Picture 6" descr="elephant 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90600"/>
            <a:ext cx="23622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838200" y="1000125"/>
            <a:ext cx="321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HERBIVORES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838200" y="2667000"/>
            <a:ext cx="328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CARNIVORES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838200" y="4724400"/>
            <a:ext cx="314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OMNIVORES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724400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/>
      <p:bldP spid="409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72000"/>
            <a:ext cx="9144000" cy="8683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latin typeface="Comic Sans MS" pitchFamily="66" charset="0"/>
                <a:sym typeface="Wingdings" pitchFamily="2" charset="2"/>
              </a:rPr>
              <a:t> ________</a:t>
            </a:r>
            <a:r>
              <a:rPr lang="en-US" sz="2800">
                <a:latin typeface="Comic Sans MS" pitchFamily="66" charset="0"/>
              </a:rPr>
              <a:t>    __________    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  ___________</a:t>
            </a:r>
          </a:p>
        </p:txBody>
      </p:sp>
      <p:pic>
        <p:nvPicPr>
          <p:cNvPr id="119811" name="Picture 3" descr="periodic tabl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577"/>
          <a:stretch>
            <a:fillRect/>
          </a:stretch>
        </p:blipFill>
        <p:spPr bwMode="auto">
          <a:xfrm>
            <a:off x="152400" y="1676400"/>
            <a:ext cx="2286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 descr="atom_animation55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048000"/>
            <a:ext cx="1352550" cy="1331913"/>
          </a:xfrm>
          <a:noFill/>
          <a:ln/>
        </p:spPr>
      </p:pic>
      <p:pic>
        <p:nvPicPr>
          <p:cNvPr id="119813" name="Picture 5" descr="phospholipunlabel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219200"/>
            <a:ext cx="444500" cy="914400"/>
          </a:xfrm>
          <a:prstGeom prst="rect">
            <a:avLst/>
          </a:prstGeom>
          <a:noFill/>
        </p:spPr>
      </p:pic>
      <p:pic>
        <p:nvPicPr>
          <p:cNvPr id="119814" name="Picture 6" descr="helix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2362200"/>
            <a:ext cx="690563" cy="1204913"/>
          </a:xfrm>
          <a:prstGeom prst="rect">
            <a:avLst/>
          </a:prstGeom>
          <a:noFill/>
        </p:spPr>
      </p:pic>
      <p:pic>
        <p:nvPicPr>
          <p:cNvPr id="119815" name="Picture 7" descr="Carb_poly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667"/>
          <a:stretch>
            <a:fillRect/>
          </a:stretch>
        </p:blipFill>
        <p:spPr bwMode="auto">
          <a:xfrm>
            <a:off x="3581400" y="3886200"/>
            <a:ext cx="1581150" cy="622300"/>
          </a:xfrm>
          <a:prstGeom prst="rect">
            <a:avLst/>
          </a:prstGeom>
          <a:noFill/>
        </p:spPr>
      </p:pic>
      <p:pic>
        <p:nvPicPr>
          <p:cNvPr id="119816" name="Picture 8" descr="AT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1676400"/>
            <a:ext cx="1509713" cy="639763"/>
          </a:xfrm>
          <a:prstGeom prst="rect">
            <a:avLst/>
          </a:prstGeom>
          <a:noFill/>
        </p:spPr>
      </p:pic>
      <p:pic>
        <p:nvPicPr>
          <p:cNvPr id="119817" name="Picture 9" descr="protein chai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2743200"/>
            <a:ext cx="611188" cy="1338263"/>
          </a:xfrm>
          <a:prstGeom prst="rect">
            <a:avLst/>
          </a:prstGeom>
          <a:noFill/>
        </p:spPr>
      </p:pic>
      <p:pic>
        <p:nvPicPr>
          <p:cNvPr id="119818" name="Picture 10" descr="glucose no label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514600"/>
            <a:ext cx="728663" cy="981075"/>
          </a:xfrm>
          <a:prstGeom prst="rect">
            <a:avLst/>
          </a:prstGeom>
          <a:noFill/>
        </p:spPr>
      </p:pic>
      <p:pic>
        <p:nvPicPr>
          <p:cNvPr id="119819" name="Picture 11" descr="rough_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1295400"/>
            <a:ext cx="990600" cy="627063"/>
          </a:xfrm>
          <a:prstGeom prst="rect">
            <a:avLst/>
          </a:prstGeom>
          <a:noFill/>
        </p:spPr>
      </p:pic>
      <p:pic>
        <p:nvPicPr>
          <p:cNvPr id="119820" name="Picture 12" descr="memb prots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63" t="37878" r="53636" b="23334"/>
          <a:stretch>
            <a:fillRect/>
          </a:stretch>
        </p:blipFill>
        <p:spPr bwMode="auto">
          <a:xfrm>
            <a:off x="7543800" y="2438400"/>
            <a:ext cx="1066800" cy="776288"/>
          </a:xfrm>
          <a:prstGeom prst="rect">
            <a:avLst/>
          </a:prstGeom>
          <a:noFill/>
        </p:spPr>
      </p:pic>
      <p:pic>
        <p:nvPicPr>
          <p:cNvPr id="119821" name="Picture 13" descr="chloro wo label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286000"/>
            <a:ext cx="1066800" cy="542925"/>
          </a:xfrm>
          <a:prstGeom prst="rect">
            <a:avLst/>
          </a:prstGeom>
          <a:noFill/>
        </p:spPr>
      </p:pic>
      <p:pic>
        <p:nvPicPr>
          <p:cNvPr id="119822" name="Picture 14" descr="golgi_pic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1524000"/>
            <a:ext cx="1028700" cy="792163"/>
          </a:xfrm>
          <a:prstGeom prst="rect">
            <a:avLst/>
          </a:prstGeom>
          <a:noFill/>
        </p:spPr>
      </p:pic>
      <p:pic>
        <p:nvPicPr>
          <p:cNvPr id="119823" name="Picture 15" descr="mito nolabels book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3352800"/>
            <a:ext cx="971550" cy="949325"/>
          </a:xfrm>
          <a:prstGeom prst="rect">
            <a:avLst/>
          </a:prstGeom>
          <a:noFill/>
        </p:spPr>
      </p:pic>
      <p:pic>
        <p:nvPicPr>
          <p:cNvPr id="119824" name="Picture 16" descr="nucleus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 r="50000" b="10001"/>
          <a:stretch>
            <a:fillRect/>
          </a:stretch>
        </p:blipFill>
        <p:spPr bwMode="auto">
          <a:xfrm>
            <a:off x="6477000" y="2971800"/>
            <a:ext cx="1000125" cy="1066800"/>
          </a:xfrm>
          <a:prstGeom prst="rect">
            <a:avLst/>
          </a:prstGeom>
          <a:noFill/>
        </p:spPr>
      </p:pic>
      <p:sp>
        <p:nvSpPr>
          <p:cNvPr id="119825" name="Rectangle 17"/>
          <p:cNvSpPr>
            <a:spLocks noChangeArrowheads="1"/>
          </p:cNvSpPr>
          <p:nvPr/>
        </p:nvSpPr>
        <p:spPr bwMode="auto">
          <a:xfrm>
            <a:off x="228600" y="4572000"/>
            <a:ext cx="153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ATOMS</a:t>
            </a:r>
          </a:p>
        </p:txBody>
      </p:sp>
      <p:sp>
        <p:nvSpPr>
          <p:cNvPr id="119826" name="Rectangle 18"/>
          <p:cNvSpPr>
            <a:spLocks noChangeArrowheads="1"/>
          </p:cNvSpPr>
          <p:nvPr/>
        </p:nvSpPr>
        <p:spPr bwMode="auto">
          <a:xfrm>
            <a:off x="2743200" y="4495800"/>
            <a:ext cx="2346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MOLECULES</a:t>
            </a:r>
          </a:p>
        </p:txBody>
      </p:sp>
      <p:sp>
        <p:nvSpPr>
          <p:cNvPr id="119827" name="Rectangle 19"/>
          <p:cNvSpPr>
            <a:spLocks noChangeArrowheads="1"/>
          </p:cNvSpPr>
          <p:nvPr/>
        </p:nvSpPr>
        <p:spPr bwMode="auto">
          <a:xfrm>
            <a:off x="6019800" y="4495800"/>
            <a:ext cx="256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Wingdings" pitchFamily="2" charset="2"/>
              </a:rPr>
              <a:t>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5" grpId="0"/>
      <p:bldP spid="119826" grpId="0"/>
      <p:bldP spid="1198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09600"/>
          </a:xfrm>
        </p:spPr>
        <p:txBody>
          <a:bodyPr/>
          <a:lstStyle/>
          <a:p>
            <a:r>
              <a:rPr lang="en-US" sz="4000" b="1">
                <a:latin typeface="Comic Sans MS" pitchFamily="66" charset="0"/>
              </a:rPr>
              <a:t>HETEROTROPHS = CONSUMERS</a:t>
            </a:r>
            <a:r>
              <a:rPr lang="en-US" sz="4000">
                <a:latin typeface="Comic Sans MS" pitchFamily="66" charset="0"/>
              </a:rPr>
              <a:t> 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915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________________ =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feed on plant &amp; animal remains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 </a:t>
            </a:r>
            <a:r>
              <a:rPr lang="en-US" sz="2400" b="1">
                <a:latin typeface="Comic Sans MS" pitchFamily="66" charset="0"/>
              </a:rPr>
              <a:t>EX: mites, earthworms, </a:t>
            </a:r>
          </a:p>
          <a:p>
            <a:pPr>
              <a:buFontTx/>
              <a:buNone/>
            </a:pPr>
            <a:r>
              <a:rPr lang="en-US" sz="2400" b="1">
                <a:latin typeface="Comic Sans MS" pitchFamily="66" charset="0"/>
              </a:rPr>
              <a:t>            snails, crabs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________________ =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 break down and absorb 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organic matter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	</a:t>
            </a:r>
            <a:r>
              <a:rPr lang="en-US" sz="2400" b="1">
                <a:latin typeface="Comic Sans MS" pitchFamily="66" charset="0"/>
              </a:rPr>
              <a:t>EX: bacteria &amp; fungi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33400" y="838200"/>
            <a:ext cx="3794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DETRITIVORES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33400" y="3657600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DECOMPOSERS</a:t>
            </a:r>
          </a:p>
        </p:txBody>
      </p:sp>
      <p:pic>
        <p:nvPicPr>
          <p:cNvPr id="41996" name="Picture 12" descr="Photograph of bracket fungi on a fallen log. Canon AE-1, 80-200mm. len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0"/>
            <a:ext cx="2690813" cy="1852613"/>
          </a:xfrm>
          <a:prstGeom prst="rect">
            <a:avLst/>
          </a:prstGeom>
          <a:noFill/>
        </p:spPr>
      </p:pic>
      <p:pic>
        <p:nvPicPr>
          <p:cNvPr id="41998" name="Picture 1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057400"/>
            <a:ext cx="2663825" cy="187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295400"/>
          </a:xfrm>
        </p:spPr>
        <p:txBody>
          <a:bodyPr/>
          <a:lstStyle/>
          <a:p>
            <a:r>
              <a:rPr lang="en-US" sz="3200" b="1">
                <a:latin typeface="Comic Sans MS" pitchFamily="66" charset="0"/>
              </a:rPr>
              <a:t>Energy flows through an ecosystem in a series of steps in which organisms transfer energy by being eaten</a:t>
            </a:r>
            <a:endParaRPr lang="en-US" sz="4000">
              <a:latin typeface="Comic Sans MS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524000"/>
            <a:ext cx="4038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________________</a:t>
            </a:r>
            <a:r>
              <a:rPr lang="en-US" b="1"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_________________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= _________________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257800" y="4114800"/>
            <a:ext cx="314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PRODUCERS</a:t>
            </a:r>
            <a:br>
              <a:rPr lang="en-US" sz="3600">
                <a:solidFill>
                  <a:srgbClr val="0066FF"/>
                </a:solidFill>
              </a:rPr>
            </a:br>
            <a:r>
              <a:rPr lang="en-US" sz="3600">
                <a:solidFill>
                  <a:srgbClr val="0066FF"/>
                </a:solidFill>
              </a:rPr>
              <a:t>(Autotrophs)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5105400" y="1447800"/>
            <a:ext cx="3459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CONSUMERS</a:t>
            </a:r>
            <a:br>
              <a:rPr lang="en-US" sz="3600">
                <a:solidFill>
                  <a:srgbClr val="0066FF"/>
                </a:solidFill>
              </a:rPr>
            </a:br>
            <a:r>
              <a:rPr lang="en-US" sz="3600">
                <a:solidFill>
                  <a:srgbClr val="0066FF"/>
                </a:solidFill>
              </a:rPr>
              <a:t>(Heterotrophs)</a:t>
            </a:r>
          </a:p>
        </p:txBody>
      </p:sp>
      <p:pic>
        <p:nvPicPr>
          <p:cNvPr id="52235" name="Picture 11" descr="foodch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2E9"/>
              </a:clrFrom>
              <a:clrTo>
                <a:srgbClr val="FBF2E9">
                  <a:alpha val="0"/>
                </a:srgbClr>
              </a:clrTo>
            </a:clrChange>
          </a:blip>
          <a:srcRect r="37408"/>
          <a:stretch>
            <a:fillRect/>
          </a:stretch>
        </p:blipFill>
        <p:spPr bwMode="auto">
          <a:xfrm>
            <a:off x="533400" y="1371600"/>
            <a:ext cx="2586038" cy="5486400"/>
          </a:xfrm>
          <a:prstGeom prst="rect">
            <a:avLst/>
          </a:prstGeom>
          <a:noFill/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477000" y="3352800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latin typeface="Arial" charset="0"/>
                <a:cs typeface="Arial" charset="0"/>
              </a:rPr>
              <a:t>↑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6477000" y="2514600"/>
            <a:ext cx="527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>
                <a:latin typeface="Arial" charset="0"/>
              </a:rPr>
              <a:t>↑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486400" y="5715000"/>
            <a:ext cx="2960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FOOD 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6" grpId="0"/>
      <p:bldP spid="52238" grpId="0"/>
      <p:bldP spid="522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152400"/>
            <a:ext cx="3962400" cy="4876800"/>
          </a:xfrm>
        </p:spPr>
        <p:txBody>
          <a:bodyPr/>
          <a:lstStyle/>
          <a:p>
            <a:r>
              <a:rPr lang="en-US" sz="4000">
                <a:latin typeface="Comic Sans MS" pitchFamily="66" charset="0"/>
              </a:rPr>
              <a:t>In most ecosystems feeding relationships are more complex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43600"/>
            <a:ext cx="9144000" cy="68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>
                <a:latin typeface="Comic Sans MS" pitchFamily="66" charset="0"/>
              </a:rPr>
              <a:t>A ______________ links ALL the food chains in an ecosystem together.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2000" y="5867400"/>
            <a:ext cx="2479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66"/>
                </a:solidFill>
              </a:rPr>
              <a:t>FOOD WEB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676400" y="930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>
              <a:solidFill>
                <a:srgbClr val="CC0099"/>
              </a:solidFill>
              <a:latin typeface="Arial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957638" cy="5257800"/>
          </a:xfrm>
          <a:prstGeom prst="rect">
            <a:avLst/>
          </a:prstGeom>
          <a:noFill/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22325" y="58738"/>
            <a:ext cx="3773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</a:rPr>
              <a:t>Pearson Education Inc, Publishing as Pearson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457200"/>
            <a:ext cx="42672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Each step in a food </a:t>
            </a:r>
            <a:br>
              <a:rPr lang="en-US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chain or web =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_______________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______________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ALWAYS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make up the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________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 trophic level.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</p:txBody>
      </p:sp>
      <p:pic>
        <p:nvPicPr>
          <p:cNvPr id="56324" name="Picture 4" descr="food-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565650" cy="6019800"/>
          </a:xfrm>
          <a:prstGeom prst="rect">
            <a:avLst/>
          </a:prstGeo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876800" y="1524000"/>
            <a:ext cx="3459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TROPHIC LEVEL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029200" y="2667000"/>
            <a:ext cx="2928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PRODUCERS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4876800" y="4419600"/>
            <a:ext cx="1638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FIRST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8" grpId="0"/>
      <p:bldP spid="563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Lower levels must be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bigger to support the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level above. 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Only about_____ of 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the energy from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each level is passed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on.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</p:txBody>
      </p:sp>
      <p:pic>
        <p:nvPicPr>
          <p:cNvPr id="81923" name="Picture 3" descr="food-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565650" cy="6019800"/>
          </a:xfrm>
          <a:prstGeom prst="rect">
            <a:avLst/>
          </a:prstGeom>
          <a:noFill/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52400" y="6477000"/>
            <a:ext cx="365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9900CC"/>
                </a:solidFill>
                <a:latin typeface="Arial" charset="0"/>
              </a:rPr>
              <a:t>http://home.insightbb.com/~g.mager/Pond/Ecosystem.htll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010400" y="2209800"/>
            <a:ext cx="1012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66FF"/>
                </a:solidFill>
              </a:rPr>
              <a:t>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Some energy is used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for life processes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such as growth,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development,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movement,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metabolism,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transport, and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reproduction. </a:t>
            </a:r>
          </a:p>
          <a:p>
            <a:pPr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The rest is</a:t>
            </a:r>
          </a:p>
          <a:p>
            <a:pPr>
              <a:buFontTx/>
              <a:buNone/>
            </a:pPr>
            <a:r>
              <a:rPr lang="en-US" b="1">
                <a:latin typeface="Comic Sans MS" pitchFamily="66" charset="0"/>
              </a:rPr>
              <a:t>lost as ________</a:t>
            </a:r>
          </a:p>
        </p:txBody>
      </p:sp>
      <p:pic>
        <p:nvPicPr>
          <p:cNvPr id="167939" name="Picture 3" descr="food-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565650" cy="6019800"/>
          </a:xfrm>
          <a:prstGeom prst="rect">
            <a:avLst/>
          </a:prstGeom>
          <a:noFill/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52400" y="6477000"/>
            <a:ext cx="3659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>
                <a:solidFill>
                  <a:srgbClr val="9900CC"/>
                </a:solidFill>
                <a:latin typeface="Arial" charset="0"/>
              </a:rPr>
              <a:t>http://home.insightbb.com/~g.mager/Pond/Ecosystem.htll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6400800" y="5791200"/>
            <a:ext cx="1330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99"/>
                </a:solidFill>
              </a:rPr>
              <a:t>HEAT</a:t>
            </a:r>
            <a:endParaRPr lang="en-US" sz="360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4572000"/>
            <a:ext cx="9144000" cy="8683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____________   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  ____________    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447800" y="4495800"/>
            <a:ext cx="1263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CELLS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00600" y="4495800"/>
            <a:ext cx="1847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Wingdings" pitchFamily="2" charset="2"/>
              </a:rPr>
              <a:t>TISSUES</a:t>
            </a:r>
          </a:p>
        </p:txBody>
      </p:sp>
      <p:pic>
        <p:nvPicPr>
          <p:cNvPr id="120837" name="Picture 5" descr="differentiation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6250"/>
          <a:stretch>
            <a:fillRect/>
          </a:stretch>
        </p:blipFill>
        <p:spPr bwMode="auto">
          <a:xfrm>
            <a:off x="1219200" y="457200"/>
            <a:ext cx="2006600" cy="3906838"/>
          </a:xfrm>
          <a:prstGeom prst="rect">
            <a:avLst/>
          </a:prstGeom>
          <a:noFill/>
        </p:spPr>
      </p:pic>
      <p:pic>
        <p:nvPicPr>
          <p:cNvPr id="120838" name="Picture 6" descr="muscle tissue"/>
          <p:cNvPicPr>
            <a:picLocks noChangeAspect="1" noChangeArrowheads="1"/>
          </p:cNvPicPr>
          <p:nvPr/>
        </p:nvPicPr>
        <p:blipFill>
          <a:blip r:embed="rId3" cstate="print"/>
          <a:srcRect t="34216" r="45181" b="16904"/>
          <a:stretch>
            <a:fillRect/>
          </a:stretch>
        </p:blipFill>
        <p:spPr bwMode="auto">
          <a:xfrm>
            <a:off x="4191000" y="762000"/>
            <a:ext cx="1981200" cy="1238250"/>
          </a:xfrm>
          <a:prstGeom prst="rect">
            <a:avLst/>
          </a:prstGeom>
          <a:noFill/>
        </p:spPr>
      </p:pic>
      <p:pic>
        <p:nvPicPr>
          <p:cNvPr id="120839" name="Picture 7" descr="cilia moving mucou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8095" b="4431"/>
          <a:stretch>
            <a:fillRect/>
          </a:stretch>
        </p:blipFill>
        <p:spPr bwMode="auto">
          <a:xfrm>
            <a:off x="4419600" y="2819400"/>
            <a:ext cx="1981200" cy="1574800"/>
          </a:xfrm>
          <a:prstGeom prst="rect">
            <a:avLst/>
          </a:prstGeom>
          <a:noFill/>
        </p:spPr>
      </p:pic>
      <p:pic>
        <p:nvPicPr>
          <p:cNvPr id="120841" name="Picture 9" descr="bone cells"/>
          <p:cNvPicPr>
            <a:picLocks noChangeAspect="1" noChangeArrowheads="1"/>
          </p:cNvPicPr>
          <p:nvPr/>
        </p:nvPicPr>
        <p:blipFill>
          <a:blip r:embed="rId5" cstate="print"/>
          <a:srcRect r="35484" b="39450"/>
          <a:stretch>
            <a:fillRect/>
          </a:stretch>
        </p:blipFill>
        <p:spPr bwMode="auto">
          <a:xfrm>
            <a:off x="6324600" y="1371600"/>
            <a:ext cx="1828800" cy="1341438"/>
          </a:xfrm>
          <a:prstGeom prst="rect">
            <a:avLst/>
          </a:prstGeom>
          <a:noFill/>
        </p:spPr>
      </p:pic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419600" y="5181600"/>
            <a:ext cx="2673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Similar cells </a:t>
            </a:r>
            <a:br>
              <a:rPr lang="en-US"/>
            </a:br>
            <a:r>
              <a:rPr lang="en-US"/>
              <a:t>working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1208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72000"/>
            <a:ext cx="9144000" cy="8683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___________   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  __________   ___________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81000" y="4343400"/>
            <a:ext cx="1731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ORGANS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810000" y="4038600"/>
            <a:ext cx="19319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Wingdings" pitchFamily="2" charset="2"/>
              </a:rPr>
              <a:t>ORGAN </a:t>
            </a:r>
            <a:br>
              <a:rPr lang="en-US" sz="2800">
                <a:sym typeface="Wingdings" pitchFamily="2" charset="2"/>
              </a:rPr>
            </a:br>
            <a:r>
              <a:rPr lang="en-US" sz="2800">
                <a:sym typeface="Wingdings" pitchFamily="2" charset="2"/>
              </a:rPr>
              <a:t>SYSTEMS</a:t>
            </a:r>
          </a:p>
        </p:txBody>
      </p:sp>
      <p:pic>
        <p:nvPicPr>
          <p:cNvPr id="121861" name="Picture 5" descr="tissu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133600"/>
            <a:ext cx="2395538" cy="1768475"/>
          </a:xfrm>
          <a:prstGeom prst="rect">
            <a:avLst/>
          </a:prstGeom>
          <a:noFill/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629400" y="4495800"/>
            <a:ext cx="2239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ym typeface="Wingdings" pitchFamily="2" charset="2"/>
              </a:rPr>
              <a:t>ORGANISM</a:t>
            </a:r>
          </a:p>
        </p:txBody>
      </p:sp>
      <p:pic>
        <p:nvPicPr>
          <p:cNvPr id="121863" name="Picture 7" descr="tr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362200"/>
            <a:ext cx="557213" cy="847725"/>
          </a:xfrm>
          <a:prstGeom prst="rect">
            <a:avLst/>
          </a:prstGeom>
          <a:noFill/>
        </p:spPr>
      </p:pic>
      <p:pic>
        <p:nvPicPr>
          <p:cNvPr id="121864" name="Picture 8" descr="walking elephan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133600"/>
            <a:ext cx="847725" cy="695325"/>
          </a:xfrm>
          <a:prstGeom prst="rect">
            <a:avLst/>
          </a:prstGeom>
          <a:noFill/>
        </p:spPr>
      </p:pic>
      <p:pic>
        <p:nvPicPr>
          <p:cNvPr id="121865" name="Picture 9" descr="starfish an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810000"/>
            <a:ext cx="942975" cy="438150"/>
          </a:xfrm>
          <a:prstGeom prst="rect">
            <a:avLst/>
          </a:prstGeom>
          <a:noFill/>
        </p:spPr>
      </p:pic>
      <p:pic>
        <p:nvPicPr>
          <p:cNvPr id="121866" name="Picture 10" descr="plant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895600"/>
            <a:ext cx="1143000" cy="762000"/>
          </a:xfrm>
          <a:prstGeom prst="rect">
            <a:avLst/>
          </a:prstGeom>
          <a:noFill/>
        </p:spPr>
      </p:pic>
      <p:pic>
        <p:nvPicPr>
          <p:cNvPr id="121867" name="Picture 11" descr="clamandfish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371600"/>
            <a:ext cx="1333500" cy="857250"/>
          </a:xfrm>
          <a:prstGeom prst="rect">
            <a:avLst/>
          </a:prstGeom>
          <a:noFill/>
        </p:spPr>
      </p:pic>
      <p:pic>
        <p:nvPicPr>
          <p:cNvPr id="121868" name="Picture 12" descr="cardi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429000"/>
            <a:ext cx="942975" cy="735013"/>
          </a:xfrm>
          <a:prstGeom prst="rect">
            <a:avLst/>
          </a:prstGeom>
          <a:noFill/>
        </p:spPr>
      </p:pic>
      <p:pic>
        <p:nvPicPr>
          <p:cNvPr id="121869" name="Picture 13" descr="http://www.agen.ufl.edu/~chyn/age2062/lect/lect_19/147b.gif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3276600" y="457200"/>
            <a:ext cx="3048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70" name="Picture 14" descr="digestive%20system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26" t="37836" r="34726" b="19398"/>
          <a:stretch>
            <a:fillRect/>
          </a:stretch>
        </p:blipFill>
        <p:spPr bwMode="auto">
          <a:xfrm>
            <a:off x="4191000" y="1828800"/>
            <a:ext cx="1122363" cy="2057400"/>
          </a:xfrm>
          <a:prstGeom prst="rect">
            <a:avLst/>
          </a:prstGeom>
          <a:noFill/>
        </p:spPr>
      </p:pic>
      <p:pic>
        <p:nvPicPr>
          <p:cNvPr id="121871" name="Picture 15" descr="red_mush_md_wht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01000" y="609600"/>
            <a:ext cx="876300" cy="657225"/>
          </a:xfrm>
          <a:prstGeom prst="rect">
            <a:avLst/>
          </a:prstGeom>
          <a:noFill/>
        </p:spPr>
      </p:pic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136525" y="4992688"/>
            <a:ext cx="2654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Different tissues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working together</a:t>
            </a:r>
          </a:p>
        </p:txBody>
      </p:sp>
      <p:sp>
        <p:nvSpPr>
          <p:cNvPr id="121874" name="Rectangle 18"/>
          <p:cNvSpPr>
            <a:spLocks noChangeArrowheads="1"/>
          </p:cNvSpPr>
          <p:nvPr/>
        </p:nvSpPr>
        <p:spPr bwMode="auto">
          <a:xfrm>
            <a:off x="3429000" y="5105400"/>
            <a:ext cx="2654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Different organs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working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  <p:bldP spid="121860" grpId="0"/>
      <p:bldP spid="1218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72000"/>
            <a:ext cx="9144000" cy="8683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__________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_________________________</a:t>
            </a:r>
          </a:p>
          <a:p>
            <a:pPr>
              <a:buFontTx/>
              <a:buNone/>
            </a:pPr>
            <a:endParaRPr lang="en-US" sz="2800" b="1">
              <a:latin typeface="Comic Sans MS" pitchFamily="66" charset="0"/>
              <a:sym typeface="Wingdings" pitchFamily="2" charset="2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495800"/>
            <a:ext cx="248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</a:rPr>
              <a:t>ORGANISMS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19400" y="4495800"/>
            <a:ext cx="2824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sym typeface="Wingdings" pitchFamily="2" charset="2"/>
              </a:rPr>
              <a:t>POPULATIONS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096000" y="4495800"/>
            <a:ext cx="2535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sym typeface="Wingdings" pitchFamily="2" charset="2"/>
              </a:rPr>
              <a:t>COMMUNITY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072188" y="6613525"/>
            <a:ext cx="3071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3399"/>
                </a:solidFill>
                <a:latin typeface="Arial" charset="0"/>
              </a:rPr>
              <a:t>BIOLOGY; Miller and Levine; Prentice Hall;2006 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124200" y="5105400"/>
            <a:ext cx="2819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0" i="1"/>
              <a:t>SAME</a:t>
            </a:r>
            <a:r>
              <a:rPr lang="en-US" sz="1800" b="0"/>
              <a:t> SPECIES</a:t>
            </a:r>
            <a:br>
              <a:rPr lang="en-US" sz="1800" b="0"/>
            </a:br>
            <a:r>
              <a:rPr lang="en-US" sz="1800" b="0"/>
              <a:t>LIVING TOGETHER</a:t>
            </a:r>
          </a:p>
          <a:p>
            <a:r>
              <a:rPr lang="en-US" sz="1800" b="0"/>
              <a:t>IN AN AREA</a:t>
            </a:r>
          </a:p>
          <a:p>
            <a:endParaRPr lang="en-US" sz="1800" b="0"/>
          </a:p>
          <a:p>
            <a:r>
              <a:rPr lang="en-US" sz="1800" b="0"/>
              <a:t>   Ex: “herd”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6400800" y="5181600"/>
            <a:ext cx="243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0" i="1"/>
              <a:t>DIFFERENT </a:t>
            </a:r>
          </a:p>
          <a:p>
            <a:r>
              <a:rPr lang="en-US" sz="1800" b="0"/>
              <a:t>POPULATIONS </a:t>
            </a:r>
          </a:p>
          <a:p>
            <a:r>
              <a:rPr lang="en-US" sz="1800" b="0"/>
              <a:t>LIVING TOGETHER </a:t>
            </a:r>
          </a:p>
          <a:p>
            <a:r>
              <a:rPr lang="en-US" sz="1800" b="0"/>
              <a:t>IN AN AREA</a:t>
            </a:r>
          </a:p>
        </p:txBody>
      </p:sp>
      <p:pic>
        <p:nvPicPr>
          <p:cNvPr id="29724" name="Picture 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-228600"/>
            <a:ext cx="6096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038600"/>
            <a:ext cx="9144000" cy="8683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Comic Sans MS" pitchFamily="66" charset="0"/>
              </a:rPr>
              <a:t>____________</a:t>
            </a:r>
            <a:r>
              <a:rPr lang="en-US" sz="2800" b="1">
                <a:latin typeface="Comic Sans MS" pitchFamily="66" charset="0"/>
                <a:sym typeface="Wingdings" pitchFamily="2" charset="2"/>
              </a:rPr>
              <a:t>___________ _____________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3962400"/>
            <a:ext cx="2659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</a:rPr>
              <a:t>ECOSYSTEMS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505200" y="3962400"/>
            <a:ext cx="1668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sym typeface="Wingdings" pitchFamily="2" charset="2"/>
              </a:rPr>
              <a:t>BIOMES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52400" y="4800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32779" name="Picture 11" descr="eco level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0"/>
            <a:ext cx="5181600" cy="3943350"/>
          </a:xfrm>
          <a:prstGeom prst="rect">
            <a:avLst/>
          </a:prstGeom>
          <a:noFill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4648200"/>
            <a:ext cx="2971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All the organisms that </a:t>
            </a:r>
          </a:p>
          <a:p>
            <a:r>
              <a:rPr lang="en-US" sz="1800"/>
              <a:t>live in a place together </a:t>
            </a:r>
          </a:p>
          <a:p>
            <a:r>
              <a:rPr lang="en-US" sz="1800"/>
              <a:t>with their NON-living </a:t>
            </a:r>
          </a:p>
          <a:p>
            <a:r>
              <a:rPr lang="en-US" sz="1800"/>
              <a:t>environment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971800" y="4724400"/>
            <a:ext cx="3276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Group of ecosystems</a:t>
            </a:r>
          </a:p>
          <a:p>
            <a:r>
              <a:rPr lang="en-US" sz="1800"/>
              <a:t>that have same climate </a:t>
            </a:r>
          </a:p>
          <a:p>
            <a:r>
              <a:rPr lang="en-US" sz="1800"/>
              <a:t>and similar communities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6172200" y="39624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solidFill>
                  <a:srgbClr val="0066FF"/>
                </a:solidFill>
              </a:rPr>
              <a:t>BIOSPHERE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6111875" y="4724400"/>
            <a:ext cx="303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The portion of the planet</a:t>
            </a:r>
          </a:p>
          <a:p>
            <a:r>
              <a:rPr lang="en-US" sz="1800"/>
              <a:t> in which all life exists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8392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Organisms so similar to one another that they can breed and produce fertile offspring = _____________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0" y="1447800"/>
            <a:ext cx="216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SPECIES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52400" y="510540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/>
          </a:p>
          <a:p>
            <a:endParaRPr lang="en-US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0" y="2263452"/>
            <a:ext cx="4419600" cy="29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1.gstatic.com/images?q=tbn:ANd9GcTmMmeXppdUJtjvf0bA41TjNe1Sl2RvYdL9Cv8nIYfqYgN36iJ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724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uffieldfoundation.org/sites/default/files/PB_animal-behavi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69" y="4724400"/>
            <a:ext cx="3333750" cy="20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oupe.com/wp-content/uploads/trans/wp-content/uploads/2010/01/animal-photography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89150"/>
            <a:ext cx="3623773" cy="258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cture anim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50" y="493891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52400" y="510540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/>
          </a:p>
          <a:p>
            <a:endParaRPr lang="en-US" sz="2000"/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382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0"/>
              <a:t>EX: Horse   X   donkey =   mule</a:t>
            </a:r>
            <a:br>
              <a:rPr lang="en-US" sz="4000" b="0"/>
            </a:br>
            <a:endParaRPr lang="en-US" sz="4000" b="0"/>
          </a:p>
          <a:p>
            <a:r>
              <a:rPr lang="en-US" sz="1800" b="0"/>
              <a:t/>
            </a:r>
            <a:br>
              <a:rPr lang="en-US" sz="1800" b="0"/>
            </a:br>
            <a:endParaRPr lang="en-US" sz="1800" b="0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62000" y="1447800"/>
            <a:ext cx="195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64 chromosomes</a:t>
            </a:r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4191000" y="1447800"/>
            <a:ext cx="195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62 chromosomes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6781800" y="1447800"/>
            <a:ext cx="195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63 chromosomes</a:t>
            </a:r>
          </a:p>
        </p:txBody>
      </p:sp>
      <p:pic>
        <p:nvPicPr>
          <p:cNvPr id="171020" name="Picture 12" descr="A barren of mules.">
            <a:hlinkClick r:id="rId2" tooltip="A barren of mules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05000"/>
            <a:ext cx="2381250" cy="1790700"/>
          </a:xfrm>
          <a:prstGeom prst="rect">
            <a:avLst/>
          </a:prstGeom>
          <a:noFill/>
        </p:spPr>
      </p:pic>
      <p:pic>
        <p:nvPicPr>
          <p:cNvPr id="171022" name="Picture 14" descr="etalon_quarter_horse_genuine_redsk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857500" cy="2266950"/>
          </a:xfrm>
          <a:prstGeom prst="rect">
            <a:avLst/>
          </a:prstGeom>
          <a:noFill/>
        </p:spPr>
      </p:pic>
      <p:pic>
        <p:nvPicPr>
          <p:cNvPr id="171025" name="Picture 17" descr="Portrait of a Donkey - Pr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828800"/>
            <a:ext cx="1874838" cy="2514600"/>
          </a:xfrm>
          <a:prstGeom prst="rect">
            <a:avLst/>
          </a:prstGeom>
          <a:noFill/>
        </p:spPr>
      </p:pic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152400" y="4495800"/>
            <a:ext cx="8534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latin typeface="Arial" charset="0"/>
              </a:rPr>
              <a:t>Horses and donkeys are different species.</a:t>
            </a:r>
          </a:p>
          <a:p>
            <a:endParaRPr lang="en-US" sz="2800" dirty="0">
              <a:latin typeface="Arial" charset="0"/>
            </a:endParaRPr>
          </a:p>
          <a:p>
            <a:r>
              <a:rPr lang="en-US" sz="2800" dirty="0">
                <a:latin typeface="Arial" charset="0"/>
              </a:rPr>
              <a:t>If you breed them, the result is a mule </a:t>
            </a:r>
            <a:r>
              <a:rPr lang="en-US" sz="2800" dirty="0" smtClean="0">
                <a:latin typeface="Arial" charset="0"/>
              </a:rPr>
              <a:t>which CANNOT </a:t>
            </a:r>
            <a:r>
              <a:rPr lang="en-US" sz="2800" dirty="0">
                <a:latin typeface="Arial" charset="0"/>
              </a:rPr>
              <a:t>have offspring!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392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The scientific study of interactions of organisms with each other and with their environment = ______________</a:t>
            </a:r>
          </a:p>
          <a:p>
            <a:pPr>
              <a:buFontTx/>
              <a:buNone/>
            </a:pPr>
            <a:endParaRPr lang="en-US" sz="3600" b="1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The portion of the planet in which all life exists = _________________</a:t>
            </a:r>
          </a:p>
          <a:p>
            <a:pPr>
              <a:buFontTx/>
              <a:buNone/>
            </a:pPr>
            <a:r>
              <a:rPr lang="en-US" sz="3600" b="1">
                <a:latin typeface="Comic Sans MS" pitchFamily="66" charset="0"/>
              </a:rPr>
              <a:t>	</a:t>
            </a:r>
            <a:r>
              <a:rPr lang="en-US" sz="2800" b="1">
                <a:latin typeface="Comic Sans MS" pitchFamily="66" charset="0"/>
              </a:rPr>
              <a:t>(includes land, water, atmosphere)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600200" y="1600200"/>
            <a:ext cx="233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ECOLOGY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038600" y="3505200"/>
            <a:ext cx="2862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66FF"/>
                </a:solidFill>
              </a:rPr>
              <a:t>BIOSPHERE</a:t>
            </a:r>
          </a:p>
        </p:txBody>
      </p:sp>
      <p:pic>
        <p:nvPicPr>
          <p:cNvPr id="27656" name="Picture 8" descr="Earth_1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4267200"/>
            <a:ext cx="2362200" cy="2362200"/>
          </a:xfrm>
          <a:prstGeom prst="rect">
            <a:avLst/>
          </a:prstGeom>
          <a:noFill/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4592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Extends from about </a:t>
            </a:r>
          </a:p>
          <a:p>
            <a:r>
              <a:rPr lang="en-US" sz="2000"/>
              <a:t>8 km above the Earth’s surface</a:t>
            </a:r>
          </a:p>
          <a:p>
            <a:r>
              <a:rPr lang="en-US" sz="2000"/>
              <a:t>to 11 km below the ocean’s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540</Words>
  <Application>Microsoft Office PowerPoint</Application>
  <PresentationFormat>On-screen Show (4:3)</PresentationFormat>
  <Paragraphs>216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Energy Flow in the Biosphere,  Chapter 3-1 &amp; 3-2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SHAPES AN ECOSYSTEM?</vt:lpstr>
      <vt:lpstr>PowerPoint Presentation</vt:lpstr>
      <vt:lpstr>PowerPoint Presentation</vt:lpstr>
      <vt:lpstr>HABITAT vs NICHE?</vt:lpstr>
      <vt:lpstr>PowerPoint Presentation</vt:lpstr>
      <vt:lpstr>The Earth is SOLAR POWERED!</vt:lpstr>
      <vt:lpstr>AUTOTROPHS = PRODUCERS Can make their own food</vt:lpstr>
      <vt:lpstr>PowerPoint Presentation</vt:lpstr>
      <vt:lpstr>HETEROTROPHS = ____________ Get energy from consuming other organisms</vt:lpstr>
      <vt:lpstr>HETEROTROPHS = CONSUMERS </vt:lpstr>
      <vt:lpstr>HETEROTROPHS = CONSUMERS </vt:lpstr>
      <vt:lpstr>Energy flows through an ecosystem in a series of steps in which organisms transfer energy by being eaten</vt:lpstr>
      <vt:lpstr>In most ecosystems feeding relationships are more complex</vt:lpstr>
      <vt:lpstr>PowerPoint Presentation</vt:lpstr>
      <vt:lpstr>PowerPoint Presentation</vt:lpstr>
      <vt:lpstr>PowerPoint Presentation</vt:lpstr>
    </vt:vector>
  </TitlesOfParts>
  <Company>Rebels Victorious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BIOSPHERE Chapter 3</dc:title>
  <dc:creator>Becca Riedell</dc:creator>
  <cp:lastModifiedBy>LPS User</cp:lastModifiedBy>
  <cp:revision>113</cp:revision>
  <dcterms:created xsi:type="dcterms:W3CDTF">2006-06-07T01:22:01Z</dcterms:created>
  <dcterms:modified xsi:type="dcterms:W3CDTF">2016-05-11T13:36:51Z</dcterms:modified>
</cp:coreProperties>
</file>