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7"/>
  </p:notesMasterIdLst>
  <p:sldIdLst>
    <p:sldId id="272" r:id="rId3"/>
    <p:sldId id="378" r:id="rId4"/>
    <p:sldId id="327" r:id="rId5"/>
    <p:sldId id="338" r:id="rId6"/>
    <p:sldId id="328" r:id="rId7"/>
    <p:sldId id="331" r:id="rId8"/>
    <p:sldId id="341" r:id="rId9"/>
    <p:sldId id="342" r:id="rId10"/>
    <p:sldId id="344" r:id="rId11"/>
    <p:sldId id="343" r:id="rId12"/>
    <p:sldId id="345" r:id="rId13"/>
    <p:sldId id="346" r:id="rId14"/>
    <p:sldId id="348" r:id="rId15"/>
    <p:sldId id="347" r:id="rId16"/>
    <p:sldId id="273" r:id="rId17"/>
    <p:sldId id="302" r:id="rId18"/>
    <p:sldId id="303" r:id="rId19"/>
    <p:sldId id="334" r:id="rId20"/>
    <p:sldId id="308" r:id="rId21"/>
    <p:sldId id="332" r:id="rId22"/>
    <p:sldId id="309" r:id="rId23"/>
    <p:sldId id="333" r:id="rId24"/>
    <p:sldId id="368" r:id="rId25"/>
    <p:sldId id="369" r:id="rId26"/>
    <p:sldId id="370" r:id="rId27"/>
    <p:sldId id="371" r:id="rId28"/>
    <p:sldId id="372" r:id="rId29"/>
    <p:sldId id="312" r:id="rId30"/>
    <p:sldId id="311" r:id="rId31"/>
    <p:sldId id="276" r:id="rId32"/>
    <p:sldId id="313" r:id="rId33"/>
    <p:sldId id="315" r:id="rId34"/>
    <p:sldId id="314" r:id="rId35"/>
    <p:sldId id="319" r:id="rId36"/>
    <p:sldId id="350" r:id="rId37"/>
    <p:sldId id="320" r:id="rId38"/>
    <p:sldId id="316" r:id="rId39"/>
    <p:sldId id="359" r:id="rId40"/>
    <p:sldId id="321" r:id="rId41"/>
    <p:sldId id="282" r:id="rId42"/>
    <p:sldId id="355" r:id="rId43"/>
    <p:sldId id="356" r:id="rId44"/>
    <p:sldId id="373" r:id="rId45"/>
    <p:sldId id="376" r:id="rId46"/>
    <p:sldId id="380" r:id="rId47"/>
    <p:sldId id="381" r:id="rId48"/>
    <p:sldId id="386" r:id="rId49"/>
    <p:sldId id="387" r:id="rId50"/>
    <p:sldId id="388" r:id="rId51"/>
    <p:sldId id="367" r:id="rId52"/>
    <p:sldId id="366" r:id="rId53"/>
    <p:sldId id="357" r:id="rId54"/>
    <p:sldId id="358" r:id="rId55"/>
    <p:sldId id="33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8" autoAdjust="0"/>
    <p:restoredTop sz="92599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2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92C07-28ED-49C0-98B0-E7851EA96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4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66B3F-0479-4C93-8AEC-563A24AEF0D0}" type="slidenum">
              <a:rPr lang="en-US"/>
              <a:pPr/>
              <a:t>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77F1-8C4B-4613-8897-524528105643}" type="slidenum">
              <a:rPr lang="en-US"/>
              <a:pPr/>
              <a:t>10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0D2FC-B8AA-44BE-952F-1A9E969C60F2}" type="slidenum">
              <a:rPr lang="en-US"/>
              <a:pPr/>
              <a:t>11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B6D91-38BD-4E27-8A8A-DB56F780BF3E}" type="slidenum">
              <a:rPr lang="en-US"/>
              <a:pPr/>
              <a:t>12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79618-1B07-461C-9CCE-5EF26238AB55}" type="slidenum">
              <a:rPr lang="en-US"/>
              <a:pPr/>
              <a:t>13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9F2D-013F-468C-B8E0-4661E0B77C64}" type="slidenum">
              <a:rPr lang="en-US"/>
              <a:pPr/>
              <a:t>14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A0973-E370-4F76-9A51-07150D9DAC70}" type="slidenum">
              <a:rPr lang="en-US"/>
              <a:pPr/>
              <a:t>15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DADCB-5DD1-49EF-96B5-906998AA2724}" type="slidenum">
              <a:rPr lang="en-US"/>
              <a:pPr/>
              <a:t>16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390F4-D829-4265-916B-5ED087A4E595}" type="slidenum">
              <a:rPr lang="en-US"/>
              <a:pPr/>
              <a:t>17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E8252-5C99-491B-B301-EF6FF0CE91AF}" type="slidenum">
              <a:rPr lang="en-US"/>
              <a:pPr/>
              <a:t>18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110DA-D14B-458D-BFD4-98418F68FAFE}" type="slidenum">
              <a:rPr lang="en-US"/>
              <a:pPr/>
              <a:t>19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C031E-EA14-485B-9ACB-B6AF0A0A3D98}" type="slidenum">
              <a:rPr lang="en-US"/>
              <a:pPr/>
              <a:t>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B5370-1D0D-493C-B03C-7F0176952E7A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1FCB3-FABD-4755-A0B1-97EA592478D9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10955-9469-4697-83CE-2A3FBA5E121B}" type="slidenum">
              <a:rPr lang="en-US"/>
              <a:pPr/>
              <a:t>22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0D6C2-E762-47AB-A6C0-3FD61AD15D29}" type="slidenum">
              <a:rPr lang="en-US"/>
              <a:pPr/>
              <a:t>23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E391F-2EB7-4DB7-AD52-C960E861FC9E}" type="slidenum">
              <a:rPr lang="en-US"/>
              <a:pPr/>
              <a:t>24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9E6FD-99E2-44B6-894A-01110D43CF87}" type="slidenum">
              <a:rPr lang="en-US"/>
              <a:pPr/>
              <a:t>25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6FD9C-7F2A-41B6-B7EB-D13CA90CA25A}" type="slidenum">
              <a:rPr lang="en-US"/>
              <a:pPr/>
              <a:t>26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82DE4-0163-4547-9ED1-2CFB3E47529C}" type="slidenum">
              <a:rPr lang="en-US"/>
              <a:pPr/>
              <a:t>27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5099F-C638-475B-8666-1F61A4F520FE}" type="slidenum">
              <a:rPr lang="en-US"/>
              <a:pPr/>
              <a:t>28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DCD90-99B5-41BC-9D2F-13A9FCB0934E}" type="slidenum">
              <a:rPr lang="en-US"/>
              <a:pPr/>
              <a:t>29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28923-815E-4A8C-AB79-D5A54269A23F}" type="slidenum">
              <a:rPr lang="en-US"/>
              <a:pPr/>
              <a:t>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AE2B1-5404-427F-B6DC-04F06832DBDB}" type="slidenum">
              <a:rPr lang="en-US"/>
              <a:pPr/>
              <a:t>30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AF10A-5892-438D-8AAB-C646743C6607}" type="slidenum">
              <a:rPr lang="en-US"/>
              <a:pPr/>
              <a:t>31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67B3C-CEDD-4438-8C99-09CE8B3EB686}" type="slidenum">
              <a:rPr lang="en-US"/>
              <a:pPr/>
              <a:t>32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B6424-8E3E-47C3-BF9D-BF672E131CF7}" type="slidenum">
              <a:rPr lang="en-US"/>
              <a:pPr/>
              <a:t>33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10EC8-DB66-4C88-BA04-CC27BAFEF9DA}" type="slidenum">
              <a:rPr lang="en-US"/>
              <a:pPr/>
              <a:t>34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96178-7FDF-4483-B006-131F169F6738}" type="slidenum">
              <a:rPr lang="en-US"/>
              <a:pPr/>
              <a:t>35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44AD1-85A0-463B-8360-2911083F048B}" type="slidenum">
              <a:rPr lang="en-US"/>
              <a:pPr/>
              <a:t>36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8CD02-8E52-4D06-87B8-3348D7316E7A}" type="slidenum">
              <a:rPr lang="en-US"/>
              <a:pPr/>
              <a:t>37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BF027-3E58-425D-9058-CF8708B6DFED}" type="slidenum">
              <a:rPr lang="en-US"/>
              <a:pPr/>
              <a:t>38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3154C-BD73-4FC7-AF17-99BB1F49E120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CEDA8-2457-4B62-BE45-CF2E720D4B07}" type="slidenum">
              <a:rPr lang="en-US"/>
              <a:pPr/>
              <a:t>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79332-2F80-4E6A-81AB-E792512D66F0}" type="slidenum">
              <a:rPr lang="en-US"/>
              <a:pPr/>
              <a:t>40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7E45E-CC4F-4B81-B467-44EA874D60AD}" type="slidenum">
              <a:rPr lang="en-US"/>
              <a:pPr/>
              <a:t>41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73DB3-B88D-4516-B4CF-AA896FDABEF3}" type="slidenum">
              <a:rPr lang="en-US"/>
              <a:pPr/>
              <a:t>42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F01F5-E19C-49D1-9EF1-D36C32049D28}" type="slidenum">
              <a:rPr lang="en-US"/>
              <a:pPr/>
              <a:t>43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90D2-2A17-4924-962F-8F8608F29F78}" type="slidenum">
              <a:rPr lang="en-US"/>
              <a:pPr/>
              <a:t>44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25950-6632-4CA1-9506-4842E79725F6}" type="slidenum">
              <a:rPr lang="en-US"/>
              <a:pPr/>
              <a:t>45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A52FF-375B-4E5A-905F-98E172C50A1A}" type="slidenum">
              <a:rPr lang="en-US"/>
              <a:pPr/>
              <a:t>46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169BF-269D-47C0-99FB-62B3CC237A7B}" type="slidenum">
              <a:rPr lang="en-US"/>
              <a:pPr/>
              <a:t>47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78F9-4983-4A99-A168-30229B86C4CE}" type="slidenum">
              <a:rPr lang="en-US"/>
              <a:pPr/>
              <a:t>48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FCACB-60ED-4641-9903-F64B1F3FE0D9}" type="slidenum">
              <a:rPr lang="en-US"/>
              <a:pPr/>
              <a:t>49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708A3-A9C0-4CC2-8EE5-8ED9698BCDDA}" type="slidenum">
              <a:rPr lang="en-US"/>
              <a:pPr/>
              <a:t>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7B52B-F637-4A5E-8C9E-FABE18D647B3}" type="slidenum">
              <a:rPr lang="en-US"/>
              <a:pPr/>
              <a:t>50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A19BC-6A08-4EF6-BBCA-0A87607A7D2D}" type="slidenum">
              <a:rPr lang="en-US"/>
              <a:pPr/>
              <a:t>51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ED5BD-0829-4CCF-A659-37978D44BAB3}" type="slidenum">
              <a:rPr lang="en-US"/>
              <a:pPr/>
              <a:t>52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0A382-267D-43DA-9885-3CB2D956C4C7}" type="slidenum">
              <a:rPr lang="en-US"/>
              <a:pPr/>
              <a:t>53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64690-DDBD-47B4-AC28-5EB0AEC393FD}" type="slidenum">
              <a:rPr lang="en-US"/>
              <a:pPr/>
              <a:t>54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72C40-BF0B-4630-82EC-E38447D04CA2}" type="slidenum">
              <a:rPr lang="en-US"/>
              <a:pPr/>
              <a:t>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74B71-6E90-4E50-88BE-725E47CFDAB2}" type="slidenum">
              <a:rPr lang="en-US"/>
              <a:pPr/>
              <a:t>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C7AAC-5DEA-4DA6-B81A-F0CBE273D263}" type="slidenum">
              <a:rPr lang="en-US"/>
              <a:pPr/>
              <a:t>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58F27-801F-4106-8911-E04F0DB6D026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6818-97EE-49D6-BA5E-E9BF9648D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ACC5-A9AD-45B1-9B8D-97C05A1FB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60BE-B956-4FB9-AC34-8DD9EDF55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18D9D2-F3DE-4E9D-A4E7-8173B6441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A98F00-2529-4B08-A8D5-58D268D07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A76F81-437E-4ADC-AB52-15F3443509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C8CE9-E66E-4AE9-889A-215C0FFE46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66AC0-30C4-44D4-9F8D-657264DA3D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0653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653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3E9342-2295-45A5-B287-529A2B4AF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6D3A6-A083-462B-8640-1317C0E518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483FE-7DB0-4524-B6A9-FA49D64E80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6E1D-0482-4601-A8E7-DB6F2AA2A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0222F2-150C-4006-B1AA-10D26A2814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5FBD2E-529F-4DCE-B3A2-8E0F0C9B02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1FEC74-F4F1-4331-8D92-C3BDEE1A8D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6ACDB0-2D88-4266-8A15-60947701C2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31775"/>
            <a:ext cx="1943100" cy="5572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900" y="231775"/>
            <a:ext cx="5676900" cy="5572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F9A3DE-DCBC-4435-91BD-8C7FBA4B68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663F-9069-4980-93E6-D0FC7A42E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2F7DC-E18E-4197-A98C-C6E0F2EF5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CD37-7DF9-43E0-A1AA-AEB873405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BCD49-46CC-430A-9D14-FCB1AD2B3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3069-B21C-4F18-BAE4-680F7144C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066A-7168-433A-B177-D664BFA70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4BEF-153E-4656-AEE3-AA0D85487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5F99D9-9A59-44D7-B13C-647A3E6B8E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latin typeface="Times" charset="0"/>
              </a:defRPr>
            </a:lvl1pPr>
          </a:lstStyle>
          <a:p>
            <a:fld id="{93210C42-6651-42BE-90B3-984502BFB5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8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Times" charset="0"/>
              </a:defRPr>
            </a:lvl1pPr>
          </a:lstStyle>
          <a:p>
            <a:endParaRPr lang="en-US"/>
          </a:p>
        </p:txBody>
      </p:sp>
      <p:pic>
        <p:nvPicPr>
          <p:cNvPr id="69637" name="Picture 5" descr="Biology Interfac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420100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65338"/>
            <a:ext cx="77724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4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3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5" Type="http://schemas.openxmlformats.org/officeDocument/2006/relationships/image" Target="../media/image4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http://calspace.ucsd.edu/virtualmuseum/images/raw/DLH_Fig5_2_1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6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6.html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bs.org/wgbh/evolution/library/11/2/quicktime/e_s_6.html" TargetMode="External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hyperlink" Target="http://www.pbs.org/wgbh/evolution/educators/teachstuds/svideos.html" TargetMode="External"/><Relationship Id="rId7" Type="http://schemas.openxmlformats.org/officeDocument/2006/relationships/hyperlink" Target="http://www.pbs.org/wgbh/evolution/library/11/2/quicktime/e_s_4.html" TargetMode="Externa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pbs.org/wgbh/evolution/library/11/2/quicktime/e_s_3.html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://www.pbs.org/wgbh/evolution/library/11/2/quicktime/e_s_2.html" TargetMode="Externa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hyperlink" Target="http://www.pbs.org/wgbh/evolution/library/11/2/quicktime/e_s_1.html" TargetMode="External"/><Relationship Id="rId9" Type="http://schemas.openxmlformats.org/officeDocument/2006/relationships/hyperlink" Target="http://www.pbs.org/wgbh/evolution/library/11/2/quicktime/e_s_7.html" TargetMode="External"/><Relationship Id="rId1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11/2/quicktime/e_s_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752600"/>
          </a:xfrm>
        </p:spPr>
        <p:txBody>
          <a:bodyPr/>
          <a:lstStyle/>
          <a:p>
            <a:r>
              <a:rPr lang="en-US" sz="4000" dirty="0">
                <a:latin typeface="Comic Sans MS" pitchFamily="66" charset="0"/>
              </a:rPr>
              <a:t>Darwin’s Theory </a:t>
            </a:r>
            <a:r>
              <a:rPr lang="en-US" sz="4000" dirty="0" smtClean="0">
                <a:latin typeface="Comic Sans MS" pitchFamily="66" charset="0"/>
              </a:rPr>
              <a:t>of Natural Selection</a:t>
            </a:r>
            <a:r>
              <a:rPr lang="en-US" sz="4000" dirty="0">
                <a:latin typeface="Comic Sans MS" pitchFamily="66" charset="0"/>
              </a:rPr>
              <a:t/>
            </a:r>
            <a:br>
              <a:rPr lang="en-US" sz="4000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Darwin Presents his Case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Chapter 15-3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43200"/>
            <a:ext cx="6934200" cy="349408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4551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Image from: Biology by Miller and Levine; Prentice Hall Publishing</a:t>
            </a:r>
            <a:r>
              <a:rPr lang="en-US" sz="1000" b="1">
                <a:solidFill>
                  <a:srgbClr val="990099"/>
                </a:solidFill>
                <a:cs typeface="Arial" charset="0"/>
              </a:rPr>
              <a:t>©2006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>
                <a:latin typeface="Comic Sans MS" pitchFamily="66" charset="0"/>
              </a:rPr>
              <a:t>WHAT IS DARWIN’S THEORY?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	_____________________</a:t>
            </a:r>
            <a:br>
              <a:rPr lang="en-US" sz="3600" b="1">
                <a:latin typeface="Comic Sans MS" pitchFamily="66" charset="0"/>
              </a:rPr>
            </a:br>
            <a:r>
              <a:rPr lang="en-US" sz="3600" b="1">
                <a:latin typeface="Comic Sans MS" pitchFamily="66" charset="0"/>
              </a:rPr>
              <a:t>organisms which are better adapted to the environment will ______ and</a:t>
            </a:r>
            <a:br>
              <a:rPr lang="en-US" sz="3600" b="1">
                <a:latin typeface="Comic Sans MS" pitchFamily="66" charset="0"/>
              </a:rPr>
            </a:br>
            <a:r>
              <a:rPr lang="en-US" sz="3600" b="1">
                <a:latin typeface="Comic Sans MS" pitchFamily="66" charset="0"/>
              </a:rPr>
              <a:t>________, passing on their _____.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867400" y="6613525"/>
            <a:ext cx="2633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http://www.poster.net/bedard/bed202.jpg</a:t>
            </a:r>
          </a:p>
        </p:txBody>
      </p:sp>
      <p:pic>
        <p:nvPicPr>
          <p:cNvPr id="136198" name="Picture 6" descr="duck gym"/>
          <p:cNvPicPr>
            <a:picLocks noChangeAspect="1" noChangeArrowheads="1"/>
          </p:cNvPicPr>
          <p:nvPr/>
        </p:nvPicPr>
        <p:blipFill>
          <a:blip r:embed="rId3" cstate="print"/>
          <a:srcRect b="18611"/>
          <a:stretch>
            <a:fillRect/>
          </a:stretch>
        </p:blipFill>
        <p:spPr bwMode="auto">
          <a:xfrm>
            <a:off x="1828800" y="3505200"/>
            <a:ext cx="5334000" cy="2878138"/>
          </a:xfrm>
          <a:prstGeom prst="rect">
            <a:avLst/>
          </a:prstGeom>
          <a:noFill/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77850" y="685800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SURVIVAL OF THE FITTEST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6003925" y="1797050"/>
            <a:ext cx="169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survive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12775" y="2362200"/>
            <a:ext cx="235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reproduce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7058025" y="2362200"/>
            <a:ext cx="140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genes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/>
      <p:bldP spid="136201" grpId="0"/>
      <p:bldP spid="136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5400" b="1">
                <a:latin typeface="Comic Sans MS" pitchFamily="66" charset="0"/>
              </a:rPr>
              <a:t>VOCAB 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Ability of an individual to ______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____________ in its specific 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environment 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= ______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581400" y="0"/>
            <a:ext cx="5049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http://www.cartoonstock.com/newscartoons/cartoonists/cga/lowres/cgan170l.jpg</a:t>
            </a:r>
          </a:p>
        </p:txBody>
      </p:sp>
      <p:pic>
        <p:nvPicPr>
          <p:cNvPr id="138246" name="Picture 6" descr="jungle gym"/>
          <p:cNvPicPr>
            <a:picLocks noChangeAspect="1" noChangeArrowheads="1"/>
          </p:cNvPicPr>
          <p:nvPr/>
        </p:nvPicPr>
        <p:blipFill>
          <a:blip r:embed="rId3" cstate="print"/>
          <a:srcRect r="-1720" b="7272"/>
          <a:stretch>
            <a:fillRect/>
          </a:stretch>
        </p:blipFill>
        <p:spPr bwMode="auto">
          <a:xfrm>
            <a:off x="4724400" y="2667000"/>
            <a:ext cx="4038600" cy="3886200"/>
          </a:xfrm>
          <a:prstGeom prst="rect">
            <a:avLst/>
          </a:prstGeom>
          <a:noFill/>
        </p:spPr>
      </p:pic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85800" y="2803525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Comic Sans MS" pitchFamily="66" charset="0"/>
              </a:rPr>
              <a:t>fitness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6053138" y="822325"/>
            <a:ext cx="1862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Comic Sans MS" pitchFamily="66" charset="0"/>
              </a:rPr>
              <a:t>survive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28600" y="1508125"/>
            <a:ext cx="3670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Comic Sans MS" pitchFamily="66" charset="0"/>
              </a:rPr>
              <a:t>and reproduce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  <p:bldP spid="138248" grpId="0"/>
      <p:bldP spid="138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VOCAB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Any ___________________ that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increases an organism’s ______________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= _____________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6400800"/>
            <a:ext cx="3481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http://www.3kitty.org/travelrama/Photos/123-21-4x6.jpg</a:t>
            </a:r>
          </a:p>
        </p:txBody>
      </p:sp>
      <p:pic>
        <p:nvPicPr>
          <p:cNvPr id="139270" name="Picture 6" descr="zebra her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819400" cy="1895475"/>
          </a:xfrm>
          <a:prstGeom prst="rect">
            <a:avLst/>
          </a:prstGeom>
          <a:noFill/>
        </p:spPr>
      </p:pic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228600" y="2438400"/>
            <a:ext cx="271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http://www.wildlife-traps.com/skunks.html</a:t>
            </a:r>
          </a:p>
        </p:txBody>
      </p:sp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2286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3" name="Picture 9" descr="20060421233733_duckfeet"/>
          <p:cNvPicPr>
            <a:picLocks noChangeAspect="1" noChangeArrowheads="1"/>
          </p:cNvPicPr>
          <p:nvPr/>
        </p:nvPicPr>
        <p:blipFill>
          <a:blip r:embed="rId5" cstate="print"/>
          <a:srcRect l="34732" t="30077" r="16412" b="19348"/>
          <a:stretch>
            <a:fillRect/>
          </a:stretch>
        </p:blipFill>
        <p:spPr bwMode="auto">
          <a:xfrm>
            <a:off x="3352800" y="2743200"/>
            <a:ext cx="2667000" cy="1833563"/>
          </a:xfrm>
          <a:prstGeom prst="rect">
            <a:avLst/>
          </a:prstGeom>
          <a:noFill/>
        </p:spPr>
      </p:pic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3733800" y="2590800"/>
            <a:ext cx="471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http://www.atomtigerzoo.com/photos/images/20060421233733_duckfeet.jpg</a:t>
            </a:r>
          </a:p>
        </p:txBody>
      </p:sp>
      <p:pic>
        <p:nvPicPr>
          <p:cNvPr id="139275" name="Picture 11" descr="wal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724400"/>
            <a:ext cx="2428875" cy="1600200"/>
          </a:xfrm>
          <a:prstGeom prst="rect">
            <a:avLst/>
          </a:prstGeom>
          <a:noFill/>
        </p:spPr>
      </p:pic>
      <p:pic>
        <p:nvPicPr>
          <p:cNvPr id="139276" name="Picture 12" descr="white bunny sn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743200"/>
            <a:ext cx="2362200" cy="1889125"/>
          </a:xfrm>
          <a:prstGeom prst="rect">
            <a:avLst/>
          </a:prstGeom>
          <a:noFill/>
        </p:spPr>
      </p:pic>
      <p:pic>
        <p:nvPicPr>
          <p:cNvPr id="139277" name="Picture 13" descr="cute_fat_little_fish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343400"/>
            <a:ext cx="1217613" cy="2057400"/>
          </a:xfrm>
          <a:prstGeom prst="rect">
            <a:avLst/>
          </a:prstGeom>
          <a:noFill/>
        </p:spPr>
      </p:pic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685800" y="1676400"/>
            <a:ext cx="338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ADAPTATION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1143000" y="563563"/>
            <a:ext cx="4859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99"/>
                </a:solidFill>
                <a:latin typeface="Comic Sans MS" pitchFamily="66" charset="0"/>
              </a:rPr>
              <a:t>inherited characteristic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4970463" y="1143000"/>
            <a:ext cx="3729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99"/>
                </a:solidFill>
                <a:latin typeface="Comic Sans MS" pitchFamily="66" charset="0"/>
              </a:rPr>
              <a:t>chance of survival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8" grpId="0"/>
      <p:bldP spid="139279" grpId="0"/>
      <p:bldP spid="1392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839200" cy="5457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latin typeface="Comic Sans MS" pitchFamily="66" charset="0"/>
              </a:rPr>
              <a:t>Over time, natural selection</a:t>
            </a:r>
          </a:p>
          <a:p>
            <a:pPr eaLnBrk="0" hangingPunct="0"/>
            <a:r>
              <a:rPr lang="en-US" sz="4000" b="1">
                <a:latin typeface="Comic Sans MS" pitchFamily="66" charset="0"/>
              </a:rPr>
              <a:t>results in ________ in the</a:t>
            </a:r>
          </a:p>
          <a:p>
            <a:pPr eaLnBrk="0" hangingPunct="0"/>
            <a:r>
              <a:rPr lang="en-US" sz="4000" b="1">
                <a:latin typeface="Comic Sans MS" pitchFamily="66" charset="0"/>
              </a:rPr>
              <a:t>inherited characteristics of a </a:t>
            </a:r>
          </a:p>
          <a:p>
            <a:pPr eaLnBrk="0" hangingPunct="0"/>
            <a:r>
              <a:rPr lang="en-US" sz="4000" b="1">
                <a:latin typeface="Comic Sans MS" pitchFamily="66" charset="0"/>
              </a:rPr>
              <a:t>__________.</a:t>
            </a:r>
          </a:p>
          <a:p>
            <a:pPr eaLnBrk="0" hangingPunct="0"/>
            <a:endParaRPr lang="en-US" sz="4000" b="1">
              <a:latin typeface="Comic Sans MS" pitchFamily="66" charset="0"/>
            </a:endParaRPr>
          </a:p>
          <a:p>
            <a:pPr eaLnBrk="0" hangingPunct="0"/>
            <a:r>
              <a:rPr lang="en-US" sz="4000" b="1">
                <a:latin typeface="Comic Sans MS" pitchFamily="66" charset="0"/>
              </a:rPr>
              <a:t>These changes ______ a</a:t>
            </a:r>
          </a:p>
          <a:p>
            <a:pPr eaLnBrk="0" hangingPunct="0"/>
            <a:r>
              <a:rPr lang="en-US" sz="4000" b="1">
                <a:latin typeface="Comic Sans MS" pitchFamily="66" charset="0"/>
              </a:rPr>
              <a:t>species’ _____ in its environment.</a:t>
            </a:r>
            <a:endParaRPr lang="en-US" sz="3600" b="1">
              <a:latin typeface="Comic Sans MS" pitchFamily="66" charset="0"/>
            </a:endParaRPr>
          </a:p>
          <a:p>
            <a:pPr eaLnBrk="0" hangingPunct="0"/>
            <a:endParaRPr lang="en-US" sz="3600" b="1">
              <a:latin typeface="Comic Sans MS" pitchFamily="66" charset="0"/>
            </a:endParaRPr>
          </a:p>
          <a:p>
            <a:pPr eaLnBrk="0" hangingPunct="0"/>
            <a:endParaRPr lang="en-US" sz="3600" b="1">
              <a:latin typeface="Comic Sans MS" pitchFamily="66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222375" y="7061200"/>
            <a:ext cx="1841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4000">
              <a:solidFill>
                <a:srgbClr val="56B45F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57200" y="228600"/>
            <a:ext cx="745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WHAT IS DARWIN’S THEORY?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990600" y="6096000"/>
            <a:ext cx="18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3200" b="1">
              <a:latin typeface="Comic Sans MS" pitchFamily="66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895600" y="15240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CHANGES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04800" y="2743200"/>
            <a:ext cx="3262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POPULATION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178300" y="3962400"/>
            <a:ext cx="199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increase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362200" y="4616450"/>
            <a:ext cx="1700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fitness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838200" y="5715000"/>
            <a:ext cx="7143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>
                <a:hlinkClick r:id="rId3"/>
              </a:rPr>
              <a:t>How Does Evolution Really Work?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4" grpId="0"/>
      <p:bldP spid="142346" grpId="0"/>
      <p:bldP spid="142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1913" y="914400"/>
            <a:ext cx="9017000" cy="5095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b="1"/>
              <a:t>____________________________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suggests that each species has 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___________, with ________,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from other species over time.  </a:t>
            </a:r>
          </a:p>
          <a:p>
            <a:pPr eaLnBrk="0" hangingPunct="0"/>
            <a:endParaRPr lang="en-US" sz="3600" b="1">
              <a:latin typeface="Comic Sans MS" pitchFamily="66" charset="0"/>
            </a:endParaRPr>
          </a:p>
          <a:p>
            <a:pPr eaLnBrk="0" hangingPunct="0"/>
            <a:r>
              <a:rPr lang="en-US" sz="3600" b="1">
                <a:latin typeface="Comic Sans MS" pitchFamily="66" charset="0"/>
              </a:rPr>
              <a:t>This idea suggests that all living 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species are ____________________, 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and that all species, living and extinct,</a:t>
            </a:r>
          </a:p>
          <a:p>
            <a:pPr eaLnBrk="0" hangingPunct="0"/>
            <a:r>
              <a:rPr lang="en-US" sz="3600" b="1">
                <a:latin typeface="Comic Sans MS" pitchFamily="66" charset="0"/>
              </a:rPr>
              <a:t>share a _________________.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222375" y="7061200"/>
            <a:ext cx="1841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4000">
              <a:solidFill>
                <a:srgbClr val="56B45F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685800" y="152400"/>
            <a:ext cx="745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WHAT IS DARWIN’S THEORY?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990600" y="6096000"/>
            <a:ext cx="18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3200" b="1">
              <a:latin typeface="Comic Sans MS" pitchFamily="66" charset="0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795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DESCENT WITH MODIFICATION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20650" y="2057400"/>
            <a:ext cx="300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DESCENDED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4724400" y="20574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CHANGES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2725738" y="4267200"/>
            <a:ext cx="5732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3399"/>
                </a:solidFill>
                <a:latin typeface="Comic Sans MS" pitchFamily="66" charset="0"/>
              </a:rPr>
              <a:t>RELATED TO EACH OTHER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1965325" y="5364163"/>
            <a:ext cx="4587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3399"/>
                </a:solidFill>
                <a:latin typeface="Comic Sans MS" pitchFamily="66" charset="0"/>
              </a:rPr>
              <a:t>COMMON ANCESTOR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140296" grpId="0"/>
      <p:bldP spid="140297" grpId="0"/>
      <p:bldP spid="140298" grpId="0"/>
      <p:bldP spid="1402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915400" cy="6324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4400">
                <a:latin typeface="Comic Sans MS" pitchFamily="66" charset="0"/>
              </a:rPr>
              <a:t> </a:t>
            </a:r>
            <a:r>
              <a:rPr lang="en-US" sz="4000" b="1" u="sng">
                <a:latin typeface="Comic Sans MS" pitchFamily="66" charset="0"/>
              </a:rPr>
              <a:t>EVIDENCE OF EVOLUTION</a:t>
            </a:r>
            <a:r>
              <a:rPr lang="en-US" sz="4000" b="1">
                <a:latin typeface="Comic Sans MS" pitchFamily="66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4000" b="1">
                <a:latin typeface="Comic Sans MS" pitchFamily="66" charset="0"/>
              </a:rPr>
              <a:t>________________</a:t>
            </a:r>
          </a:p>
          <a:p>
            <a:pPr marL="609600" indent="-609600">
              <a:buFontTx/>
              <a:buAutoNum type="arabicPeriod" startAt="2"/>
            </a:pPr>
            <a:r>
              <a:rPr lang="en-US" sz="4000" b="1">
                <a:latin typeface="Comic Sans MS" pitchFamily="66" charset="0"/>
              </a:rPr>
              <a:t>________________</a:t>
            </a:r>
          </a:p>
          <a:p>
            <a:pPr marL="609600" indent="-609600">
              <a:buFontTx/>
              <a:buNone/>
            </a:pPr>
            <a:r>
              <a:rPr lang="en-US" sz="4000" b="1">
                <a:latin typeface="Comic Sans MS" pitchFamily="66" charset="0"/>
              </a:rPr>
              <a:t>3. _______________</a:t>
            </a:r>
          </a:p>
          <a:p>
            <a:pPr marL="609600" indent="-609600">
              <a:buFontTx/>
              <a:buNone/>
            </a:pPr>
            <a:r>
              <a:rPr lang="en-US" sz="4000" b="1">
                <a:latin typeface="Comic Sans MS" pitchFamily="66" charset="0"/>
              </a:rPr>
              <a:t>4. _______________</a:t>
            </a:r>
          </a:p>
          <a:p>
            <a:pPr marL="609600" indent="-609600">
              <a:buFontTx/>
              <a:buNone/>
            </a:pPr>
            <a:r>
              <a:rPr lang="en-US" sz="4000" b="1">
                <a:latin typeface="Comic Sans MS" pitchFamily="66" charset="0"/>
              </a:rPr>
              <a:t>5. _______________</a:t>
            </a:r>
          </a:p>
          <a:p>
            <a:pPr marL="609600" indent="-609600">
              <a:buFontTx/>
              <a:buNone/>
            </a:pPr>
            <a:r>
              <a:rPr lang="en-US" sz="4000" b="1">
                <a:latin typeface="Comic Sans MS" pitchFamily="66" charset="0"/>
              </a:rPr>
              <a:t>6. _______________</a:t>
            </a:r>
          </a:p>
          <a:p>
            <a:pPr marL="609600" indent="-609600">
              <a:buFontTx/>
              <a:buNone/>
            </a:pPr>
            <a:r>
              <a:rPr lang="en-US" sz="4000" b="1">
                <a:latin typeface="Comic Sans MS" pitchFamily="66" charset="0"/>
              </a:rPr>
              <a:t>7. _______________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19050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Fossil record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90600" y="2590800"/>
            <a:ext cx="5932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Geographic Distribution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66800" y="3352800"/>
            <a:ext cx="571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Homologous structures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66800" y="4114800"/>
            <a:ext cx="294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Embryology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295400" y="4800600"/>
            <a:ext cx="1335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DNA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143000" y="5562600"/>
            <a:ext cx="743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See Natural selection happen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914400" y="1066800"/>
            <a:ext cx="476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Artificial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181600"/>
          </a:xfrm>
        </p:spPr>
        <p:txBody>
          <a:bodyPr/>
          <a:lstStyle/>
          <a:p>
            <a:r>
              <a:rPr lang="en-US" sz="3600" b="1"/>
              <a:t> ARTIFICIAL SELECTION WORKS</a:t>
            </a:r>
          </a:p>
          <a:p>
            <a:r>
              <a:rPr lang="en-US" sz="3600" b="1"/>
              <a:t>In artificial selection, ____________</a:t>
            </a:r>
          </a:p>
          <a:p>
            <a:r>
              <a:rPr lang="en-US" sz="3600" b="1"/>
              <a:t>provides the _________ through</a:t>
            </a:r>
          </a:p>
          <a:p>
            <a:r>
              <a:rPr lang="en-US" sz="3600" b="1"/>
              <a:t>_________ and _________________</a:t>
            </a:r>
          </a:p>
          <a:p>
            <a:r>
              <a:rPr lang="en-US" sz="3600" b="1"/>
              <a:t>and ______________ those traits that they find ______.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19713" y="838200"/>
            <a:ext cx="22987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accent2"/>
                </a:solidFill>
              </a:rPr>
              <a:t>NATURE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76600" y="1524000"/>
            <a:ext cx="23018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accent2"/>
                </a:solidFill>
              </a:rPr>
              <a:t>variation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453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accent2"/>
                </a:solidFill>
              </a:rPr>
              <a:t>mutation         sexual reproduction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143000" y="2819400"/>
            <a:ext cx="378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humans select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  <p:pic>
        <p:nvPicPr>
          <p:cNvPr id="88072" name="Picture 8" descr="cow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2524125" cy="1928813"/>
          </a:xfrm>
          <a:prstGeom prst="rect">
            <a:avLst/>
          </a:prstGeom>
          <a:noFill/>
        </p:spPr>
      </p:pic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286000" y="3429000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useful</a:t>
            </a:r>
            <a:r>
              <a:rPr lang="en-US" sz="2000">
                <a:latin typeface="Comic Sans MS" pitchFamily="66" charset="0"/>
              </a:rPr>
              <a:t> 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4724400" y="3733800"/>
            <a:ext cx="457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EX: We have selected for and bred cows to produce more milk,</a:t>
            </a:r>
            <a:br>
              <a:rPr lang="en-US" sz="3200" b="1"/>
            </a:br>
            <a:r>
              <a:rPr lang="en-US" sz="3200" b="1"/>
              <a:t>turkeys with more breast meat, etc.</a:t>
            </a:r>
          </a:p>
        </p:txBody>
      </p:sp>
      <p:pic>
        <p:nvPicPr>
          <p:cNvPr id="88077" name="Picture 13" descr="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19600"/>
            <a:ext cx="2190750" cy="1684338"/>
          </a:xfrm>
          <a:prstGeom prst="rect">
            <a:avLst/>
          </a:prstGeom>
          <a:noFill/>
        </p:spPr>
      </p:pic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971800" y="6400800"/>
            <a:ext cx="363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3399"/>
                </a:solidFill>
              </a:rPr>
              <a:t>http://lazerbrody.typepad.com/photos/uncategorized/turkey.gif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04800" y="6400800"/>
            <a:ext cx="2424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http://www.pp3moo.com/hm2cow.jpg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  <p:bldP spid="88071" grpId="0"/>
      <p:bldP spid="88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hihuah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1828800" cy="1644650"/>
          </a:xfrm>
          <a:prstGeom prst="rect">
            <a:avLst/>
          </a:prstGeom>
          <a:noFill/>
        </p:spPr>
      </p:pic>
      <p:pic>
        <p:nvPicPr>
          <p:cNvPr id="89091" name="Picture 3" descr="Dachh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435225" cy="2192338"/>
          </a:xfrm>
          <a:prstGeom prst="rect">
            <a:avLst/>
          </a:prstGeom>
          <a:noFill/>
        </p:spPr>
      </p:pic>
      <p:pic>
        <p:nvPicPr>
          <p:cNvPr id="89092" name="Picture 4" descr="Saint Bern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"/>
            <a:ext cx="3449638" cy="3105150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905000" y="762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latin typeface="Arial Black" pitchFamily="34" charset="0"/>
              </a:rPr>
              <a:t>Breeds of Dogs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54000" y="2157413"/>
            <a:ext cx="4284663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Chihuahua – bred from Techichi of Mexico</a:t>
            </a:r>
          </a:p>
          <a:p>
            <a:pPr algn="ctr" eaLnBrk="0" hangingPunct="0"/>
            <a:r>
              <a:rPr lang="en-US" sz="1600" b="1"/>
              <a:t>by Mayans, had religious significance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375150" y="3276600"/>
            <a:ext cx="4903788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Saint Bernard – bred by monks around 1050 A.D.</a:t>
            </a:r>
          </a:p>
          <a:p>
            <a:pPr algn="ctr" eaLnBrk="0" hangingPunct="0"/>
            <a:r>
              <a:rPr lang="en-US" sz="1600" b="1"/>
              <a:t> to rescue travelers of mountain passes in the</a:t>
            </a:r>
          </a:p>
          <a:p>
            <a:pPr algn="ctr" eaLnBrk="0" hangingPunct="0"/>
            <a:r>
              <a:rPr lang="en-US" sz="1600" b="1"/>
              <a:t> Swiss Alps between Italy and Switzerland</a:t>
            </a:r>
          </a:p>
        </p:txBody>
      </p:sp>
      <p:pic>
        <p:nvPicPr>
          <p:cNvPr id="89096" name="Picture 8" descr="Irish Wolfh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924175"/>
            <a:ext cx="3313113" cy="2981325"/>
          </a:xfrm>
          <a:prstGeom prst="rect">
            <a:avLst/>
          </a:prstGeom>
          <a:noFill/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57200" y="5791200"/>
            <a:ext cx="3667125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Irish Wolfhound – bred in Ireland to </a:t>
            </a:r>
          </a:p>
          <a:p>
            <a:pPr algn="ctr" eaLnBrk="0" hangingPunct="0"/>
            <a:r>
              <a:rPr lang="en-US" sz="1600" b="1"/>
              <a:t>hunt wolves and elk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876800" y="5867400"/>
            <a:ext cx="3944938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Dachshund – bred in Germany as early</a:t>
            </a:r>
          </a:p>
          <a:p>
            <a:pPr algn="ctr" eaLnBrk="0" hangingPunct="0"/>
            <a:r>
              <a:rPr lang="en-US" sz="1600" b="1"/>
              <a:t>as the 15</a:t>
            </a:r>
            <a:r>
              <a:rPr lang="en-US" sz="1600" b="1" baseline="30000"/>
              <a:t>th</a:t>
            </a:r>
            <a:r>
              <a:rPr lang="en-US" sz="1600" b="1"/>
              <a:t> century to hunt badgers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33400" y="6613525"/>
            <a:ext cx="4770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SLIDE FROM: BIOLOGY by Miller and Levine; Prentice Hall Publishing©2006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  <p:bldP spid="89097" grpId="0"/>
      <p:bldP spid="89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7" name="Picture 11" descr="broccoliance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457200"/>
            <a:ext cx="6083300" cy="6248400"/>
          </a:xfrm>
          <a:prstGeom prst="rect">
            <a:avLst/>
          </a:prstGeom>
          <a:noFill/>
        </p:spPr>
      </p:pic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algn="ctr"/>
            <a:r>
              <a:rPr lang="en-US" sz="4000"/>
              <a:t>____________________________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09600" y="6613525"/>
            <a:ext cx="3910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BIOLOGY by Miller and Levine; Prentice Hall Publishing©2006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33400" y="0"/>
            <a:ext cx="799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ARTIFICIAL SELECTION WORKS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76200" y="0"/>
            <a:ext cx="89931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56B45F"/>
                </a:solidFill>
                <a:hlinkClick r:id="rId3"/>
              </a:rPr>
              <a:t>How Do We Know Evolution Happens?</a:t>
            </a:r>
            <a:endParaRPr lang="en-US" sz="4000">
              <a:solidFill>
                <a:srgbClr val="56B45F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387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3600"/>
              <a:t>2.  The Fossil Record – </a:t>
            </a:r>
          </a:p>
          <a:p>
            <a:pPr marL="342900" indent="-342900" eaLnBrk="0" hangingPunct="0"/>
            <a:r>
              <a:rPr lang="en-US" sz="3600"/>
              <a:t>______ are the _______</a:t>
            </a:r>
          </a:p>
          <a:p>
            <a:pPr marL="342900" indent="-342900" eaLnBrk="0" hangingPunct="0"/>
            <a:r>
              <a:rPr lang="en-US" sz="3600"/>
              <a:t>_________________</a:t>
            </a:r>
          </a:p>
          <a:p>
            <a:pPr marL="342900" indent="-342900" eaLnBrk="0" hangingPunct="0"/>
            <a:r>
              <a:rPr lang="en-US" sz="3600"/>
              <a:t>found in layers of rock </a:t>
            </a:r>
          </a:p>
          <a:p>
            <a:pPr marL="342900" indent="-342900" eaLnBrk="0" hangingPunct="0"/>
            <a:r>
              <a:rPr lang="en-US" sz="3600"/>
              <a:t>in the Earth.  </a:t>
            </a:r>
          </a:p>
          <a:p>
            <a:pPr marL="342900" indent="-342900" eaLnBrk="0" hangingPunct="0"/>
            <a:endParaRPr lang="en-US" sz="3600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1524000"/>
            <a:ext cx="16065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Fossils</a:t>
            </a:r>
          </a:p>
        </p:txBody>
      </p:sp>
      <p:pic>
        <p:nvPicPr>
          <p:cNvPr id="94217" name="Picture 9" descr="FlyingDinosaurus-Pterodon-fossil"/>
          <p:cNvPicPr>
            <a:picLocks noChangeAspect="1" noChangeArrowheads="1"/>
          </p:cNvPicPr>
          <p:nvPr/>
        </p:nvPicPr>
        <p:blipFill>
          <a:blip r:embed="rId4" cstate="print"/>
          <a:srcRect r="4327"/>
          <a:stretch>
            <a:fillRect/>
          </a:stretch>
        </p:blipFill>
        <p:spPr bwMode="auto">
          <a:xfrm>
            <a:off x="5657850" y="1371600"/>
            <a:ext cx="3259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0" y="2101850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chemeClr val="accent2"/>
                </a:solidFill>
              </a:rPr>
              <a:t>of ancient organisms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3200400" y="15240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chemeClr val="accent2"/>
                </a:solidFill>
              </a:rPr>
              <a:t>remains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9" grpId="0"/>
      <p:bldP spid="94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latin typeface="Comic Sans MS" pitchFamily="66" charset="0"/>
              </a:rPr>
              <a:t>                  </a:t>
            </a: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What do oranges, broccoli and</a:t>
            </a: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Butterball turkeys have to do</a:t>
            </a: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with EVOLUTION?</a:t>
            </a: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(Answers to come in this slide show!)</a:t>
            </a:r>
          </a:p>
        </p:txBody>
      </p:sp>
      <p:pic>
        <p:nvPicPr>
          <p:cNvPr id="182275" name="Picture 3" descr="rememb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00263" cy="2133600"/>
          </a:xfrm>
          <a:prstGeom prst="rect">
            <a:avLst/>
          </a:prstGeom>
          <a:noFill/>
        </p:spPr>
      </p:pic>
      <p:pic>
        <p:nvPicPr>
          <p:cNvPr id="182279" name="Picture 7" descr="Oranges"/>
          <p:cNvPicPr>
            <a:picLocks noChangeAspect="1" noChangeArrowheads="1"/>
          </p:cNvPicPr>
          <p:nvPr/>
        </p:nvPicPr>
        <p:blipFill>
          <a:blip r:embed="rId4" cstate="print"/>
          <a:srcRect l="6779" t="13667" r="6779" b="7062"/>
          <a:stretch>
            <a:fillRect/>
          </a:stretch>
        </p:blipFill>
        <p:spPr bwMode="auto">
          <a:xfrm>
            <a:off x="533400" y="2209800"/>
            <a:ext cx="2895600" cy="1646238"/>
          </a:xfrm>
          <a:prstGeom prst="rect">
            <a:avLst/>
          </a:prstGeom>
          <a:noFill/>
        </p:spPr>
      </p:pic>
      <p:pic>
        <p:nvPicPr>
          <p:cNvPr id="182282" name="Picture 10" descr="1264369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066800"/>
            <a:ext cx="2262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4564063" y="0"/>
            <a:ext cx="4579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http://groups.wfu.edu/ModelUN/images/Cover/Oranges.jpg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http://www.fx.clemson.edu/~ablank/126436919.Broccoli.jpg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http://www.butterball.com/en/images/plan_n_prep/preparing/carving1.jpg</a:t>
            </a:r>
          </a:p>
        </p:txBody>
      </p:sp>
      <p:pic>
        <p:nvPicPr>
          <p:cNvPr id="182284" name="Picture 12" descr="carvin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00200"/>
            <a:ext cx="3505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2209800" y="685800"/>
            <a:ext cx="3790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/>
              <a:t>THINK ABOUT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50813" y="0"/>
            <a:ext cx="89931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56B45F"/>
                </a:solidFill>
                <a:hlinkClick r:id="rId3"/>
              </a:rPr>
              <a:t>How Do We Know Evolution Happens?</a:t>
            </a:r>
            <a:endParaRPr lang="en-US" sz="4000">
              <a:solidFill>
                <a:srgbClr val="56B45F"/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486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3600"/>
              <a:t>The layers of rock tell the history of the</a:t>
            </a:r>
          </a:p>
          <a:p>
            <a:pPr marL="342900" indent="-342900" eaLnBrk="0" hangingPunct="0"/>
            <a:r>
              <a:rPr lang="en-US" sz="3600"/>
              <a:t>_____, while the _____ found within</a:t>
            </a:r>
          </a:p>
          <a:p>
            <a:pPr marL="342900" indent="-342900" eaLnBrk="0" hangingPunct="0"/>
            <a:r>
              <a:rPr lang="en-US" sz="3600"/>
              <a:t>the rock tell a history of ___.  </a:t>
            </a:r>
          </a:p>
          <a:p>
            <a:pPr marL="342900" indent="-342900" eaLnBrk="0" hangingPunct="0"/>
            <a:endParaRPr lang="en-US" sz="3600"/>
          </a:p>
          <a:p>
            <a:pPr marL="342900" indent="-342900" eaLnBrk="0" hangingPunct="0"/>
            <a:r>
              <a:rPr lang="en-US" sz="3600"/>
              <a:t>The fossils are thought </a:t>
            </a:r>
          </a:p>
          <a:p>
            <a:pPr marL="342900" indent="-342900" eaLnBrk="0" hangingPunct="0"/>
            <a:r>
              <a:rPr lang="en-US" sz="3600"/>
              <a:t>to be the ________ as </a:t>
            </a:r>
          </a:p>
          <a:p>
            <a:pPr marL="342900" indent="-342900" eaLnBrk="0" hangingPunct="0"/>
            <a:r>
              <a:rPr lang="en-US" sz="3600"/>
              <a:t>the rock they</a:t>
            </a:r>
          </a:p>
          <a:p>
            <a:pPr marL="342900" indent="-342900" eaLnBrk="0" hangingPunct="0"/>
            <a:r>
              <a:rPr lang="en-US" sz="3600"/>
              <a:t>are found in.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0" y="1371600"/>
            <a:ext cx="12763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429000" y="1371600"/>
            <a:ext cx="14541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fossils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4876800" y="1905000"/>
            <a:ext cx="7683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life</a:t>
            </a:r>
          </a:p>
        </p:txBody>
      </p:sp>
      <p:pic>
        <p:nvPicPr>
          <p:cNvPr id="122890" name="Picture 10" descr="fossil levels era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2987675" cy="4648200"/>
          </a:xfrm>
          <a:prstGeom prst="rect">
            <a:avLst/>
          </a:prstGeom>
          <a:noFill/>
        </p:spPr>
      </p:pic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1924050" y="3581400"/>
            <a:ext cx="2190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same age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8" grpId="0"/>
      <p:bldP spid="1228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io_ch15_6003"/>
          <p:cNvPicPr>
            <a:picLocks noChangeAspect="1" noChangeArrowheads="1"/>
          </p:cNvPicPr>
          <p:nvPr/>
        </p:nvPicPr>
        <p:blipFill>
          <a:blip r:embed="rId3" cstate="print"/>
          <a:srcRect t="8067" r="26466" b="9850"/>
          <a:stretch>
            <a:fillRect/>
          </a:stretch>
        </p:blipFill>
        <p:spPr bwMode="auto">
          <a:xfrm>
            <a:off x="1255713" y="1808163"/>
            <a:ext cx="6756400" cy="3373437"/>
          </a:xfrm>
          <a:prstGeom prst="rect">
            <a:avLst/>
          </a:prstGeom>
          <a:noFill/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04850" y="215741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Sea level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447800" y="5105400"/>
            <a:ext cx="1771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Sedimentary rocks form in horizontal layers.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657600" y="5105400"/>
            <a:ext cx="20050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When part of Earth’s crust is compressed, a bend in a rock forms, tilting the rock layers.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943600" y="5099050"/>
            <a:ext cx="20780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As the surface erodes due to water, wind, waves, or glaciers, the older rock surface is exposed.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 of Earth’s Crust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15-2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0" y="2670175"/>
            <a:ext cx="1325563" cy="3025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Fish die in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the ocean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and are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covered in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sediment.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Over time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and under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increasing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pressure,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the remains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becomes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fossilized 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844800" y="1249363"/>
            <a:ext cx="348615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</a:rPr>
              <a:t>Earthquakes and volcanoes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</a:rPr>
              <a:t>cause uplifting of the layers of the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</a:rPr>
              <a:t>Earth, taking the fossils along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7908925" y="2133600"/>
            <a:ext cx="1235075" cy="3514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Fossils of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marine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fish found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on the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mountain-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sides of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southwest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Wyoming,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which at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one time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was 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covered 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by an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inland sea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  <p:bldP spid="95237" grpId="0" build="p" autoUpdateAnimBg="0"/>
      <p:bldP spid="95238" grpId="0" build="p" autoUpdateAnimBg="0"/>
      <p:bldP spid="95241" grpId="0"/>
      <p:bldP spid="95242" grpId="0"/>
      <p:bldP spid="952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396875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TRANSITIONAL FOSSILS HAVE BEEN FOUND</a:t>
            </a:r>
          </a:p>
        </p:txBody>
      </p:sp>
      <p:pic>
        <p:nvPicPr>
          <p:cNvPr id="123908" name="Picture 4" descr="amphib lin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"/>
            <a:ext cx="9144000" cy="6415087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794125" y="6662738"/>
            <a:ext cx="3803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accent2"/>
                </a:solidFill>
              </a:rPr>
              <a:t>Scientific American;  </a:t>
            </a:r>
            <a:r>
              <a:rPr lang="en-US" sz="1200" b="1">
                <a:solidFill>
                  <a:schemeClr val="accent2"/>
                </a:solidFill>
              </a:rPr>
              <a:t>Dec 2005; Vol 293; p100-107</a:t>
            </a:r>
            <a:r>
              <a:rPr lang="en-US" sz="1200" b="1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69850" y="1066800"/>
            <a:ext cx="9074150" cy="2838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Comic Sans MS" pitchFamily="66" charset="0"/>
              </a:rPr>
              <a:t>If Darwin’s theory is correct you would expect to find ____________ yet _______________ living in a </a:t>
            </a:r>
          </a:p>
          <a:p>
            <a:pPr eaLnBrk="0" hangingPunct="0"/>
            <a:r>
              <a:rPr lang="en-US" sz="3600">
                <a:latin typeface="Comic Sans MS" pitchFamily="66" charset="0"/>
              </a:rPr>
              <a:t>_________ region as they spread into nearby habitats and evolve.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6200" y="2133600"/>
            <a:ext cx="432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different species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262313" y="1584325"/>
            <a:ext cx="36718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closely related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76200" y="2667000"/>
            <a:ext cx="27416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geographic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762000" y="4724400"/>
            <a:ext cx="780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That’s EXACTLY what we do see!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  <p:bldP spid="163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"/>
            <a:ext cx="8001000" cy="6096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REMEMBER THE GALAPAGOS TORTOISES</a:t>
            </a:r>
          </a:p>
        </p:txBody>
      </p:sp>
      <p:pic>
        <p:nvPicPr>
          <p:cNvPr id="164867" name="Picture 3" descr="ph galapagos turtles"/>
          <p:cNvPicPr>
            <a:picLocks noChangeAspect="1" noChangeArrowheads="1"/>
          </p:cNvPicPr>
          <p:nvPr/>
        </p:nvPicPr>
        <p:blipFill>
          <a:blip r:embed="rId3" cstate="print"/>
          <a:srcRect l="1218" t="1923" r="6241" b="3847"/>
          <a:stretch>
            <a:fillRect/>
          </a:stretch>
        </p:blipFill>
        <p:spPr bwMode="auto">
          <a:xfrm>
            <a:off x="1905000" y="685800"/>
            <a:ext cx="6934200" cy="4470400"/>
          </a:xfrm>
          <a:prstGeom prst="rect">
            <a:avLst/>
          </a:prstGeom>
          <a:noFill/>
        </p:spPr>
      </p:pic>
      <p:pic>
        <p:nvPicPr>
          <p:cNvPr id="164868" name="Picture 4" descr="rememb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1808163" cy="1836738"/>
          </a:xfrm>
          <a:prstGeom prst="rect">
            <a:avLst/>
          </a:prstGeom>
          <a:noFill/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343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http://www.newtonswindow.com/problem-solving.htm</a:t>
            </a: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343400" y="4419600"/>
            <a:ext cx="4598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Image from: BIOLOGY by Miller and Levine; Prentice Hall Publisher©2006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086600" y="3886200"/>
            <a:ext cx="1609725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Little vegetation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Long necks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2209800" y="4773613"/>
            <a:ext cx="177006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Lots of vegetation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Short necks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905000" y="1828800"/>
            <a:ext cx="227965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Intermediate vegetation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Intermediate necks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96838" y="5181600"/>
            <a:ext cx="904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Tortoises adapted to different habitats as they </a:t>
            </a:r>
          </a:p>
          <a:p>
            <a:r>
              <a:rPr lang="en-US" sz="2800" b="1">
                <a:latin typeface="Comic Sans MS" pitchFamily="66" charset="0"/>
              </a:rPr>
              <a:t>spread from the mainland to the different islands.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152400" y="6145213"/>
            <a:ext cx="845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= DIVERGENT EVOLUTION = ADAPTIVE RADIATION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  <p:bldP spid="164872" grpId="0" animBg="1"/>
      <p:bldP spid="164873" grpId="0" animBg="1"/>
      <p:bldP spid="1648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228600"/>
            <a:ext cx="6400800" cy="609600"/>
          </a:xfrm>
        </p:spPr>
        <p:txBody>
          <a:bodyPr/>
          <a:lstStyle/>
          <a:p>
            <a:r>
              <a:rPr lang="en-US" sz="1600" b="1">
                <a:latin typeface="Comic Sans MS" pitchFamily="66" charset="0"/>
              </a:rPr>
              <a:t>GALAPAGOS FINCHES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57200" y="5562600"/>
            <a:ext cx="7883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The _____ of Galapagos finches have </a:t>
            </a:r>
          </a:p>
          <a:p>
            <a:r>
              <a:rPr lang="en-US" sz="3200" b="1">
                <a:latin typeface="Comic Sans MS" pitchFamily="66" charset="0"/>
              </a:rPr>
              <a:t>______ to eating a _____ of _____</a:t>
            </a:r>
            <a:r>
              <a:rPr lang="en-US" sz="2800">
                <a:latin typeface="Comic Sans MS" pitchFamily="66" charset="0"/>
              </a:rPr>
              <a:t>.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0"/>
            <a:ext cx="464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90099"/>
                </a:solidFill>
              </a:rPr>
              <a:t>http://images.encarta.msn.com/xrefmedia/aencmed/targets/illus/ilt/T014608A.gif</a:t>
            </a:r>
          </a:p>
        </p:txBody>
      </p:sp>
      <p:pic>
        <p:nvPicPr>
          <p:cNvPr id="165893" name="Picture 5" descr="fin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8534400" cy="4633913"/>
          </a:xfrm>
          <a:prstGeom prst="rect">
            <a:avLst/>
          </a:prstGeom>
          <a:noFill/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447800" y="55626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beaks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57200" y="6049963"/>
            <a:ext cx="174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adapted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4495800" y="6019800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variety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6553200" y="6019800"/>
            <a:ext cx="1255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foods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  <p:bldP spid="165895" grpId="0"/>
      <p:bldP spid="165896" grpId="0"/>
      <p:bldP spid="1658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9850" y="1066800"/>
            <a:ext cx="9074150" cy="2838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Comic Sans MS" pitchFamily="66" charset="0"/>
              </a:rPr>
              <a:t>If Darwin’s theory is correct you would also expect to find _______________ living in  ________ geographic regions</a:t>
            </a:r>
          </a:p>
          <a:p>
            <a:pPr eaLnBrk="0" hangingPunct="0"/>
            <a:r>
              <a:rPr lang="en-US" sz="3600">
                <a:latin typeface="Comic Sans MS" pitchFamily="66" charset="0"/>
              </a:rPr>
              <a:t>but similar habitats becoming ________ as they adapt to ______________.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905000" y="2117725"/>
            <a:ext cx="23764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far apart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191000" y="1524000"/>
            <a:ext cx="4327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different species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477000" y="2667000"/>
            <a:ext cx="2616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more alike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762000" y="4724400"/>
            <a:ext cx="7808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That’s EXACTLY what we do see! 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3733800" y="3244850"/>
            <a:ext cx="418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similar ecosystems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  <p:bldP spid="166917" grpId="0"/>
      <p:bldP spid="166918" grpId="0"/>
      <p:bldP spid="1669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0" y="3581400"/>
            <a:ext cx="91741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Whales and sharks have a _____ body design</a:t>
            </a:r>
          </a:p>
          <a:p>
            <a:r>
              <a:rPr lang="en-US" sz="3200">
                <a:latin typeface="Comic Sans MS" pitchFamily="66" charset="0"/>
              </a:rPr>
              <a:t>even though they are very _______ organisms </a:t>
            </a:r>
          </a:p>
          <a:p>
            <a:r>
              <a:rPr lang="en-US" sz="3200">
                <a:latin typeface="Comic Sans MS" pitchFamily="66" charset="0"/>
              </a:rPr>
              <a:t>(one is a fish; the other, a mammal)</a:t>
            </a:r>
          </a:p>
          <a:p>
            <a:r>
              <a:rPr lang="en-US" sz="3200">
                <a:latin typeface="Comic Sans MS" pitchFamily="66" charset="0"/>
              </a:rPr>
              <a:t>because they have _________________ to </a:t>
            </a:r>
            <a:br>
              <a:rPr lang="en-US" sz="3200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living in a _____ environment.</a:t>
            </a:r>
          </a:p>
        </p:txBody>
      </p:sp>
      <p:pic>
        <p:nvPicPr>
          <p:cNvPr id="167939" name="Picture 3" descr="1151322009"/>
          <p:cNvPicPr>
            <a:picLocks noChangeAspect="1" noChangeArrowheads="1"/>
          </p:cNvPicPr>
          <p:nvPr/>
        </p:nvPicPr>
        <p:blipFill>
          <a:blip r:embed="rId3" cstate="print"/>
          <a:srcRect b="67928"/>
          <a:stretch>
            <a:fillRect/>
          </a:stretch>
        </p:blipFill>
        <p:spPr bwMode="auto">
          <a:xfrm>
            <a:off x="228600" y="1219200"/>
            <a:ext cx="4419600" cy="1216025"/>
          </a:xfrm>
          <a:prstGeom prst="rect">
            <a:avLst/>
          </a:prstGeom>
          <a:noFill/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2209800"/>
            <a:ext cx="4938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http://news.bbc.co.uk/2/shared/spl/hi/guides/456900/456973/html/nn1page1.stm</a:t>
            </a:r>
          </a:p>
        </p:txBody>
      </p:sp>
      <p:pic>
        <p:nvPicPr>
          <p:cNvPr id="167941" name="Picture 5" descr="sc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810000" cy="2543175"/>
          </a:xfrm>
          <a:prstGeom prst="rect">
            <a:avLst/>
          </a:prstGeom>
          <a:noFill/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5029200" y="762000"/>
            <a:ext cx="392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90099"/>
                </a:solidFill>
              </a:rPr>
              <a:t>http://www.flmnh.ufl.edu/fish/gallery/descript/TigerShark/scars.JPG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066800" y="61722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= CONVERGENT EVOLUTION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029200" y="3611563"/>
            <a:ext cx="1441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similar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5105400" y="4068763"/>
            <a:ext cx="199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different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3657600" y="5059363"/>
            <a:ext cx="445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independently adapted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905000" y="5562600"/>
            <a:ext cx="144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similar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  <p:bldP spid="167944" grpId="0"/>
      <p:bldP spid="167945" grpId="0"/>
      <p:bldP spid="167946" grpId="0"/>
      <p:bldP spid="1679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j0428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5850" cy="2419350"/>
          </a:xfrm>
          <a:prstGeom prst="rect">
            <a:avLst/>
          </a:prstGeom>
          <a:noFill/>
        </p:spPr>
      </p:pic>
      <p:pic>
        <p:nvPicPr>
          <p:cNvPr id="98308" name="Picture 4" descr="j0262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2044700"/>
            <a:ext cx="3657600" cy="2462213"/>
          </a:xfrm>
          <a:prstGeom prst="rect">
            <a:avLst/>
          </a:prstGeom>
          <a:noFill/>
        </p:spPr>
      </p:pic>
      <p:pic>
        <p:nvPicPr>
          <p:cNvPr id="98309" name="Picture 5" descr="j0309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19600"/>
            <a:ext cx="3657600" cy="2438400"/>
          </a:xfrm>
          <a:prstGeom prst="rect">
            <a:avLst/>
          </a:prstGeo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514600" y="228600"/>
            <a:ext cx="6248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Whales are closely related to wolves, but don’t look or act much like them 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= divergent evolution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5257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Whales are distantly related 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to sharks, but look and act more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like them =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convergent evolution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172200" y="2514600"/>
            <a:ext cx="2554288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Conclusion: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The pressure of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the environment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drives evolution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11" grpId="0"/>
      <p:bldP spid="983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03500" y="228600"/>
            <a:ext cx="5875338" cy="5508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15–14	Geographic Distribution of Living Species</a:t>
            </a:r>
          </a:p>
        </p:txBody>
      </p:sp>
      <p:sp>
        <p:nvSpPr>
          <p:cNvPr id="97283" name="Text Box 1027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15-3</a:t>
            </a:r>
          </a:p>
        </p:txBody>
      </p:sp>
      <p:grpSp>
        <p:nvGrpSpPr>
          <p:cNvPr id="97309" name="Group 1053"/>
          <p:cNvGrpSpPr>
            <a:grpSpLocks/>
          </p:cNvGrpSpPr>
          <p:nvPr/>
        </p:nvGrpSpPr>
        <p:grpSpPr bwMode="auto">
          <a:xfrm>
            <a:off x="1809750" y="1905000"/>
            <a:ext cx="5581650" cy="5181600"/>
            <a:chOff x="1236" y="1440"/>
            <a:chExt cx="3029" cy="3072"/>
          </a:xfrm>
        </p:grpSpPr>
        <p:pic>
          <p:nvPicPr>
            <p:cNvPr id="97284" name="Picture 1028" descr="bio_ch15_429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1440"/>
              <a:ext cx="2969" cy="3072"/>
            </a:xfrm>
            <a:prstGeom prst="rect">
              <a:avLst/>
            </a:prstGeom>
            <a:noFill/>
          </p:spPr>
        </p:pic>
        <p:sp>
          <p:nvSpPr>
            <p:cNvPr id="97285" name="Text Box 1029"/>
            <p:cNvSpPr txBox="1">
              <a:spLocks noChangeArrowheads="1"/>
            </p:cNvSpPr>
            <p:nvPr/>
          </p:nvSpPr>
          <p:spPr bwMode="auto">
            <a:xfrm>
              <a:off x="1729" y="1459"/>
              <a:ext cx="64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200"/>
                <a:t>Beaver </a:t>
              </a:r>
            </a:p>
          </p:txBody>
        </p:sp>
        <p:sp>
          <p:nvSpPr>
            <p:cNvPr id="97286" name="Text Box 1030"/>
            <p:cNvSpPr txBox="1">
              <a:spLocks noChangeArrowheads="1"/>
            </p:cNvSpPr>
            <p:nvPr/>
          </p:nvSpPr>
          <p:spPr bwMode="auto">
            <a:xfrm>
              <a:off x="1559" y="2141"/>
              <a:ext cx="9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 b="1"/>
                <a:t>NORTH AMERICA</a:t>
              </a:r>
            </a:p>
          </p:txBody>
        </p:sp>
        <p:sp>
          <p:nvSpPr>
            <p:cNvPr id="97287" name="Text Box 1031"/>
            <p:cNvSpPr txBox="1">
              <a:spLocks noChangeArrowheads="1"/>
            </p:cNvSpPr>
            <p:nvPr/>
          </p:nvSpPr>
          <p:spPr bwMode="auto">
            <a:xfrm>
              <a:off x="2529" y="2400"/>
              <a:ext cx="7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/>
                <a:t>Muskrat</a:t>
              </a:r>
            </a:p>
          </p:txBody>
        </p:sp>
        <p:sp>
          <p:nvSpPr>
            <p:cNvPr id="97288" name="Text Box 1032"/>
            <p:cNvSpPr txBox="1">
              <a:spLocks noChangeArrowheads="1"/>
            </p:cNvSpPr>
            <p:nvPr/>
          </p:nvSpPr>
          <p:spPr bwMode="auto">
            <a:xfrm>
              <a:off x="1236" y="3235"/>
              <a:ext cx="8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200"/>
                <a:t>Capybara</a:t>
              </a:r>
            </a:p>
          </p:txBody>
        </p:sp>
        <p:sp>
          <p:nvSpPr>
            <p:cNvPr id="97289" name="Rectangle 1033"/>
            <p:cNvSpPr>
              <a:spLocks noChangeArrowheads="1"/>
            </p:cNvSpPr>
            <p:nvPr/>
          </p:nvSpPr>
          <p:spPr bwMode="auto">
            <a:xfrm>
              <a:off x="2300" y="3149"/>
              <a:ext cx="10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100" b="1"/>
                <a:t>SOUTH AMERICA</a:t>
              </a:r>
            </a:p>
          </p:txBody>
        </p:sp>
        <p:sp>
          <p:nvSpPr>
            <p:cNvPr id="97290" name="Text Box 1034"/>
            <p:cNvSpPr txBox="1">
              <a:spLocks noChangeArrowheads="1"/>
            </p:cNvSpPr>
            <p:nvPr/>
          </p:nvSpPr>
          <p:spPr bwMode="auto">
            <a:xfrm>
              <a:off x="2038" y="4245"/>
              <a:ext cx="6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200"/>
                <a:t>Coypu</a:t>
              </a:r>
            </a:p>
          </p:txBody>
        </p:sp>
        <p:sp>
          <p:nvSpPr>
            <p:cNvPr id="97291" name="Text Box 1035"/>
            <p:cNvSpPr txBox="1">
              <a:spLocks noChangeArrowheads="1"/>
            </p:cNvSpPr>
            <p:nvPr/>
          </p:nvSpPr>
          <p:spPr bwMode="auto">
            <a:xfrm>
              <a:off x="3601" y="2018"/>
              <a:ext cx="623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Beaver </a:t>
              </a:r>
            </a:p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Muskrat</a:t>
              </a:r>
            </a:p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Beaver and</a:t>
              </a:r>
              <a:br>
                <a:rPr lang="en-US" sz="1200"/>
              </a:br>
              <a:r>
                <a:rPr lang="en-US" sz="1200"/>
                <a:t>Muskrat</a:t>
              </a:r>
            </a:p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Coypu </a:t>
              </a:r>
            </a:p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Capybara</a:t>
              </a:r>
            </a:p>
            <a:p>
              <a:pPr eaLnBrk="0" hangingPunct="0">
                <a:spcBef>
                  <a:spcPct val="80000"/>
                </a:spcBef>
              </a:pPr>
              <a:r>
                <a:rPr lang="en-US" sz="1200"/>
                <a:t>Coypu and</a:t>
              </a:r>
              <a:br>
                <a:rPr lang="en-US" sz="1200"/>
              </a:br>
              <a:r>
                <a:rPr lang="en-US" sz="1200"/>
                <a:t>Capybara</a:t>
              </a:r>
            </a:p>
          </p:txBody>
        </p:sp>
      </p:grpSp>
      <p:pic>
        <p:nvPicPr>
          <p:cNvPr id="97292" name="Picture 1036" descr="forward 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</p:spPr>
      </p:pic>
      <p:pic>
        <p:nvPicPr>
          <p:cNvPr id="97293" name="Picture 1037" descr="back-arro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</p:spPr>
      </p:pic>
      <p:sp>
        <p:nvSpPr>
          <p:cNvPr id="97294" name="Text Box 1038"/>
          <p:cNvSpPr txBox="1">
            <a:spLocks noChangeArrowheads="1"/>
          </p:cNvSpPr>
          <p:nvPr/>
        </p:nvSpPr>
        <p:spPr bwMode="auto">
          <a:xfrm>
            <a:off x="0" y="2270125"/>
            <a:ext cx="2362200" cy="4492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Beaver and capybara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are ______________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_______ living in very ________ environments,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while beaver and musk-rat are _______________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_______ living in a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 environment.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Differences between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beaver and capybara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show _________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evolution, while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similarities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between beaver and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muskrat show __________ evolution.</a:t>
            </a:r>
          </a:p>
        </p:txBody>
      </p:sp>
      <p:sp>
        <p:nvSpPr>
          <p:cNvPr id="97295" name="Text Box 1039"/>
          <p:cNvSpPr txBox="1">
            <a:spLocks noChangeArrowheads="1"/>
          </p:cNvSpPr>
          <p:nvPr/>
        </p:nvSpPr>
        <p:spPr bwMode="auto">
          <a:xfrm>
            <a:off x="7377113" y="1546225"/>
            <a:ext cx="1819275" cy="3514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Differences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between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_____________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muskrat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and coypu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show _________</a:t>
            </a:r>
            <a:endParaRPr lang="en-US" sz="1600" b="1">
              <a:solidFill>
                <a:srgbClr val="FF0000"/>
              </a:solidFill>
            </a:endParaRP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evolution, while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similarities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between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______________ 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capybara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and coypu show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___________</a:t>
            </a:r>
          </a:p>
          <a:p>
            <a:pPr eaLnBrk="0" hangingPunct="0"/>
            <a:r>
              <a:rPr lang="en-US" sz="1600" b="1">
                <a:solidFill>
                  <a:srgbClr val="56B45F"/>
                </a:solidFill>
              </a:rPr>
              <a:t>evolution.</a:t>
            </a:r>
          </a:p>
        </p:txBody>
      </p:sp>
      <p:sp>
        <p:nvSpPr>
          <p:cNvPr id="97297" name="Text Box 1041"/>
          <p:cNvSpPr txBox="1">
            <a:spLocks noChangeArrowheads="1"/>
          </p:cNvSpPr>
          <p:nvPr/>
        </p:nvSpPr>
        <p:spPr bwMode="auto">
          <a:xfrm>
            <a:off x="381000" y="2514600"/>
            <a:ext cx="1608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closely-related</a:t>
            </a:r>
          </a:p>
        </p:txBody>
      </p:sp>
      <p:sp>
        <p:nvSpPr>
          <p:cNvPr id="97298" name="Text Box 1042"/>
          <p:cNvSpPr txBox="1">
            <a:spLocks noChangeArrowheads="1"/>
          </p:cNvSpPr>
          <p:nvPr/>
        </p:nvSpPr>
        <p:spPr bwMode="auto">
          <a:xfrm>
            <a:off x="0" y="27432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species</a:t>
            </a:r>
          </a:p>
        </p:txBody>
      </p:sp>
      <p:sp>
        <p:nvSpPr>
          <p:cNvPr id="97299" name="Text Box 1043"/>
          <p:cNvSpPr txBox="1">
            <a:spLocks noChangeArrowheads="1"/>
          </p:cNvSpPr>
          <p:nvPr/>
        </p:nvSpPr>
        <p:spPr bwMode="auto">
          <a:xfrm>
            <a:off x="0" y="3016250"/>
            <a:ext cx="99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different</a:t>
            </a:r>
          </a:p>
        </p:txBody>
      </p:sp>
      <p:sp>
        <p:nvSpPr>
          <p:cNvPr id="97300" name="Text Box 1044"/>
          <p:cNvSpPr txBox="1">
            <a:spLocks noChangeArrowheads="1"/>
          </p:cNvSpPr>
          <p:nvPr/>
        </p:nvSpPr>
        <p:spPr bwMode="auto">
          <a:xfrm>
            <a:off x="0" y="4006850"/>
            <a:ext cx="175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distantly-related</a:t>
            </a:r>
          </a:p>
        </p:txBody>
      </p:sp>
      <p:sp>
        <p:nvSpPr>
          <p:cNvPr id="97301" name="Text Box 1045"/>
          <p:cNvSpPr txBox="1">
            <a:spLocks noChangeArrowheads="1"/>
          </p:cNvSpPr>
          <p:nvPr/>
        </p:nvSpPr>
        <p:spPr bwMode="auto">
          <a:xfrm>
            <a:off x="0" y="423545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species</a:t>
            </a:r>
          </a:p>
        </p:txBody>
      </p:sp>
      <p:sp>
        <p:nvSpPr>
          <p:cNvPr id="97302" name="Text Box 1046"/>
          <p:cNvSpPr txBox="1">
            <a:spLocks noChangeArrowheads="1"/>
          </p:cNvSpPr>
          <p:nvPr/>
        </p:nvSpPr>
        <p:spPr bwMode="auto">
          <a:xfrm>
            <a:off x="0" y="4464050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similar</a:t>
            </a:r>
          </a:p>
        </p:txBody>
      </p:sp>
      <p:sp>
        <p:nvSpPr>
          <p:cNvPr id="97303" name="Text Box 1047"/>
          <p:cNvSpPr txBox="1">
            <a:spLocks noChangeArrowheads="1"/>
          </p:cNvSpPr>
          <p:nvPr/>
        </p:nvSpPr>
        <p:spPr bwMode="auto">
          <a:xfrm>
            <a:off x="582613" y="522605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divergent</a:t>
            </a:r>
          </a:p>
        </p:txBody>
      </p:sp>
      <p:sp>
        <p:nvSpPr>
          <p:cNvPr id="97304" name="Text Box 1048"/>
          <p:cNvSpPr txBox="1">
            <a:spLocks noChangeArrowheads="1"/>
          </p:cNvSpPr>
          <p:nvPr/>
        </p:nvSpPr>
        <p:spPr bwMode="auto">
          <a:xfrm>
            <a:off x="-26988" y="64008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convergent</a:t>
            </a:r>
          </a:p>
        </p:txBody>
      </p:sp>
      <p:sp>
        <p:nvSpPr>
          <p:cNvPr id="97305" name="Text Box 1049"/>
          <p:cNvSpPr txBox="1">
            <a:spLocks noChangeArrowheads="1"/>
          </p:cNvSpPr>
          <p:nvPr/>
        </p:nvSpPr>
        <p:spPr bwMode="auto">
          <a:xfrm>
            <a:off x="7364413" y="2057400"/>
            <a:ext cx="1608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closely-related</a:t>
            </a:r>
          </a:p>
        </p:txBody>
      </p:sp>
      <p:sp>
        <p:nvSpPr>
          <p:cNvPr id="97306" name="Text Box 1050"/>
          <p:cNvSpPr txBox="1">
            <a:spLocks noChangeArrowheads="1"/>
          </p:cNvSpPr>
          <p:nvPr/>
        </p:nvSpPr>
        <p:spPr bwMode="auto">
          <a:xfrm>
            <a:off x="7974013" y="274320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divergent</a:t>
            </a:r>
          </a:p>
        </p:txBody>
      </p:sp>
      <p:sp>
        <p:nvSpPr>
          <p:cNvPr id="97307" name="Text Box 1051"/>
          <p:cNvSpPr txBox="1">
            <a:spLocks noChangeArrowheads="1"/>
          </p:cNvSpPr>
          <p:nvPr/>
        </p:nvSpPr>
        <p:spPr bwMode="auto">
          <a:xfrm>
            <a:off x="7364413" y="3733800"/>
            <a:ext cx="175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distantly-related</a:t>
            </a:r>
          </a:p>
        </p:txBody>
      </p:sp>
      <p:sp>
        <p:nvSpPr>
          <p:cNvPr id="97308" name="Text Box 1052"/>
          <p:cNvSpPr txBox="1">
            <a:spLocks noChangeArrowheads="1"/>
          </p:cNvSpPr>
          <p:nvPr/>
        </p:nvSpPr>
        <p:spPr bwMode="auto">
          <a:xfrm>
            <a:off x="7364413" y="4464050"/>
            <a:ext cx="1277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convergent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/>
      <p:bldP spid="97298" grpId="0"/>
      <p:bldP spid="97299" grpId="0"/>
      <p:bldP spid="97300" grpId="0"/>
      <p:bldP spid="97301" grpId="0"/>
      <p:bldP spid="97302" grpId="0"/>
      <p:bldP spid="97303" grpId="0"/>
      <p:bldP spid="97304" grpId="0"/>
      <p:bldP spid="97305" grpId="0"/>
      <p:bldP spid="97306" grpId="0"/>
      <p:bldP spid="97307" grpId="0"/>
      <p:bldP spid="97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32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After Darwin returned to England in 1836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he filled notebooks with his ideas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about _____________ and the process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that he would later call _______.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He did not rush to publish his ideas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because they ________ with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fundamental scientific ______ of his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day.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He asked his wife to publish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his ideas when he ___.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953000" y="1752600"/>
            <a:ext cx="362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natural selection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524000" y="1219200"/>
            <a:ext cx="3455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species diversity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886200" y="6049963"/>
            <a:ext cx="1001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died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041650" y="3382963"/>
            <a:ext cx="206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disagreed</a:t>
            </a:r>
          </a:p>
        </p:txBody>
      </p:sp>
      <p:pic>
        <p:nvPicPr>
          <p:cNvPr id="114698" name="Picture 10" descr="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0413"/>
            <a:ext cx="3048000" cy="2287587"/>
          </a:xfrm>
          <a:prstGeom prst="rect">
            <a:avLst/>
          </a:prstGeom>
          <a:noFill/>
        </p:spPr>
      </p:pic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4800600" y="3886200"/>
            <a:ext cx="150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beliefs</a:t>
            </a: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5791200" y="6613525"/>
            <a:ext cx="292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90099"/>
                </a:solidFill>
              </a:rPr>
              <a:t>http://www.elsie.brandeis.edu/images/journals.gif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4" grpId="0"/>
      <p:bldP spid="114695" grpId="0"/>
      <p:bldP spid="1147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4. _____________________</a:t>
            </a:r>
          </a:p>
        </p:txBody>
      </p:sp>
      <p:pic>
        <p:nvPicPr>
          <p:cNvPr id="24580" name="Picture 4" descr="homologo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b="5162"/>
          <a:stretch>
            <a:fillRect/>
          </a:stretch>
        </p:blipFill>
        <p:spPr>
          <a:xfrm>
            <a:off x="1295400" y="1066800"/>
            <a:ext cx="6172200" cy="4724400"/>
          </a:xfrm>
          <a:noFill/>
          <a:ln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3706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 b="1">
                <a:solidFill>
                  <a:srgbClr val="990099"/>
                </a:solidFill>
                <a:cs typeface="Times New Roman" pitchFamily="18" charset="0"/>
              </a:rPr>
              <a:t>Image from:    http://www.angelfire.com/ab7/evolution12/evolutionclues.html</a:t>
            </a:r>
            <a:endParaRPr lang="en-US" sz="1200" b="1">
              <a:solidFill>
                <a:srgbClr val="990099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7523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Comic Sans MS" pitchFamily="66" charset="0"/>
              </a:rPr>
              <a:t>HOMOLOGOUS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9850" y="152400"/>
            <a:ext cx="907415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4. Homologous Body Structures – </a:t>
            </a:r>
          </a:p>
          <a:p>
            <a:pPr eaLnBrk="0" hangingPunct="0"/>
            <a:r>
              <a:rPr lang="en-US" sz="4000"/>
              <a:t>Structures, like the limbs of vertebrates, look very _______, </a:t>
            </a:r>
          </a:p>
          <a:p>
            <a:pPr eaLnBrk="0" hangingPunct="0"/>
            <a:r>
              <a:rPr lang="en-US" sz="4000"/>
              <a:t>but are made from the </a:t>
            </a:r>
          </a:p>
          <a:p>
            <a:pPr eaLnBrk="0" hangingPunct="0"/>
            <a:r>
              <a:rPr lang="en-US" sz="4000"/>
              <a:t>__________, because </a:t>
            </a:r>
          </a:p>
          <a:p>
            <a:pPr eaLnBrk="0" hangingPunct="0"/>
            <a:r>
              <a:rPr lang="en-US" sz="4000"/>
              <a:t>they are made from</a:t>
            </a:r>
          </a:p>
          <a:p>
            <a:pPr eaLnBrk="0" hangingPunct="0"/>
            <a:r>
              <a:rPr lang="en-US" sz="4000"/>
              <a:t>the same clump of </a:t>
            </a:r>
          </a:p>
          <a:p>
            <a:pPr eaLnBrk="0" hangingPunct="0"/>
            <a:r>
              <a:rPr lang="en-US" sz="4000"/>
              <a:t>_____________ cells </a:t>
            </a:r>
          </a:p>
          <a:p>
            <a:pPr eaLnBrk="0" hangingPunct="0"/>
            <a:r>
              <a:rPr lang="en-US" sz="4000"/>
              <a:t>in the _______.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6200" y="2590800"/>
            <a:ext cx="29527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same bones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8796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embryo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6200" y="4419600"/>
            <a:ext cx="36877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undifferentiated</a:t>
            </a:r>
          </a:p>
        </p:txBody>
      </p:sp>
      <p:pic>
        <p:nvPicPr>
          <p:cNvPr id="99337" name="Picture 9" descr="homologo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b="5162"/>
          <a:stretch>
            <a:fillRect/>
          </a:stretch>
        </p:blipFill>
        <p:spPr bwMode="auto">
          <a:xfrm>
            <a:off x="4953000" y="3429000"/>
            <a:ext cx="41910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6553200"/>
            <a:ext cx="480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Image from:    http://www.angelfire.com/ab7/evolution12/evolutionclues.html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5065713" y="1371600"/>
            <a:ext cx="20208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different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34" grpId="0"/>
      <p:bldP spid="993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 descr="bio_ch15_4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1773238"/>
            <a:ext cx="7669213" cy="3889375"/>
          </a:xfrm>
          <a:prstGeom prst="rect">
            <a:avLst/>
          </a:prstGeom>
          <a:noFill/>
        </p:spPr>
      </p:pic>
      <p:sp>
        <p:nvSpPr>
          <p:cNvPr id="101379" name="Text Box 1027"/>
          <p:cNvSpPr txBox="1">
            <a:spLocks noChangeArrowheads="1"/>
          </p:cNvSpPr>
          <p:nvPr/>
        </p:nvSpPr>
        <p:spPr bwMode="auto">
          <a:xfrm>
            <a:off x="619125" y="2982913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Turtle</a:t>
            </a:r>
          </a:p>
        </p:txBody>
      </p:sp>
      <p:sp>
        <p:nvSpPr>
          <p:cNvPr id="101380" name="Text Box 1028"/>
          <p:cNvSpPr txBox="1">
            <a:spLocks noChangeArrowheads="1"/>
          </p:cNvSpPr>
          <p:nvPr/>
        </p:nvSpPr>
        <p:spPr bwMode="auto">
          <a:xfrm>
            <a:off x="2914650" y="2982913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Alligator</a:t>
            </a:r>
          </a:p>
        </p:txBody>
      </p:sp>
      <p:sp>
        <p:nvSpPr>
          <p:cNvPr id="101381" name="Text Box 1029"/>
          <p:cNvSpPr txBox="1">
            <a:spLocks noChangeArrowheads="1"/>
          </p:cNvSpPr>
          <p:nvPr/>
        </p:nvSpPr>
        <p:spPr bwMode="auto">
          <a:xfrm>
            <a:off x="5140325" y="29829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Bird</a:t>
            </a:r>
          </a:p>
        </p:txBody>
      </p:sp>
      <p:sp>
        <p:nvSpPr>
          <p:cNvPr id="101382" name="Text Box 1030"/>
          <p:cNvSpPr txBox="1">
            <a:spLocks noChangeArrowheads="1"/>
          </p:cNvSpPr>
          <p:nvPr/>
        </p:nvSpPr>
        <p:spPr bwMode="auto">
          <a:xfrm>
            <a:off x="7358063" y="2982913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Mammal</a:t>
            </a:r>
          </a:p>
        </p:txBody>
      </p:sp>
      <p:sp>
        <p:nvSpPr>
          <p:cNvPr id="101383" name="Text Box 1031"/>
          <p:cNvSpPr txBox="1">
            <a:spLocks noChangeArrowheads="1"/>
          </p:cNvSpPr>
          <p:nvPr/>
        </p:nvSpPr>
        <p:spPr bwMode="auto">
          <a:xfrm>
            <a:off x="2049463" y="517683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/>
              <a:t>Ancient lobe-finned fish</a:t>
            </a:r>
          </a:p>
        </p:txBody>
      </p:sp>
      <p:sp>
        <p:nvSpPr>
          <p:cNvPr id="10138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2603500" y="266700"/>
            <a:ext cx="5141913" cy="550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15–15 Homologous Body Structures</a:t>
            </a:r>
          </a:p>
        </p:txBody>
      </p:sp>
      <p:sp>
        <p:nvSpPr>
          <p:cNvPr id="101385" name="Text Box 1033"/>
          <p:cNvSpPr txBox="1">
            <a:spLocks noChangeArrowheads="1"/>
          </p:cNvSpPr>
          <p:nvPr/>
        </p:nvSpPr>
        <p:spPr bwMode="auto">
          <a:xfrm>
            <a:off x="685800" y="9906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15-3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2" grpId="0"/>
      <p:bldP spid="1013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2" name="Picture 10" descr="p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24338"/>
            <a:ext cx="4876800" cy="2633662"/>
          </a:xfrm>
          <a:prstGeom prst="rect">
            <a:avLst/>
          </a:prstGeom>
          <a:noFill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9850" y="0"/>
            <a:ext cx="9074150" cy="50167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dirty="0"/>
              <a:t>4.  Homologous Body Structures – </a:t>
            </a:r>
          </a:p>
          <a:p>
            <a:pPr eaLnBrk="0" hangingPunct="0"/>
            <a:r>
              <a:rPr lang="en-US" sz="4000" dirty="0"/>
              <a:t>Some _______________________</a:t>
            </a:r>
          </a:p>
          <a:p>
            <a:pPr eaLnBrk="0" hangingPunct="0"/>
            <a:r>
              <a:rPr lang="en-US" sz="4000" dirty="0"/>
              <a:t>are _______ and have no useful</a:t>
            </a:r>
          </a:p>
          <a:p>
            <a:pPr eaLnBrk="0" hangingPunct="0"/>
            <a:r>
              <a:rPr lang="en-US" sz="4000" dirty="0"/>
              <a:t>function even though they are still present, like ________in whales and boa constrictors, or a ____ </a:t>
            </a:r>
            <a:r>
              <a:rPr lang="en-US" sz="4000" dirty="0" smtClean="0"/>
              <a:t>and, until recently,  </a:t>
            </a:r>
            <a:r>
              <a:rPr lang="en-US" sz="4000" dirty="0"/>
              <a:t>________________in humans.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65690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homologous body structures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20193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vestigial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971800" y="2438400"/>
            <a:ext cx="22463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hipbones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181600" y="3048000"/>
            <a:ext cx="8334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tail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362200" y="3657600"/>
            <a:ext cx="4343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rgbClr val="CC3399"/>
                </a:solidFill>
              </a:rPr>
              <a:t>cecum (appendix)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81000" y="6613525"/>
            <a:ext cx="4167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http://www.txtwriter.com/backgrounders/Evolution/EVpage12.html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/>
      <p:bldP spid="1003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rat internal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228600"/>
            <a:ext cx="2427287" cy="3048000"/>
          </a:xfrm>
          <a:prstGeom prst="rect">
            <a:avLst/>
          </a:prstGeom>
          <a:noFill/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034088" y="6613525"/>
            <a:ext cx="3109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http://www.medicalgeo.com/images/appendix.gif</a:t>
            </a:r>
          </a:p>
        </p:txBody>
      </p:sp>
      <p:pic>
        <p:nvPicPr>
          <p:cNvPr id="105478" name="Picture 6" descr="append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4233863" cy="4419600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0"/>
            <a:ext cx="70866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   </a:t>
            </a:r>
            <a:r>
              <a:rPr lang="en-US" b="1">
                <a:latin typeface="Comic Sans MS" pitchFamily="66" charset="0"/>
              </a:rPr>
              <a:t>Most mammals have a pouch between their small and large intestine that contains bacteria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to digest plants called a _____.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3429000"/>
            <a:ext cx="51122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itchFamily="66" charset="0"/>
              </a:rPr>
              <a:t>In humans the cecum </a:t>
            </a:r>
          </a:p>
          <a:p>
            <a:r>
              <a:rPr lang="en-US" sz="3200" b="1" dirty="0">
                <a:latin typeface="Comic Sans MS" pitchFamily="66" charset="0"/>
              </a:rPr>
              <a:t>is shrunken and unused. </a:t>
            </a:r>
          </a:p>
          <a:p>
            <a:r>
              <a:rPr lang="en-US" sz="3200" b="1" dirty="0">
                <a:latin typeface="Comic Sans MS" pitchFamily="66" charset="0"/>
              </a:rPr>
              <a:t>It is our _________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057400" y="4218312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appendix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7391400" y="1524000"/>
            <a:ext cx="1503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1" y="499866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RESEARCH shows the appendix DOES provide a function: recolonizing the body</a:t>
            </a:r>
          </a:p>
          <a:p>
            <a:r>
              <a:rPr lang="en-US" dirty="0" smtClean="0"/>
              <a:t>With bacteria after illness!!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/>
              <a:t>Why grow a tail and then lose it?</a:t>
            </a:r>
            <a:endParaRPr lang="en-US" sz="3200" b="1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00200"/>
            <a:ext cx="3657600" cy="2667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HUMAN EMBRYO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_________________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_________________</a:t>
            </a:r>
          </a:p>
        </p:txBody>
      </p:sp>
      <p:sp>
        <p:nvSpPr>
          <p:cNvPr id="144389" name="Rectangle 1029"/>
          <p:cNvSpPr>
            <a:spLocks noChangeArrowheads="1"/>
          </p:cNvSpPr>
          <p:nvPr/>
        </p:nvSpPr>
        <p:spPr bwMode="auto">
          <a:xfrm>
            <a:off x="838200" y="6613525"/>
            <a:ext cx="4090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http://www.suite101.com/files/topics/6234/files/tail_HumanTail.gif</a:t>
            </a:r>
          </a:p>
        </p:txBody>
      </p:sp>
      <p:pic>
        <p:nvPicPr>
          <p:cNvPr id="144391" name="Picture 1031" descr="tail_HumanT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14400"/>
            <a:ext cx="5008563" cy="5334000"/>
          </a:xfrm>
          <a:noFill/>
          <a:ln/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257800" y="2833688"/>
            <a:ext cx="319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Tail disappears at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5249863" y="1981200"/>
            <a:ext cx="3589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has a tail at 4 weeks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257800" y="3276600"/>
            <a:ext cx="261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about 8 weeks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343400" y="37338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330700" y="3657600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0" grpId="0"/>
      <p:bldP spid="107531" grpId="0"/>
      <p:bldP spid="1075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1027"/>
          <p:cNvSpPr>
            <a:spLocks noChangeArrowheads="1"/>
          </p:cNvSpPr>
          <p:nvPr/>
        </p:nvSpPr>
        <p:spPr bwMode="auto">
          <a:xfrm>
            <a:off x="6034088" y="6613525"/>
            <a:ext cx="3109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http://www.medicalgeo.com/images/appendix.gif</a:t>
            </a:r>
          </a:p>
        </p:txBody>
      </p:sp>
      <p:sp>
        <p:nvSpPr>
          <p:cNvPr id="1075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114800" y="228600"/>
            <a:ext cx="4724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  <a:r>
              <a:rPr lang="en-US" b="1">
                <a:latin typeface="Comic Sans MS" pitchFamily="66" charset="0"/>
              </a:rPr>
              <a:t>Skinks are a type of lizard. In some species, legs have become so small they 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______ in walking.</a:t>
            </a:r>
            <a:r>
              <a:rPr lang="en-US" sz="2800" b="1">
                <a:latin typeface="Comic Sans MS" pitchFamily="66" charset="0"/>
              </a:rPr>
              <a:t>  </a:t>
            </a:r>
          </a:p>
        </p:txBody>
      </p:sp>
      <p:sp>
        <p:nvSpPr>
          <p:cNvPr id="107526" name="Rectangle 1030"/>
          <p:cNvSpPr>
            <a:spLocks noChangeArrowheads="1"/>
          </p:cNvSpPr>
          <p:nvPr/>
        </p:nvSpPr>
        <p:spPr bwMode="auto">
          <a:xfrm>
            <a:off x="228600" y="3276600"/>
            <a:ext cx="878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Why would an organism possess organs ___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________________?</a:t>
            </a:r>
          </a:p>
        </p:txBody>
      </p:sp>
      <p:sp>
        <p:nvSpPr>
          <p:cNvPr id="107527" name="Rectangle 1031"/>
          <p:cNvSpPr>
            <a:spLocks noChangeArrowheads="1"/>
          </p:cNvSpPr>
          <p:nvPr/>
        </p:nvSpPr>
        <p:spPr bwMode="auto">
          <a:xfrm>
            <a:off x="152400" y="4495800"/>
            <a:ext cx="88455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One explanation:</a:t>
            </a:r>
          </a:p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The ________ is present to make the organ, but</a:t>
            </a:r>
          </a:p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_________________ through ______________.</a:t>
            </a:r>
          </a:p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If the organ is not vital to survival, then </a:t>
            </a:r>
          </a:p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natural selection would not cause its elimination. </a:t>
            </a:r>
          </a:p>
        </p:txBody>
      </p:sp>
      <p:pic>
        <p:nvPicPr>
          <p:cNvPr id="107528" name="Picture 1032" descr="shinks"/>
          <p:cNvPicPr>
            <a:picLocks noChangeAspect="1" noChangeArrowheads="1"/>
          </p:cNvPicPr>
          <p:nvPr/>
        </p:nvPicPr>
        <p:blipFill>
          <a:blip r:embed="rId3" cstate="print"/>
          <a:srcRect b="12112"/>
          <a:stretch>
            <a:fillRect/>
          </a:stretch>
        </p:blipFill>
        <p:spPr bwMode="auto">
          <a:xfrm>
            <a:off x="381000" y="228600"/>
            <a:ext cx="3724275" cy="2971800"/>
          </a:xfrm>
          <a:prstGeom prst="rect">
            <a:avLst/>
          </a:prstGeom>
          <a:noFill/>
        </p:spPr>
      </p:pic>
      <p:sp>
        <p:nvSpPr>
          <p:cNvPr id="107534" name="Text Box 1038"/>
          <p:cNvSpPr txBox="1">
            <a:spLocks noChangeArrowheads="1"/>
          </p:cNvSpPr>
          <p:nvPr/>
        </p:nvSpPr>
        <p:spPr bwMode="auto">
          <a:xfrm>
            <a:off x="5507038" y="2163763"/>
            <a:ext cx="1963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no longer</a:t>
            </a:r>
          </a:p>
        </p:txBody>
      </p:sp>
      <p:sp>
        <p:nvSpPr>
          <p:cNvPr id="107535" name="Text Box 1039"/>
          <p:cNvSpPr txBox="1">
            <a:spLocks noChangeArrowheads="1"/>
          </p:cNvSpPr>
          <p:nvPr/>
        </p:nvSpPr>
        <p:spPr bwMode="auto">
          <a:xfrm>
            <a:off x="4419600" y="2743200"/>
            <a:ext cx="1757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function</a:t>
            </a:r>
          </a:p>
        </p:txBody>
      </p:sp>
      <p:sp>
        <p:nvSpPr>
          <p:cNvPr id="107536" name="Text Box 1040"/>
          <p:cNvSpPr txBox="1">
            <a:spLocks noChangeArrowheads="1"/>
          </p:cNvSpPr>
          <p:nvPr/>
        </p:nvSpPr>
        <p:spPr bwMode="auto">
          <a:xfrm>
            <a:off x="931863" y="4891088"/>
            <a:ext cx="1887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gene code</a:t>
            </a:r>
          </a:p>
        </p:txBody>
      </p:sp>
      <p:sp>
        <p:nvSpPr>
          <p:cNvPr id="107537" name="Text Box 1041"/>
          <p:cNvSpPr txBox="1">
            <a:spLocks noChangeArrowheads="1"/>
          </p:cNvSpPr>
          <p:nvPr/>
        </p:nvSpPr>
        <p:spPr bwMode="auto">
          <a:xfrm>
            <a:off x="5580063" y="5348288"/>
            <a:ext cx="3122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change over time</a:t>
            </a:r>
          </a:p>
        </p:txBody>
      </p:sp>
      <p:sp>
        <p:nvSpPr>
          <p:cNvPr id="107538" name="Text Box 1042"/>
          <p:cNvSpPr txBox="1">
            <a:spLocks noChangeArrowheads="1"/>
          </p:cNvSpPr>
          <p:nvPr/>
        </p:nvSpPr>
        <p:spPr bwMode="auto">
          <a:xfrm>
            <a:off x="152400" y="5348288"/>
            <a:ext cx="4014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function has been lost</a:t>
            </a:r>
          </a:p>
        </p:txBody>
      </p:sp>
      <p:sp>
        <p:nvSpPr>
          <p:cNvPr id="107539" name="Text Box 1043"/>
          <p:cNvSpPr txBox="1">
            <a:spLocks noChangeArrowheads="1"/>
          </p:cNvSpPr>
          <p:nvPr/>
        </p:nvSpPr>
        <p:spPr bwMode="auto">
          <a:xfrm>
            <a:off x="228600" y="3733800"/>
            <a:ext cx="4070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little or no function</a:t>
            </a:r>
          </a:p>
        </p:txBody>
      </p:sp>
      <p:sp>
        <p:nvSpPr>
          <p:cNvPr id="107540" name="Text Box 1044"/>
          <p:cNvSpPr txBox="1">
            <a:spLocks noChangeArrowheads="1"/>
          </p:cNvSpPr>
          <p:nvPr/>
        </p:nvSpPr>
        <p:spPr bwMode="auto">
          <a:xfrm>
            <a:off x="7996238" y="3276600"/>
            <a:ext cx="100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/>
      <p:bldP spid="107535" grpId="0"/>
      <p:bldP spid="107536" grpId="0"/>
      <p:bldP spid="107537" grpId="0"/>
      <p:bldP spid="107538" grpId="0"/>
      <p:bldP spid="107539" grpId="0"/>
      <p:bldP spid="1075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 descr="http://calspace.ucsd.edu/virtualmuseum/images/raw/DLH_Fig5_2_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981200"/>
            <a:ext cx="91440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9850" y="0"/>
            <a:ext cx="907415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5.  _____________________</a:t>
            </a:r>
          </a:p>
          <a:p>
            <a:pPr eaLnBrk="0" hangingPunct="0"/>
            <a:r>
              <a:rPr lang="en-US" sz="4000"/>
              <a:t>________ of many animals with back-</a:t>
            </a:r>
          </a:p>
          <a:p>
            <a:pPr eaLnBrk="0" hangingPunct="0"/>
            <a:r>
              <a:rPr lang="en-US" sz="4000"/>
              <a:t>bones are very similar.  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38200" y="0"/>
            <a:ext cx="60007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Similarities in Embryology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21891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Embryos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343400" y="6019800"/>
            <a:ext cx="4487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Image from:</a:t>
            </a:r>
            <a:r>
              <a:rPr lang="en-US" sz="3600" b="1">
                <a:solidFill>
                  <a:srgbClr val="990099"/>
                </a:solidFill>
              </a:rPr>
              <a:t>  </a:t>
            </a:r>
            <a:r>
              <a:rPr lang="en-US" sz="1000" b="1">
                <a:solidFill>
                  <a:srgbClr val="990099"/>
                </a:solidFill>
              </a:rPr>
              <a:t>http://calspace.ucsd.edu/virtualmuseum/litu/03_3.shtml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1027"/>
          <p:cNvSpPr txBox="1">
            <a:spLocks noChangeArrowheads="1"/>
          </p:cNvSpPr>
          <p:nvPr/>
        </p:nvSpPr>
        <p:spPr bwMode="auto">
          <a:xfrm>
            <a:off x="0" y="0"/>
            <a:ext cx="9074150" cy="374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It is clear that the same groups of _____________ cells develop in the same order to produce the same tissues and organs of all vertebrates, suggesting that they all _______ from a _______________. </a:t>
            </a:r>
          </a:p>
        </p:txBody>
      </p:sp>
      <p:sp>
        <p:nvSpPr>
          <p:cNvPr id="153606" name="Text Box 1030"/>
          <p:cNvSpPr txBox="1">
            <a:spLocks noChangeArrowheads="1"/>
          </p:cNvSpPr>
          <p:nvPr/>
        </p:nvSpPr>
        <p:spPr bwMode="auto">
          <a:xfrm>
            <a:off x="228600" y="609600"/>
            <a:ext cx="36877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undifferentiated</a:t>
            </a:r>
          </a:p>
        </p:txBody>
      </p:sp>
      <p:sp>
        <p:nvSpPr>
          <p:cNvPr id="153607" name="Text Box 1031"/>
          <p:cNvSpPr txBox="1">
            <a:spLocks noChangeArrowheads="1"/>
          </p:cNvSpPr>
          <p:nvPr/>
        </p:nvSpPr>
        <p:spPr bwMode="auto">
          <a:xfrm>
            <a:off x="5410200" y="2422525"/>
            <a:ext cx="19351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evolved</a:t>
            </a:r>
          </a:p>
        </p:txBody>
      </p:sp>
      <p:sp>
        <p:nvSpPr>
          <p:cNvPr id="153608" name="Text Box 1032"/>
          <p:cNvSpPr txBox="1">
            <a:spLocks noChangeArrowheads="1"/>
          </p:cNvSpPr>
          <p:nvPr/>
        </p:nvSpPr>
        <p:spPr bwMode="auto">
          <a:xfrm>
            <a:off x="533400" y="3048000"/>
            <a:ext cx="42243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common ancestor</a:t>
            </a:r>
          </a:p>
        </p:txBody>
      </p:sp>
      <p:pic>
        <p:nvPicPr>
          <p:cNvPr id="153610" name="Picture 1034" descr="32-01-EarlyEmbryonicDev-L3"/>
          <p:cNvPicPr>
            <a:picLocks noChangeAspect="1" noChangeArrowheads="1"/>
          </p:cNvPicPr>
          <p:nvPr/>
        </p:nvPicPr>
        <p:blipFill>
          <a:blip r:embed="rId3" cstate="print"/>
          <a:srcRect b="5426"/>
          <a:stretch>
            <a:fillRect/>
          </a:stretch>
        </p:blipFill>
        <p:spPr bwMode="auto">
          <a:xfrm>
            <a:off x="1447800" y="3803650"/>
            <a:ext cx="5867400" cy="2982913"/>
          </a:xfrm>
          <a:prstGeom prst="rect">
            <a:avLst/>
          </a:prstGeom>
          <a:noFill/>
        </p:spPr>
      </p:pic>
      <p:sp>
        <p:nvSpPr>
          <p:cNvPr id="153611" name="Rectangle 1035"/>
          <p:cNvSpPr>
            <a:spLocks noChangeArrowheads="1"/>
          </p:cNvSpPr>
          <p:nvPr/>
        </p:nvSpPr>
        <p:spPr bwMode="auto">
          <a:xfrm>
            <a:off x="4038600" y="6629400"/>
            <a:ext cx="4532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1">
                <a:solidFill>
                  <a:srgbClr val="990099"/>
                </a:solidFill>
              </a:rPr>
              <a:t>Image from: http://io.uwinnipeg.ca/~simmons/16cm05/1116/16anim3.htm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7" grpId="0"/>
      <p:bldP spid="1536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1028" descr="dna comparecampbell"/>
          <p:cNvPicPr>
            <a:picLocks noChangeAspect="1" noChangeArrowheads="1"/>
          </p:cNvPicPr>
          <p:nvPr/>
        </p:nvPicPr>
        <p:blipFill>
          <a:blip r:embed="rId3" cstate="print"/>
          <a:srcRect t="4625" b="13979"/>
          <a:stretch>
            <a:fillRect/>
          </a:stretch>
        </p:blipFill>
        <p:spPr bwMode="auto">
          <a:xfrm>
            <a:off x="304800" y="1066800"/>
            <a:ext cx="5511800" cy="5491163"/>
          </a:xfrm>
          <a:prstGeom prst="rect">
            <a:avLst/>
          </a:prstGeom>
          <a:noFill/>
        </p:spPr>
      </p:pic>
      <p:sp>
        <p:nvSpPr>
          <p:cNvPr id="108549" name="Text Box 1029"/>
          <p:cNvSpPr txBox="1">
            <a:spLocks noChangeArrowheads="1"/>
          </p:cNvSpPr>
          <p:nvPr/>
        </p:nvSpPr>
        <p:spPr bwMode="auto">
          <a:xfrm>
            <a:off x="3502025" y="6613525"/>
            <a:ext cx="5641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Image from: BIOLOGY AP EDITION by Campbell and Reece; Prentice Hall Publishing©2005</a:t>
            </a:r>
          </a:p>
        </p:txBody>
      </p:sp>
      <p:sp>
        <p:nvSpPr>
          <p:cNvPr id="108550" name="Rectangle 1030"/>
          <p:cNvSpPr>
            <a:spLocks noChangeArrowheads="1"/>
          </p:cNvSpPr>
          <p:nvPr/>
        </p:nvSpPr>
        <p:spPr bwMode="auto">
          <a:xfrm>
            <a:off x="228600" y="152400"/>
            <a:ext cx="5170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6. _______________</a:t>
            </a:r>
          </a:p>
        </p:txBody>
      </p:sp>
      <p:sp>
        <p:nvSpPr>
          <p:cNvPr id="108551" name="Text Box 1031"/>
          <p:cNvSpPr txBox="1">
            <a:spLocks noChangeArrowheads="1"/>
          </p:cNvSpPr>
          <p:nvPr/>
        </p:nvSpPr>
        <p:spPr bwMode="auto">
          <a:xfrm>
            <a:off x="5867400" y="1219200"/>
            <a:ext cx="3048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Similarities in ____ and ________ sequences</a:t>
            </a:r>
          </a:p>
          <a:p>
            <a:r>
              <a:rPr lang="en-US" sz="3600" b="1">
                <a:latin typeface="Comic Sans MS" pitchFamily="66" charset="0"/>
              </a:rPr>
              <a:t>suggest</a:t>
            </a:r>
          </a:p>
          <a:p>
            <a:r>
              <a:rPr lang="en-US" sz="3600" b="1">
                <a:latin typeface="Comic Sans MS" pitchFamily="66" charset="0"/>
              </a:rPr>
              <a:t>relatedness</a:t>
            </a:r>
          </a:p>
        </p:txBody>
      </p:sp>
      <p:sp>
        <p:nvSpPr>
          <p:cNvPr id="108552" name="Rectangle 1032"/>
          <p:cNvSpPr>
            <a:spLocks noChangeArrowheads="1"/>
          </p:cNvSpPr>
          <p:nvPr/>
        </p:nvSpPr>
        <p:spPr bwMode="auto">
          <a:xfrm>
            <a:off x="914400" y="120650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Similarities in DNA</a:t>
            </a:r>
          </a:p>
        </p:txBody>
      </p:sp>
      <p:sp>
        <p:nvSpPr>
          <p:cNvPr id="108553" name="Rectangle 1033"/>
          <p:cNvSpPr>
            <a:spLocks noChangeArrowheads="1"/>
          </p:cNvSpPr>
          <p:nvPr/>
        </p:nvSpPr>
        <p:spPr bwMode="auto">
          <a:xfrm>
            <a:off x="5867400" y="2286000"/>
            <a:ext cx="230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PROTEIN</a:t>
            </a:r>
          </a:p>
        </p:txBody>
      </p:sp>
      <p:sp>
        <p:nvSpPr>
          <p:cNvPr id="108554" name="Rectangle 1034"/>
          <p:cNvSpPr>
            <a:spLocks noChangeArrowheads="1"/>
          </p:cNvSpPr>
          <p:nvPr/>
        </p:nvSpPr>
        <p:spPr bwMode="auto">
          <a:xfrm>
            <a:off x="6475413" y="1720850"/>
            <a:ext cx="1220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3" grpId="0"/>
      <p:bldP spid="108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In 1858 another naturalist,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_________________, wrote an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essay describing his work in _______ that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summarized the same ideas _____ had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been thinking about for 25 years!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1076" name="Picture 4" descr="wallace&amp;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6553200" cy="3357563"/>
          </a:xfrm>
          <a:prstGeom prst="rect">
            <a:avLst/>
          </a:prstGeom>
          <a:noFill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" y="792163"/>
            <a:ext cx="4549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Alfred Russel Wallace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733800" y="6613525"/>
            <a:ext cx="328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3399"/>
                </a:solidFill>
              </a:rPr>
              <a:t>http://www.thesecondevolution.com/wallace&amp;darwin.jpg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980113" y="1371600"/>
            <a:ext cx="186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Malaysia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791200" y="1981200"/>
            <a:ext cx="150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Darwin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5" name="Picture 5" descr="gene8"/>
          <p:cNvPicPr>
            <a:picLocks noChangeAspect="1" noChangeArrowheads="1"/>
          </p:cNvPicPr>
          <p:nvPr/>
        </p:nvPicPr>
        <p:blipFill>
          <a:blip r:embed="rId3" cstate="print"/>
          <a:srcRect t="12500" b="20313"/>
          <a:stretch>
            <a:fillRect/>
          </a:stretch>
        </p:blipFill>
        <p:spPr bwMode="auto">
          <a:xfrm>
            <a:off x="4572000" y="304800"/>
            <a:ext cx="241776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619375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35280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400" b="1">
                <a:latin typeface="Comic Sans MS" pitchFamily="66" charset="0"/>
              </a:rPr>
              <a:t>Similar _________ suggest an ___________________.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28600" y="6461125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990099"/>
                </a:solidFill>
                <a:cs typeface="Times New Roman" pitchFamily="18" charset="0"/>
              </a:rPr>
              <a:t>Human: </a:t>
            </a:r>
            <a:r>
              <a:rPr lang="en-US" sz="1000" b="1">
                <a:solidFill>
                  <a:srgbClr val="990099"/>
                </a:solidFill>
              </a:rPr>
              <a:t>http://www.nationmaster.com/wikimir/images/upload.wikimedia.org/wikipedia/en/thumb/1/18/300px-Human_karyogram.png</a:t>
            </a:r>
            <a:endParaRPr lang="en-US" sz="1000" b="1">
              <a:solidFill>
                <a:srgbClr val="990099"/>
              </a:solidFill>
              <a:cs typeface="Times New Roman" pitchFamily="18" charset="0"/>
            </a:endParaRPr>
          </a:p>
          <a:p>
            <a:r>
              <a:rPr lang="en-US" sz="1000" b="1">
                <a:solidFill>
                  <a:srgbClr val="990099"/>
                </a:solidFill>
              </a:rPr>
              <a:t>Chimpanzee: </a:t>
            </a:r>
            <a:r>
              <a:rPr lang="en-US" sz="1000" b="1" u="sng">
                <a:solidFill>
                  <a:srgbClr val="990099"/>
                </a:solidFill>
              </a:rPr>
              <a:t>Middle School Life Science</a:t>
            </a:r>
            <a:r>
              <a:rPr lang="en-US" sz="1000" b="1">
                <a:solidFill>
                  <a:srgbClr val="990099"/>
                </a:solidFill>
              </a:rPr>
              <a:t> , published by Kendall/Hunt.</a:t>
            </a:r>
          </a:p>
        </p:txBody>
      </p:sp>
      <p:pic>
        <p:nvPicPr>
          <p:cNvPr id="30729" name="Picture 9" descr="300px-Human_kary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"/>
            <a:ext cx="2819400" cy="245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38200" y="2743200"/>
            <a:ext cx="701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Human- 46 chromosomes		Chimpanzee- 48 chromosomes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133600" y="3276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99"/>
                </a:solidFill>
                <a:latin typeface="Comic Sans MS" pitchFamily="66" charset="0"/>
              </a:rPr>
              <a:t>karyotypes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0" y="3886200"/>
            <a:ext cx="674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99"/>
                </a:solidFill>
                <a:latin typeface="Comic Sans MS" pitchFamily="66" charset="0"/>
              </a:rPr>
              <a:t>evolutionary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307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algn="l"/>
            <a:r>
              <a:rPr lang="en-US" sz="4000">
                <a:latin typeface="Comic Sans MS" pitchFamily="66" charset="0"/>
              </a:rPr>
              <a:t> 1. ________________________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286000" y="1219200"/>
            <a:ext cx="66294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If you take the two smaller chromosomes apes have that we don’t, and place them end to end, the ______ _______________ to the #2 human chromosome __</a:t>
            </a:r>
            <a:br>
              <a:rPr lang="en-US" sz="3600" b="1">
                <a:latin typeface="Comic Sans MS" pitchFamily="66" charset="0"/>
              </a:rPr>
            </a:br>
            <a:r>
              <a:rPr lang="en-US" sz="3600" b="1">
                <a:latin typeface="Comic Sans MS" pitchFamily="66" charset="0"/>
              </a:rPr>
              <a:t>________________.  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28600" y="64611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http://www.evolutionpages.com/chromosome_2.htm</a:t>
            </a:r>
          </a:p>
        </p:txBody>
      </p:sp>
      <p:pic>
        <p:nvPicPr>
          <p:cNvPr id="149511" name="Picture 7" descr="Human - ape chtromosome 2 ba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885950" cy="4667250"/>
          </a:xfrm>
          <a:prstGeom prst="rect">
            <a:avLst/>
          </a:prstGeom>
          <a:noFill/>
        </p:spPr>
      </p:pic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762000" y="152400"/>
            <a:ext cx="788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99"/>
                </a:solidFill>
                <a:latin typeface="Comic Sans MS" pitchFamily="66" charset="0"/>
              </a:rPr>
              <a:t>BANDING PATTERN MATCHES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019800" y="26352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banding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278063" y="3168650"/>
            <a:ext cx="4427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pattern is identical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7553325" y="3625850"/>
            <a:ext cx="75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we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2278063" y="4114800"/>
            <a:ext cx="477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have that they don’t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3" grpId="0"/>
      <p:bldP spid="149515" grpId="0"/>
      <p:bldP spid="149516" grpId="0"/>
      <p:bldP spid="1495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09600"/>
          </a:xfrm>
        </p:spPr>
        <p:txBody>
          <a:bodyPr/>
          <a:lstStyle/>
          <a:p>
            <a:pPr algn="l"/>
            <a:r>
              <a:rPr lang="en-US" sz="4000">
                <a:latin typeface="Comic Sans MS" pitchFamily="66" charset="0"/>
              </a:rPr>
              <a:t>2. ____________________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28600" y="762000"/>
            <a:ext cx="87630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Chromosomes have special sequences called _______ at their ends to protect the strands during replication.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600" b="1">
              <a:latin typeface="Comic Sans MS" pitchFamily="66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28600" y="6461125"/>
            <a:ext cx="807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http://joannenova.com.au/Speaking/Morslids.html</a:t>
            </a:r>
          </a:p>
        </p:txBody>
      </p:sp>
      <p:pic>
        <p:nvPicPr>
          <p:cNvPr id="150535" name="Picture 7" descr="Telome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62200"/>
            <a:ext cx="3582988" cy="4191000"/>
          </a:xfrm>
          <a:prstGeom prst="rect">
            <a:avLst/>
          </a:prstGeom>
          <a:noFill/>
        </p:spPr>
      </p:pic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066800" y="76200"/>
            <a:ext cx="6332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99"/>
                </a:solidFill>
                <a:latin typeface="Comic Sans MS" pitchFamily="66" charset="0"/>
              </a:rPr>
              <a:t>TELOMERES IN MIDDLE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1633538" y="1219200"/>
            <a:ext cx="232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telomeres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/>
      <p:bldP spid="1505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algn="l"/>
            <a:r>
              <a:rPr lang="en-US" sz="4000">
                <a:latin typeface="Comic Sans MS" pitchFamily="66" charset="0"/>
              </a:rPr>
              <a:t>   2. TELOMERES IN MIDDLE</a:t>
            </a:r>
            <a:r>
              <a:rPr lang="en-US" b="1">
                <a:latin typeface="Comic Sans MS" pitchFamily="66" charset="0"/>
              </a:rPr>
              <a:t> 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667000" y="1219200"/>
            <a:ext cx="6019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Telomere sequences are found __________ and _____________________ of human chromosome #2 suggesting it was made by _____ two other chromosomes together.</a:t>
            </a:r>
          </a:p>
          <a:p>
            <a:endParaRPr lang="en-US" sz="4400" b="1">
              <a:latin typeface="Comic Sans MS" pitchFamily="66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28600" y="64611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http://www.evolutionpages.com/chromosome_2.htm</a:t>
            </a:r>
          </a:p>
        </p:txBody>
      </p:sp>
      <p:pic>
        <p:nvPicPr>
          <p:cNvPr id="173063" name="Picture 7" descr="Human - ape chtromosome 2 banding"/>
          <p:cNvPicPr>
            <a:picLocks noChangeAspect="1" noChangeArrowheads="1"/>
          </p:cNvPicPr>
          <p:nvPr/>
        </p:nvPicPr>
        <p:blipFill>
          <a:blip r:embed="rId3" cstate="print"/>
          <a:srcRect r="-29292"/>
          <a:stretch>
            <a:fillRect/>
          </a:stretch>
        </p:blipFill>
        <p:spPr bwMode="auto">
          <a:xfrm>
            <a:off x="533400" y="1219200"/>
            <a:ext cx="2438400" cy="4667250"/>
          </a:xfrm>
          <a:prstGeom prst="rect">
            <a:avLst/>
          </a:prstGeom>
          <a:noFill/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 rot="10800000">
            <a:off x="990600" y="274320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66"/>
                </a:solidFill>
                <a:cs typeface="Arial" charset="0"/>
              </a:rPr>
              <a:t>→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 rot="10800000">
            <a:off x="838200" y="91440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</a:rPr>
              <a:t>→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 rot="10800000">
            <a:off x="914400" y="495300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→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667000" y="2133600"/>
            <a:ext cx="547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ALSO IN THE MIDDLE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3919538" y="1600200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at the ends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2667000" y="3581400"/>
            <a:ext cx="148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fusing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/>
      <p:bldP spid="173070" grpId="0"/>
      <p:bldP spid="17307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algn="l"/>
            <a:r>
              <a:rPr lang="en-US" sz="4000">
                <a:latin typeface="Comic Sans MS" pitchFamily="66" charset="0"/>
              </a:rPr>
              <a:t>   3. _________________</a:t>
            </a:r>
            <a:r>
              <a:rPr lang="en-US" b="1">
                <a:latin typeface="Comic Sans MS" pitchFamily="66" charset="0"/>
              </a:rPr>
              <a:t> 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971800" y="1295400"/>
            <a:ext cx="5638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Chromosome #2 has a  second __________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_____________ region </a:t>
            </a:r>
            <a:endParaRPr lang="en-US" sz="4400" b="1">
              <a:latin typeface="Comic Sans MS" pitchFamily="66" charset="0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228600" y="6461125"/>
            <a:ext cx="990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http://www.evolutionpages.com/chromosome_2.htm</a:t>
            </a:r>
          </a:p>
        </p:txBody>
      </p:sp>
      <p:pic>
        <p:nvPicPr>
          <p:cNvPr id="176135" name="Picture 7" descr="Human - ape chtromosome 2 banding"/>
          <p:cNvPicPr>
            <a:picLocks noChangeAspect="1" noChangeArrowheads="1"/>
          </p:cNvPicPr>
          <p:nvPr/>
        </p:nvPicPr>
        <p:blipFill>
          <a:blip r:embed="rId3" cstate="print"/>
          <a:srcRect r="-29292"/>
          <a:stretch>
            <a:fillRect/>
          </a:stretch>
        </p:blipFill>
        <p:spPr bwMode="auto">
          <a:xfrm>
            <a:off x="533400" y="1219200"/>
            <a:ext cx="2438400" cy="4667250"/>
          </a:xfrm>
          <a:prstGeom prst="rect">
            <a:avLst/>
          </a:prstGeom>
          <a:noFill/>
        </p:spPr>
      </p:pic>
      <p:sp>
        <p:nvSpPr>
          <p:cNvPr id="176139" name="Rectangle 11"/>
          <p:cNvSpPr>
            <a:spLocks noChangeArrowheads="1"/>
          </p:cNvSpPr>
          <p:nvPr/>
        </p:nvSpPr>
        <p:spPr bwMode="auto">
          <a:xfrm rot="10800000">
            <a:off x="990600" y="312420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→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1220788" y="76200"/>
            <a:ext cx="556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99"/>
                </a:solidFill>
                <a:latin typeface="Comic Sans MS" pitchFamily="66" charset="0"/>
              </a:rPr>
              <a:t>EXTRA CENTROMERE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3035300" y="2209800"/>
            <a:ext cx="336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CENTROMERE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503738" y="1720850"/>
            <a:ext cx="2582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  <a:latin typeface="Comic Sans MS" pitchFamily="66" charset="0"/>
              </a:rPr>
              <a:t>INACTIVE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0" grpId="0"/>
      <p:bldP spid="176141" grpId="0"/>
      <p:bldP spid="1761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latin typeface="Comic Sans MS" pitchFamily="66" charset="0"/>
              </a:rPr>
              <a:t>                  </a:t>
            </a: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40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What do oranges, broccoli and</a:t>
            </a: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Butterball turkeys have to do</a:t>
            </a: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with EVOLUTION?</a:t>
            </a: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(Answers to come in this slide show!)</a:t>
            </a:r>
          </a:p>
        </p:txBody>
      </p:sp>
      <p:pic>
        <p:nvPicPr>
          <p:cNvPr id="186371" name="Picture 3" descr="rememb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00263" cy="2133600"/>
          </a:xfrm>
          <a:prstGeom prst="rect">
            <a:avLst/>
          </a:prstGeom>
          <a:noFill/>
        </p:spPr>
      </p:pic>
      <p:pic>
        <p:nvPicPr>
          <p:cNvPr id="186372" name="Picture 4" descr="Oranges"/>
          <p:cNvPicPr>
            <a:picLocks noChangeAspect="1" noChangeArrowheads="1"/>
          </p:cNvPicPr>
          <p:nvPr/>
        </p:nvPicPr>
        <p:blipFill>
          <a:blip r:embed="rId4" cstate="print"/>
          <a:srcRect l="6779" t="13667" r="6779" b="7062"/>
          <a:stretch>
            <a:fillRect/>
          </a:stretch>
        </p:blipFill>
        <p:spPr bwMode="auto">
          <a:xfrm>
            <a:off x="533400" y="2209800"/>
            <a:ext cx="2895600" cy="1646238"/>
          </a:xfrm>
          <a:prstGeom prst="rect">
            <a:avLst/>
          </a:prstGeom>
          <a:noFill/>
        </p:spPr>
      </p:pic>
      <p:pic>
        <p:nvPicPr>
          <p:cNvPr id="186373" name="Picture 5" descr="1264369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066800"/>
            <a:ext cx="2262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4564063" y="0"/>
            <a:ext cx="4579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http://groups.wfu.edu/ModelUN/images/Cover/Oranges.jpg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http://www.fx.clemson.edu/~ablank/126436919.Broccoli.jpg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http://www.butterball.com/en/images/plan_n_prep/preparing/carving1.jpg</a:t>
            </a:r>
          </a:p>
        </p:txBody>
      </p:sp>
      <p:pic>
        <p:nvPicPr>
          <p:cNvPr id="186375" name="Picture 7" descr="carvin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00200"/>
            <a:ext cx="3505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2209800" y="685800"/>
            <a:ext cx="3790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/>
              <a:t>THINK ABOUT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9850" y="533400"/>
            <a:ext cx="907415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Did you ever wonder why dogs and cats don’t need to eat ________, but</a:t>
            </a:r>
          </a:p>
          <a:p>
            <a:pPr eaLnBrk="0" hangingPunct="0"/>
            <a:r>
              <a:rPr lang="en-US" sz="4000"/>
              <a:t>_______? 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28600" y="6248400"/>
            <a:ext cx="596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http://www.naturescornermagazine.com/NaturesBlog/images/dog%20care%20in%20summer.jpg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http://www.alpo.com/where.aspx</a:t>
            </a:r>
          </a:p>
        </p:txBody>
      </p:sp>
      <p:pic>
        <p:nvPicPr>
          <p:cNvPr id="187403" name="Picture 11" descr="dog%20care%20in%20su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953000" cy="3297238"/>
          </a:xfrm>
          <a:prstGeom prst="rect">
            <a:avLst/>
          </a:prstGeom>
          <a:noFill/>
        </p:spPr>
      </p:pic>
      <p:pic>
        <p:nvPicPr>
          <p:cNvPr id="187407" name="Picture 15" descr="where_to_buy"/>
          <p:cNvPicPr>
            <a:picLocks noChangeAspect="1" noChangeArrowheads="1"/>
          </p:cNvPicPr>
          <p:nvPr/>
        </p:nvPicPr>
        <p:blipFill>
          <a:blip r:embed="rId4" cstate="print"/>
          <a:srcRect l="14000" t="12560" r="12000" b="4553"/>
          <a:stretch>
            <a:fillRect/>
          </a:stretch>
        </p:blipFill>
        <p:spPr bwMode="auto">
          <a:xfrm>
            <a:off x="5334000" y="2895600"/>
            <a:ext cx="3581400" cy="3195638"/>
          </a:xfrm>
          <a:prstGeom prst="rect">
            <a:avLst/>
          </a:prstGeom>
          <a:noFill/>
        </p:spPr>
      </p:pic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22225" y="1752600"/>
            <a:ext cx="218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99"/>
                </a:solidFill>
              </a:rPr>
              <a:t>YOU DO</a:t>
            </a: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5087938" y="1143000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99"/>
                </a:solidFill>
              </a:rPr>
              <a:t>fresh fruit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/>
      <p:bldP spid="1874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9850" y="0"/>
            <a:ext cx="907415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Fish, amphibians, reptiles, and most mammals can make their own _________, but humans need to eat fresh fruit or they end up with ________.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6248400"/>
            <a:ext cx="358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http://www.med.uc.edu/departme/cellbiol/Image7.gif</a:t>
            </a:r>
          </a:p>
          <a:p>
            <a:r>
              <a:rPr lang="en-US" sz="1000" b="1">
                <a:solidFill>
                  <a:srgbClr val="CC3399"/>
                </a:solidFill>
              </a:rPr>
              <a:t>http://www.rachelleb.com/images/2005_02_22/scurvy.jpg</a:t>
            </a:r>
          </a:p>
        </p:txBody>
      </p:sp>
      <p:pic>
        <p:nvPicPr>
          <p:cNvPr id="199684" name="Picture 4" descr="scurvy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3581400" cy="3100388"/>
          </a:xfrm>
          <a:prstGeom prst="rect">
            <a:avLst/>
          </a:prstGeom>
          <a:noFill/>
        </p:spPr>
      </p:pic>
      <p:pic>
        <p:nvPicPr>
          <p:cNvPr id="199685" name="Picture 5" descr="scurvy"/>
          <p:cNvPicPr>
            <a:picLocks noChangeAspect="1" noChangeArrowheads="1"/>
          </p:cNvPicPr>
          <p:nvPr/>
        </p:nvPicPr>
        <p:blipFill>
          <a:blip r:embed="rId4" cstate="print"/>
          <a:srcRect t="43243"/>
          <a:stretch>
            <a:fillRect/>
          </a:stretch>
        </p:blipFill>
        <p:spPr bwMode="auto">
          <a:xfrm>
            <a:off x="381000" y="3733800"/>
            <a:ext cx="4572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76200" y="12192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VITAMIN C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6200" y="2438400"/>
            <a:ext cx="229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99"/>
                </a:solidFill>
              </a:rPr>
              <a:t>SCURVY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  <p:bldP spid="1996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9850" y="0"/>
            <a:ext cx="9074150" cy="4968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Human DNA contains the gene that codes for the enzyme to make </a:t>
            </a:r>
            <a:br>
              <a:rPr lang="en-US" sz="4000"/>
            </a:br>
            <a:r>
              <a:rPr lang="en-US" sz="4000"/>
              <a:t>vitamin C, but it is ________________.</a:t>
            </a:r>
          </a:p>
          <a:p>
            <a:pPr eaLnBrk="0" hangingPunct="0"/>
            <a:endParaRPr lang="en-US" sz="4000"/>
          </a:p>
          <a:p>
            <a:pPr eaLnBrk="0" hangingPunct="0"/>
            <a:r>
              <a:rPr lang="en-US" sz="4000"/>
              <a:t>Guess what other group of organisms lack the ability to make their own Vitamin C?</a:t>
            </a:r>
          </a:p>
          <a:p>
            <a:pPr eaLnBrk="0" hangingPunct="0"/>
            <a:endParaRPr lang="en-US" sz="4000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4267200" y="1219200"/>
            <a:ext cx="45561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NONFUNCTIONAL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28600" y="6343650"/>
            <a:ext cx="3705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http://groups.wfu.edu/ModelUN/images/Cover/Oranges.jpg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3657600" y="3962400"/>
            <a:ext cx="5543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3399"/>
                </a:solidFill>
              </a:rPr>
              <a:t>PRIMATES…</a:t>
            </a:r>
          </a:p>
          <a:p>
            <a:r>
              <a:rPr lang="en-US" sz="3600">
                <a:solidFill>
                  <a:srgbClr val="CC3399"/>
                </a:solidFill>
              </a:rPr>
              <a:t>which includes </a:t>
            </a:r>
          </a:p>
          <a:p>
            <a:r>
              <a:rPr lang="en-US" sz="3600">
                <a:solidFill>
                  <a:srgbClr val="CC3399"/>
                </a:solidFill>
              </a:rPr>
              <a:t>chimpanzees, orangutans,</a:t>
            </a:r>
          </a:p>
          <a:p>
            <a:r>
              <a:rPr lang="en-US" sz="3600">
                <a:solidFill>
                  <a:srgbClr val="CC3399"/>
                </a:solidFill>
              </a:rPr>
              <a:t>gorillas, and other apes. </a:t>
            </a:r>
          </a:p>
        </p:txBody>
      </p:sp>
      <p:pic>
        <p:nvPicPr>
          <p:cNvPr id="200710" name="Picture 6" descr="Ora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3125788" cy="1938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69850" y="0"/>
            <a:ext cx="9074150" cy="435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Humans have many other nonfunctional vestigial genes called ________________.</a:t>
            </a:r>
          </a:p>
          <a:p>
            <a:pPr eaLnBrk="0" hangingPunct="0"/>
            <a:endParaRPr lang="en-US" sz="4000"/>
          </a:p>
          <a:p>
            <a:pPr eaLnBrk="0" hangingPunct="0"/>
            <a:r>
              <a:rPr lang="en-US" sz="4000"/>
              <a:t>EX: Humans have more than 99 different odor receptor genes, but more than 70% of them are ___________.</a:t>
            </a:r>
          </a:p>
        </p:txBody>
      </p:sp>
      <p:pic>
        <p:nvPicPr>
          <p:cNvPr id="201731" name="Picture 3" descr="Sherlock like bloodhound sniffs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133600" cy="1706563"/>
          </a:xfrm>
          <a:prstGeom prst="rect">
            <a:avLst/>
          </a:prstGeom>
          <a:noFill/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5486400" y="6248400"/>
            <a:ext cx="3379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http://www.animationplayhouse.com/new/dogs2.html</a:t>
            </a:r>
          </a:p>
        </p:txBody>
      </p:sp>
      <p:pic>
        <p:nvPicPr>
          <p:cNvPr id="201733" name="Picture 5" descr="nos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343400"/>
            <a:ext cx="1719263" cy="2209800"/>
          </a:xfrm>
          <a:prstGeom prst="rect">
            <a:avLst/>
          </a:prstGeom>
          <a:noFill/>
        </p:spPr>
      </p:pic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379413" y="6572250"/>
            <a:ext cx="3729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3399"/>
                </a:solidFill>
              </a:rPr>
              <a:t>http://unraveling.typepad.com/photos/uncategorized/nose_1.jpg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371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PSEUDOGENES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022850" y="3657600"/>
            <a:ext cx="320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C3399"/>
                </a:solidFill>
              </a:rPr>
              <a:t>nonfunctional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/>
      <p:bldP spid="2017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Suddenly Darwin had incentive to publish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the results of his work!  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In 1859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presented _______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and proposed a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 for evolution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that he called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__________________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2286000"/>
            <a:ext cx="515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Comic Sans MS" pitchFamily="66" charset="0"/>
              </a:rPr>
              <a:t>On the Origin of Species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286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133600" y="2895600"/>
            <a:ext cx="183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evidence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4038600"/>
            <a:ext cx="223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mechanism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5211763"/>
            <a:ext cx="477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NATURAL SELECTION</a:t>
            </a:r>
          </a:p>
        </p:txBody>
      </p:sp>
      <p:pic>
        <p:nvPicPr>
          <p:cNvPr id="115721" name="Picture 9" descr="originofspec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38200"/>
            <a:ext cx="3225800" cy="5334000"/>
          </a:xfrm>
          <a:prstGeom prst="rect">
            <a:avLst/>
          </a:prstGeom>
          <a:noFill/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715000" y="6400800"/>
            <a:ext cx="320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http://www.loc.gov/exhibits/world/images/s125.jpg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8" grpId="0"/>
      <p:bldP spid="115719" grpId="0"/>
      <p:bldP spid="1157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sz="3200" b="1">
                <a:latin typeface="Comic Sans MS" pitchFamily="66" charset="0"/>
                <a:hlinkClick r:id="rId3"/>
              </a:rPr>
              <a:t>WHY DOES EVOLUTION MATTER NOW?</a:t>
            </a:r>
            <a:r>
              <a:rPr lang="en-US" b="1">
                <a:latin typeface="Comic Sans MS" pitchFamily="66" charset="0"/>
                <a:hlinkClick r:id="rId3"/>
              </a:rPr>
              <a:t> 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5181600" y="2286000"/>
            <a:ext cx="3962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There is a natural variation in populations of peppered moths.</a:t>
            </a:r>
          </a:p>
          <a:p>
            <a:endParaRPr lang="en-US" sz="2800"/>
          </a:p>
          <a:p>
            <a:r>
              <a:rPr lang="en-US" sz="2800"/>
              <a:t>________________</a:t>
            </a:r>
          </a:p>
          <a:p>
            <a:endParaRPr lang="en-US" sz="2800"/>
          </a:p>
          <a:p>
            <a:r>
              <a:rPr lang="en-US" sz="2800"/>
              <a:t>___________________</a:t>
            </a:r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619375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0" y="914400"/>
            <a:ext cx="899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7.____________________________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EX: Peppered Moths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685800" y="6613525"/>
            <a:ext cx="463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http://www.hipusa.com/eTools/webmd/A-Z_Encyclopedia/tuberculosis.jpg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5715000" y="6613525"/>
            <a:ext cx="311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http://www.hhmi.org/askascientist/images/hiv.gif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609600" y="838200"/>
            <a:ext cx="6675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Can see Natural selection happen</a:t>
            </a:r>
          </a:p>
        </p:txBody>
      </p:sp>
      <p:pic>
        <p:nvPicPr>
          <p:cNvPr id="162826" name="Picture 10" descr="peppered moths tre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4876800" cy="4211638"/>
          </a:xfrm>
          <a:prstGeom prst="rect">
            <a:avLst/>
          </a:prstGeom>
          <a:noFill/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224463" y="3962400"/>
            <a:ext cx="333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Typica form - lighter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105400" y="4814888"/>
            <a:ext cx="4087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Carbonaria form - darker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251325" y="6745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457200" y="2362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Typica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169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Carbonaria</a:t>
            </a:r>
          </a:p>
        </p:txBody>
      </p:sp>
      <p:grpSp>
        <p:nvGrpSpPr>
          <p:cNvPr id="162839" name="Group 23"/>
          <p:cNvGrpSpPr>
            <a:grpSpLocks/>
          </p:cNvGrpSpPr>
          <p:nvPr/>
        </p:nvGrpSpPr>
        <p:grpSpPr bwMode="auto">
          <a:xfrm>
            <a:off x="914400" y="2819400"/>
            <a:ext cx="2743200" cy="381000"/>
            <a:chOff x="576" y="1776"/>
            <a:chExt cx="1728" cy="240"/>
          </a:xfrm>
        </p:grpSpPr>
        <p:sp>
          <p:nvSpPr>
            <p:cNvPr id="162833" name="Line 17"/>
            <p:cNvSpPr>
              <a:spLocks noChangeShapeType="1"/>
            </p:cNvSpPr>
            <p:nvPr/>
          </p:nvSpPr>
          <p:spPr bwMode="auto">
            <a:xfrm>
              <a:off x="576" y="1776"/>
              <a:ext cx="240" cy="24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35" name="Line 19"/>
            <p:cNvSpPr>
              <a:spLocks noChangeShapeType="1"/>
            </p:cNvSpPr>
            <p:nvPr/>
          </p:nvSpPr>
          <p:spPr bwMode="auto">
            <a:xfrm>
              <a:off x="576" y="1776"/>
              <a:ext cx="172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40" name="Group 24"/>
          <p:cNvGrpSpPr>
            <a:grpSpLocks/>
          </p:cNvGrpSpPr>
          <p:nvPr/>
        </p:nvGrpSpPr>
        <p:grpSpPr bwMode="auto">
          <a:xfrm>
            <a:off x="1905000" y="4191000"/>
            <a:ext cx="2133600" cy="1143000"/>
            <a:chOff x="1200" y="2592"/>
            <a:chExt cx="1344" cy="720"/>
          </a:xfrm>
        </p:grpSpPr>
        <p:sp>
          <p:nvSpPr>
            <p:cNvPr id="162836" name="Line 20"/>
            <p:cNvSpPr>
              <a:spLocks noChangeShapeType="1"/>
            </p:cNvSpPr>
            <p:nvPr/>
          </p:nvSpPr>
          <p:spPr bwMode="auto">
            <a:xfrm>
              <a:off x="1200" y="2592"/>
              <a:ext cx="192" cy="28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Line 21"/>
            <p:cNvSpPr>
              <a:spLocks noChangeShapeType="1"/>
            </p:cNvSpPr>
            <p:nvPr/>
          </p:nvSpPr>
          <p:spPr bwMode="auto">
            <a:xfrm>
              <a:off x="1200" y="2592"/>
              <a:ext cx="816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38" name="Line 22"/>
            <p:cNvSpPr>
              <a:spLocks noChangeShapeType="1"/>
            </p:cNvSpPr>
            <p:nvPr/>
          </p:nvSpPr>
          <p:spPr bwMode="auto">
            <a:xfrm>
              <a:off x="2016" y="2592"/>
              <a:ext cx="528" cy="72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/>
      <p:bldP spid="162827" grpId="0"/>
      <p:bldP spid="162828" grpId="0"/>
      <p:bldP spid="162831" grpId="0"/>
      <p:bldP spid="1628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52400" y="228600"/>
            <a:ext cx="86106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The ___________ form was the predominant form in England _____________________________.</a:t>
            </a:r>
          </a:p>
          <a:p>
            <a:endParaRPr lang="en-US" sz="2800" b="1"/>
          </a:p>
          <a:p>
            <a:r>
              <a:rPr lang="en-US" sz="2800" b="1"/>
              <a:t>Around the middle of the 19</a:t>
            </a:r>
            <a:r>
              <a:rPr lang="en-US" sz="2800" b="1" baseline="30000"/>
              <a:t>th</a:t>
            </a:r>
            <a:r>
              <a:rPr lang="en-US" sz="2800" b="1"/>
              <a:t> century the ______ form began to appear. It was first reported in 1848. By 1895 98% of the moths in Manchester were the ____ variety.</a:t>
            </a:r>
          </a:p>
          <a:p>
            <a:endParaRPr lang="en-US" sz="2800" b="1"/>
          </a:p>
          <a:p>
            <a:r>
              <a:rPr lang="en-US" sz="2800" b="1"/>
              <a:t>In recent years, the burning of </a:t>
            </a:r>
          </a:p>
          <a:p>
            <a:r>
              <a:rPr lang="en-US" sz="2800" b="1"/>
              <a:t>cleaner fuels and Clean Air </a:t>
            </a:r>
          </a:p>
          <a:p>
            <a:r>
              <a:rPr lang="en-US" sz="2800" b="1"/>
              <a:t>regulations has reduced the </a:t>
            </a:r>
          </a:p>
          <a:p>
            <a:r>
              <a:rPr lang="en-US" sz="2800" b="1"/>
              <a:t>pollution there and the </a:t>
            </a:r>
          </a:p>
          <a:p>
            <a:r>
              <a:rPr lang="en-US" sz="2800" b="1"/>
              <a:t>______ colored moths </a:t>
            </a:r>
          </a:p>
          <a:p>
            <a:r>
              <a:rPr lang="en-US" sz="2800" b="1"/>
              <a:t>have increased in numbers.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2619375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685800" y="6613525"/>
            <a:ext cx="463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http://www.hipusa.com/eTools/webmd/A-Z_Encyclopedia/tuberculosis.jpg</a:t>
            </a:r>
          </a:p>
        </p:txBody>
      </p:sp>
      <p:pic>
        <p:nvPicPr>
          <p:cNvPr id="161805" name="Picture 13" descr="peppered moths 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5575"/>
            <a:ext cx="3124200" cy="2698750"/>
          </a:xfrm>
          <a:prstGeom prst="rect">
            <a:avLst/>
          </a:prstGeom>
          <a:noFill/>
        </p:spPr>
      </p:pic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914400" y="228600"/>
            <a:ext cx="2319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light colored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2100263" y="685800"/>
            <a:ext cx="5700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prior to the Industrial Revolution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7205663" y="1524000"/>
            <a:ext cx="127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darker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1676400" y="275748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dark</a:t>
            </a: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152400" y="5348288"/>
            <a:ext cx="1271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lighter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8" grpId="0"/>
      <p:bldP spid="161809" grpId="0"/>
      <p:bldP spid="161810" grpId="0"/>
      <p:bldP spid="161811" grpId="0"/>
      <p:bldP spid="1618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6576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9243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619375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0" y="0"/>
            <a:ext cx="8991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7.____________________________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EX: Changes in disease-causing microbes that produce new organisms and __________.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    		_______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    					   ___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__________________________</a:t>
            </a:r>
            <a:endParaRPr lang="en-US" sz="2800" b="1">
              <a:latin typeface="Times New Roman" pitchFamily="18" charset="0"/>
            </a:endParaRPr>
          </a:p>
        </p:txBody>
      </p:sp>
      <p:pic>
        <p:nvPicPr>
          <p:cNvPr id="151559" name="Picture 7" descr="the_bird_flu_newsweek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1504950" cy="1981200"/>
          </a:xfrm>
          <a:prstGeom prst="rect">
            <a:avLst/>
          </a:prstGeom>
          <a:noFill/>
        </p:spPr>
      </p:pic>
      <p:pic>
        <p:nvPicPr>
          <p:cNvPr id="151560" name="Picture 8" descr="h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86100"/>
            <a:ext cx="2419350" cy="2019300"/>
          </a:xfrm>
          <a:prstGeom prst="rect">
            <a:avLst/>
          </a:prstGeom>
          <a:noFill/>
        </p:spPr>
      </p:pic>
      <p:pic>
        <p:nvPicPr>
          <p:cNvPr id="151561" name="Picture 9" descr="tuberculo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276600"/>
            <a:ext cx="17526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85800" y="6613525"/>
            <a:ext cx="463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http://www.hipusa.com/eTools/webmd/A-Z_Encyclopedia/tuberculosis.jpg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5715000" y="2819400"/>
            <a:ext cx="311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http://www.hhmi.org/askascientist/images/hiv.gif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609600" y="0"/>
            <a:ext cx="6675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Can see Natural selection happen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1905000" y="2057400"/>
            <a:ext cx="150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Bird flu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0" y="4876800"/>
            <a:ext cx="578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Antibiotic-resistant tuberculosis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4976813" y="2986088"/>
            <a:ext cx="89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HIV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4800600" y="1143000"/>
            <a:ext cx="238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new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/>
      <p:bldP spid="151565" grpId="0"/>
      <p:bldP spid="151566" grpId="0"/>
      <p:bldP spid="151567" grpId="0"/>
      <p:bldP spid="15156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Should the Use of Antibiotics</a:t>
            </a:r>
            <a:br>
              <a:rPr lang="en-US" sz="4000"/>
            </a:br>
            <a:r>
              <a:rPr lang="en-US" sz="4000"/>
              <a:t>Be Restricted?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1422400"/>
            <a:ext cx="9136063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chemeClr val="accent2"/>
                </a:solidFill>
              </a:rPr>
              <a:t>Read the </a:t>
            </a:r>
            <a:r>
              <a:rPr lang="en-US" sz="4000" i="1">
                <a:solidFill>
                  <a:schemeClr val="accent2"/>
                </a:solidFill>
              </a:rPr>
              <a:t>Issues in Biology </a:t>
            </a:r>
            <a:r>
              <a:rPr lang="en-US" sz="4000">
                <a:solidFill>
                  <a:schemeClr val="accent2"/>
                </a:solidFill>
              </a:rPr>
              <a:t>article on </a:t>
            </a:r>
          </a:p>
          <a:p>
            <a:pPr eaLnBrk="0" hangingPunct="0"/>
            <a:r>
              <a:rPr lang="en-US" sz="4000">
                <a:solidFill>
                  <a:schemeClr val="accent2"/>
                </a:solidFill>
              </a:rPr>
              <a:t>p. 403 in your text.  Then watch the</a:t>
            </a:r>
          </a:p>
          <a:p>
            <a:pPr eaLnBrk="0" hangingPunct="0"/>
            <a:r>
              <a:rPr lang="en-US" sz="4000">
                <a:solidFill>
                  <a:schemeClr val="accent2"/>
                </a:solidFill>
              </a:rPr>
              <a:t>video </a:t>
            </a:r>
            <a:r>
              <a:rPr lang="en-US" sz="4000" u="sng">
                <a:solidFill>
                  <a:schemeClr val="accent2"/>
                </a:solidFill>
                <a:hlinkClick r:id="rId3"/>
              </a:rPr>
              <a:t>Why Does Evolution Matter Now?</a:t>
            </a:r>
            <a:endParaRPr lang="en-US" sz="4000" u="sng">
              <a:solidFill>
                <a:schemeClr val="accent2"/>
              </a:solidFill>
            </a:endParaRPr>
          </a:p>
          <a:p>
            <a:pPr eaLnBrk="0" hangingPunct="0"/>
            <a:r>
              <a:rPr lang="en-US" sz="4000">
                <a:solidFill>
                  <a:schemeClr val="accent2"/>
                </a:solidFill>
              </a:rPr>
              <a:t>and discuss the question:  Should the</a:t>
            </a:r>
          </a:p>
          <a:p>
            <a:pPr eaLnBrk="0" hangingPunct="0"/>
            <a:r>
              <a:rPr lang="en-US" sz="4000">
                <a:solidFill>
                  <a:schemeClr val="accent2"/>
                </a:solidFill>
              </a:rPr>
              <a:t>use of antibiotics be restricted?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162800" cy="396875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Comic Sans MS" pitchFamily="66" charset="0"/>
                <a:hlinkClick r:id="rId3"/>
              </a:rPr>
              <a:t>PBS EVOLUTION VIDEO CLIPS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8382000" cy="5943600"/>
          </a:xfrm>
        </p:spPr>
        <p:txBody>
          <a:bodyPr/>
          <a:lstStyle/>
          <a:p>
            <a:r>
              <a:rPr lang="en-US"/>
              <a:t>Isn’t Evolution Just a Theory?     </a:t>
            </a:r>
          </a:p>
          <a:p>
            <a:r>
              <a:rPr lang="en-US"/>
              <a:t>      </a:t>
            </a:r>
            <a:r>
              <a:rPr lang="en-US">
                <a:hlinkClick r:id="rId4"/>
              </a:rPr>
              <a:t>QuickTime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Who was Charles Darwin?      </a:t>
            </a:r>
          </a:p>
          <a:p>
            <a:r>
              <a:rPr lang="en-US"/>
              <a:t>      </a:t>
            </a:r>
            <a:r>
              <a:rPr lang="en-US">
                <a:hlinkClick r:id="rId5"/>
              </a:rPr>
              <a:t>QuickTime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How Do we Know Evolution Happens?</a:t>
            </a:r>
          </a:p>
          <a:p>
            <a:r>
              <a:rPr lang="en-US"/>
              <a:t>     </a:t>
            </a:r>
            <a:r>
              <a:rPr lang="en-US">
                <a:hlinkClick r:id="rId6"/>
              </a:rPr>
              <a:t>QuickTime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How Does Evolution Really Work?</a:t>
            </a:r>
          </a:p>
          <a:p>
            <a:r>
              <a:rPr lang="en-US"/>
              <a:t>       </a:t>
            </a:r>
            <a:r>
              <a:rPr lang="en-US">
                <a:hlinkClick r:id="rId7"/>
              </a:rPr>
              <a:t>QuickTime</a:t>
            </a:r>
            <a:r>
              <a:rPr lang="en-US"/>
              <a:t> |</a:t>
            </a:r>
          </a:p>
          <a:p>
            <a:endParaRPr lang="en-US"/>
          </a:p>
          <a:p>
            <a:r>
              <a:rPr lang="en-US"/>
              <a:t>Why Does Evolution Matter Now?</a:t>
            </a:r>
          </a:p>
          <a:p>
            <a:r>
              <a:rPr lang="en-US"/>
              <a:t>       </a:t>
            </a:r>
            <a:r>
              <a:rPr lang="en-US">
                <a:hlinkClick r:id="rId8"/>
              </a:rPr>
              <a:t>QuickTime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Why is Evolution Controversial Anyway?</a:t>
            </a:r>
          </a:p>
          <a:p>
            <a:r>
              <a:rPr lang="en-US"/>
              <a:t>       </a:t>
            </a:r>
            <a:r>
              <a:rPr lang="en-US">
                <a:hlinkClick r:id="rId9"/>
              </a:rPr>
              <a:t>QuickTime</a:t>
            </a:r>
            <a:r>
              <a:rPr lang="en-US"/>
              <a:t> </a:t>
            </a:r>
          </a:p>
        </p:txBody>
      </p:sp>
      <p:pic>
        <p:nvPicPr>
          <p:cNvPr id="128007" name="Picture 7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-485775"/>
            <a:ext cx="9525" cy="47625"/>
          </a:xfrm>
          <a:prstGeom prst="rect">
            <a:avLst/>
          </a:prstGeom>
          <a:noFill/>
        </p:spPr>
      </p:pic>
      <p:pic>
        <p:nvPicPr>
          <p:cNvPr id="128009" name="Picture 9" descr="Isn't Evolution Just a theory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5026025" y="-120650"/>
            <a:ext cx="2371725" cy="133350"/>
          </a:xfrm>
          <a:prstGeom prst="rect">
            <a:avLst/>
          </a:prstGeom>
          <a:noFill/>
        </p:spPr>
      </p:pic>
      <p:pic>
        <p:nvPicPr>
          <p:cNvPr id="128011" name="Picture 11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242888"/>
            <a:ext cx="9525" cy="57150"/>
          </a:xfrm>
          <a:prstGeom prst="rect">
            <a:avLst/>
          </a:prstGeom>
          <a:noFill/>
        </p:spPr>
      </p:pic>
      <p:pic>
        <p:nvPicPr>
          <p:cNvPr id="128013" name="Picture 13" descr="Image of a crab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838200"/>
            <a:ext cx="723900" cy="581025"/>
          </a:xfrm>
          <a:prstGeom prst="rect">
            <a:avLst/>
          </a:prstGeom>
          <a:noFill/>
        </p:spPr>
      </p:pic>
      <p:pic>
        <p:nvPicPr>
          <p:cNvPr id="128016" name="Picture 16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1522413"/>
            <a:ext cx="9525" cy="190500"/>
          </a:xfrm>
          <a:prstGeom prst="rect">
            <a:avLst/>
          </a:prstGeom>
          <a:noFill/>
        </p:spPr>
      </p:pic>
      <p:pic>
        <p:nvPicPr>
          <p:cNvPr id="128020" name="Picture 20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2252663"/>
            <a:ext cx="9525" cy="57150"/>
          </a:xfrm>
          <a:prstGeom prst="rect">
            <a:avLst/>
          </a:prstGeom>
          <a:noFill/>
        </p:spPr>
      </p:pic>
      <p:pic>
        <p:nvPicPr>
          <p:cNvPr id="128022" name="Picture 22" descr="Image of the cover of On the Orgin of Species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1828800"/>
            <a:ext cx="723900" cy="581025"/>
          </a:xfrm>
          <a:prstGeom prst="rect">
            <a:avLst/>
          </a:prstGeom>
          <a:noFill/>
        </p:spPr>
      </p:pic>
      <p:pic>
        <p:nvPicPr>
          <p:cNvPr id="128025" name="Picture 25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3532188"/>
            <a:ext cx="9525" cy="190500"/>
          </a:xfrm>
          <a:prstGeom prst="rect">
            <a:avLst/>
          </a:prstGeom>
          <a:noFill/>
        </p:spPr>
      </p:pic>
      <p:pic>
        <p:nvPicPr>
          <p:cNvPr id="128029" name="Picture 29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4260850"/>
            <a:ext cx="9525" cy="57150"/>
          </a:xfrm>
          <a:prstGeom prst="rect">
            <a:avLst/>
          </a:prstGeom>
          <a:noFill/>
        </p:spPr>
      </p:pic>
      <p:pic>
        <p:nvPicPr>
          <p:cNvPr id="128031" name="Picture 31" descr="Image of a killer whale breaching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2819400"/>
            <a:ext cx="723900" cy="581025"/>
          </a:xfrm>
          <a:prstGeom prst="rect">
            <a:avLst/>
          </a:prstGeom>
          <a:noFill/>
        </p:spPr>
      </p:pic>
      <p:pic>
        <p:nvPicPr>
          <p:cNvPr id="128034" name="Picture 34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5540375"/>
            <a:ext cx="9525" cy="190500"/>
          </a:xfrm>
          <a:prstGeom prst="rect">
            <a:avLst/>
          </a:prstGeom>
          <a:noFill/>
        </p:spPr>
      </p:pic>
      <p:pic>
        <p:nvPicPr>
          <p:cNvPr id="128038" name="Picture 38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6270625"/>
            <a:ext cx="9525" cy="57150"/>
          </a:xfrm>
          <a:prstGeom prst="rect">
            <a:avLst/>
          </a:prstGeom>
          <a:noFill/>
        </p:spPr>
      </p:pic>
      <p:pic>
        <p:nvPicPr>
          <p:cNvPr id="128043" name="Picture 43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026025" y="7550150"/>
            <a:ext cx="9525" cy="47625"/>
          </a:xfrm>
          <a:prstGeom prst="rect">
            <a:avLst/>
          </a:prstGeom>
          <a:noFill/>
        </p:spPr>
      </p:pic>
      <p:pic>
        <p:nvPicPr>
          <p:cNvPr id="128045" name="Picture 45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2338" y="3398838"/>
            <a:ext cx="190500" cy="9525"/>
          </a:xfrm>
          <a:prstGeom prst="rect">
            <a:avLst/>
          </a:prstGeom>
          <a:noFill/>
        </p:spPr>
      </p:pic>
      <p:pic>
        <p:nvPicPr>
          <p:cNvPr id="128047" name="Picture 47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-485775"/>
            <a:ext cx="9525" cy="47625"/>
          </a:xfrm>
          <a:prstGeom prst="rect">
            <a:avLst/>
          </a:prstGeom>
          <a:noFill/>
        </p:spPr>
      </p:pic>
      <p:pic>
        <p:nvPicPr>
          <p:cNvPr id="128051" name="Picture 51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242888"/>
            <a:ext cx="9525" cy="57150"/>
          </a:xfrm>
          <a:prstGeom prst="rect">
            <a:avLst/>
          </a:prstGeom>
          <a:noFill/>
        </p:spPr>
      </p:pic>
      <p:pic>
        <p:nvPicPr>
          <p:cNvPr id="128056" name="Picture 56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1522413"/>
            <a:ext cx="9525" cy="190500"/>
          </a:xfrm>
          <a:prstGeom prst="rect">
            <a:avLst/>
          </a:prstGeom>
          <a:noFill/>
        </p:spPr>
      </p:pic>
      <p:pic>
        <p:nvPicPr>
          <p:cNvPr id="128060" name="Picture 60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2252663"/>
            <a:ext cx="9525" cy="57150"/>
          </a:xfrm>
          <a:prstGeom prst="rect">
            <a:avLst/>
          </a:prstGeom>
          <a:noFill/>
        </p:spPr>
      </p:pic>
      <p:pic>
        <p:nvPicPr>
          <p:cNvPr id="128062" name="Picture 62" descr="Image of a TB bacteria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4876800"/>
            <a:ext cx="723900" cy="581025"/>
          </a:xfrm>
          <a:prstGeom prst="rect">
            <a:avLst/>
          </a:prstGeom>
          <a:noFill/>
        </p:spPr>
      </p:pic>
      <p:pic>
        <p:nvPicPr>
          <p:cNvPr id="128065" name="Picture 65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3532188"/>
            <a:ext cx="9525" cy="190500"/>
          </a:xfrm>
          <a:prstGeom prst="rect">
            <a:avLst/>
          </a:prstGeom>
          <a:noFill/>
        </p:spPr>
      </p:pic>
      <p:pic>
        <p:nvPicPr>
          <p:cNvPr id="128069" name="Picture 69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4260850"/>
            <a:ext cx="9525" cy="57150"/>
          </a:xfrm>
          <a:prstGeom prst="rect">
            <a:avLst/>
          </a:prstGeom>
          <a:noFill/>
        </p:spPr>
      </p:pic>
      <p:pic>
        <p:nvPicPr>
          <p:cNvPr id="128071" name="Picture 71" descr="Image of the Bible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791200"/>
            <a:ext cx="723900" cy="581025"/>
          </a:xfrm>
          <a:prstGeom prst="rect">
            <a:avLst/>
          </a:prstGeom>
          <a:noFill/>
        </p:spPr>
      </p:pic>
      <p:pic>
        <p:nvPicPr>
          <p:cNvPr id="128074" name="Picture 74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9988" y="5540375"/>
            <a:ext cx="9525" cy="381000"/>
          </a:xfrm>
          <a:prstGeom prst="rect">
            <a:avLst/>
          </a:prstGeom>
          <a:noFill/>
        </p:spPr>
      </p:pic>
      <p:pic>
        <p:nvPicPr>
          <p:cNvPr id="128076" name="Picture 76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9513" y="5905500"/>
            <a:ext cx="19050" cy="9525"/>
          </a:xfrm>
          <a:prstGeom prst="rect">
            <a:avLst/>
          </a:prstGeom>
          <a:noFill/>
        </p:spPr>
      </p:pic>
      <p:pic>
        <p:nvPicPr>
          <p:cNvPr id="128078" name="Picture 78" descr=" Image of a the Learning and Teaching Evolution video tape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125575" y="5905500"/>
            <a:ext cx="771525" cy="1095375"/>
          </a:xfrm>
          <a:prstGeom prst="rect">
            <a:avLst/>
          </a:prstGeom>
          <a:noFill/>
        </p:spPr>
      </p:pic>
      <p:pic>
        <p:nvPicPr>
          <p:cNvPr id="128081" name="Picture 81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9513" y="7313613"/>
            <a:ext cx="9525" cy="95250"/>
          </a:xfrm>
          <a:prstGeom prst="rect">
            <a:avLst/>
          </a:prstGeom>
          <a:noFill/>
        </p:spPr>
      </p:pic>
      <p:pic>
        <p:nvPicPr>
          <p:cNvPr id="128205" name="Picture 205" descr="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3825" y="3184525"/>
            <a:ext cx="9525" cy="57150"/>
          </a:xfrm>
          <a:prstGeom prst="rect">
            <a:avLst/>
          </a:prstGeom>
          <a:noFill/>
        </p:spPr>
      </p:pic>
      <p:pic>
        <p:nvPicPr>
          <p:cNvPr id="128207" name="Picture 207" descr="Image of a hummingbird at a flower.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" y="3810000"/>
            <a:ext cx="723900" cy="5810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52400" y="1219200"/>
            <a:ext cx="8991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A theory is a ____________, _______, explanation of phenomena that have occurred in the natural world, like the theory of __________________, </a:t>
            </a:r>
            <a:r>
              <a:rPr lang="en-US" sz="4000" b="1"/>
              <a:t>________</a:t>
            </a:r>
            <a:r>
              <a:rPr lang="en-US" sz="4000"/>
              <a:t>, and _____________.</a:t>
            </a:r>
          </a:p>
          <a:p>
            <a:pPr eaLnBrk="0" hangingPunct="0"/>
            <a:endParaRPr lang="en-US" sz="4000"/>
          </a:p>
          <a:p>
            <a:pPr eaLnBrk="0" hangingPunct="0"/>
            <a:endParaRPr lang="en-US" sz="4000"/>
          </a:p>
          <a:p>
            <a:pPr eaLnBrk="0" hangingPunct="0"/>
            <a:endParaRPr lang="en-US" sz="400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48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well-supported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781800" y="1219200"/>
            <a:ext cx="19637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testable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286000" y="3048000"/>
            <a:ext cx="5156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gravitational attraction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90488" y="3657600"/>
            <a:ext cx="250031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cell theory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962400" y="3657600"/>
            <a:ext cx="3235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solidFill>
                  <a:srgbClr val="CC3399"/>
                </a:solidFill>
              </a:rPr>
              <a:t>atomic theory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64833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>
                <a:hlinkClick r:id="rId3"/>
              </a:rPr>
              <a:t>Isn’t evolution </a:t>
            </a:r>
            <a:r>
              <a:rPr lang="en-US" sz="4000" u="sng">
                <a:hlinkClick r:id="rId3"/>
              </a:rPr>
              <a:t>just</a:t>
            </a:r>
            <a:r>
              <a:rPr lang="en-US" sz="4000">
                <a:hlinkClick r:id="rId3"/>
              </a:rPr>
              <a:t> a theory?</a:t>
            </a:r>
            <a:endParaRPr lang="en-US" sz="4000"/>
          </a:p>
        </p:txBody>
      </p:sp>
      <p:pic>
        <p:nvPicPr>
          <p:cNvPr id="121868" name="Picture 12" descr="apple_fall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1790700" cy="2400300"/>
          </a:xfrm>
          <a:prstGeom prst="rect">
            <a:avLst/>
          </a:prstGeom>
          <a:noFill/>
        </p:spPr>
      </p:pic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52400" y="6613525"/>
            <a:ext cx="4467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3399"/>
                </a:solidFill>
              </a:rPr>
              <a:t>http://www.avgoe.de/StarChild/DOCS/STARCH00/questions/apple_falling.gif</a:t>
            </a:r>
          </a:p>
        </p:txBody>
      </p:sp>
      <p:pic>
        <p:nvPicPr>
          <p:cNvPr id="121871" name="Picture 15" descr="a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91000"/>
            <a:ext cx="2371725" cy="2371725"/>
          </a:xfrm>
          <a:prstGeom prst="rect">
            <a:avLst/>
          </a:prstGeom>
          <a:noFill/>
        </p:spPr>
      </p:pic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5008563" y="6613525"/>
            <a:ext cx="413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http://sixthsense.osfc.ac.uk/chemistry/atomic_structure2/atom.gif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/>
      <p:bldP spid="121862" grpId="0"/>
      <p:bldP spid="121863" grpId="0"/>
      <p:bldP spid="1218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latin typeface="Comic Sans MS" pitchFamily="66" charset="0"/>
              </a:rPr>
              <a:t>WHAT IS DARWIN’S THEORY?</a:t>
            </a: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 _________________ is found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 naturally in all populations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191000" y="6400800"/>
            <a:ext cx="4783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http://www3.nationalgeographic.com/animals/images/primary/zebra-herd.jpg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34150" name="Picture 6" descr="zebra-h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105400" cy="3513138"/>
          </a:xfrm>
          <a:prstGeom prst="rect">
            <a:avLst/>
          </a:prstGeom>
          <a:noFill/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57200" y="1295400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GENETIC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latin typeface="Comic Sans MS" pitchFamily="66" charset="0"/>
              </a:rPr>
              <a:t>WHAT IS DARWIN’S THEORY?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______________________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means that members of each species 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must ________ for food, space, and 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other __________.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35173" name="Picture 5" descr="elk fight"/>
          <p:cNvPicPr>
            <a:picLocks noChangeAspect="1" noChangeArrowheads="1"/>
          </p:cNvPicPr>
          <p:nvPr/>
        </p:nvPicPr>
        <p:blipFill>
          <a:blip r:embed="rId3" cstate="print"/>
          <a:srcRect t="25999"/>
          <a:stretch>
            <a:fillRect/>
          </a:stretch>
        </p:blipFill>
        <p:spPr bwMode="auto">
          <a:xfrm>
            <a:off x="1524000" y="3581400"/>
            <a:ext cx="5105400" cy="2833688"/>
          </a:xfrm>
          <a:prstGeom prst="rect">
            <a:avLst/>
          </a:prstGeom>
          <a:noFill/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667000" y="6400800"/>
            <a:ext cx="3462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http://www.wasatchcomputers.net/gallery/elk_fight.jpg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28600" y="654050"/>
            <a:ext cx="655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STRUGGLE FOR EXISTANCE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1447800" y="198120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COMPETE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600200" y="2635250"/>
            <a:ext cx="307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99"/>
                </a:solidFill>
              </a:rPr>
              <a:t>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  <p:bldP spid="135176" grpId="0"/>
      <p:bldP spid="135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632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>
                <a:latin typeface="Comic Sans MS" pitchFamily="66" charset="0"/>
              </a:rPr>
              <a:t>WHAT IS DARWIN’S THEORY?</a:t>
            </a:r>
          </a:p>
          <a:p>
            <a:pPr>
              <a:buFontTx/>
              <a:buNone/>
            </a:pPr>
            <a:r>
              <a:rPr lang="en-US" sz="4000" b="1">
                <a:latin typeface="Comic Sans MS" pitchFamily="66" charset="0"/>
              </a:rPr>
              <a:t>Some organisms in a ________</a:t>
            </a:r>
          </a:p>
          <a:p>
            <a:pPr>
              <a:buFontTx/>
              <a:buNone/>
            </a:pPr>
            <a:r>
              <a:rPr lang="en-US" sz="4000" b="1">
                <a:latin typeface="Comic Sans MS" pitchFamily="66" charset="0"/>
              </a:rPr>
              <a:t>are ________ to survive.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28600" y="53228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37221" name="Picture 5" descr="tricerabottoms"/>
          <p:cNvPicPr>
            <a:picLocks noChangeAspect="1" noChangeArrowheads="1"/>
          </p:cNvPicPr>
          <p:nvPr/>
        </p:nvPicPr>
        <p:blipFill>
          <a:blip r:embed="rId3" cstate="print"/>
          <a:srcRect t="-475"/>
          <a:stretch>
            <a:fillRect/>
          </a:stretch>
        </p:blipFill>
        <p:spPr bwMode="auto">
          <a:xfrm>
            <a:off x="304800" y="2514600"/>
            <a:ext cx="4648200" cy="3886200"/>
          </a:xfrm>
          <a:prstGeom prst="rect">
            <a:avLst/>
          </a:prstGeom>
          <a:noFill/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2286000"/>
            <a:ext cx="4881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</a:rPr>
              <a:t>http://www.cartoonstock.com/newscartoons/cartoonists/rrs/lowres/rrsn69l.jpg</a:t>
            </a:r>
          </a:p>
        </p:txBody>
      </p:sp>
      <p:pic>
        <p:nvPicPr>
          <p:cNvPr id="137223" name="Picture 7" descr="chicken natural sel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3890963" cy="4495800"/>
          </a:xfrm>
          <a:prstGeom prst="rect">
            <a:avLst/>
          </a:prstGeom>
          <a:noFill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481638" y="746125"/>
            <a:ext cx="2595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99"/>
                </a:solidFill>
                <a:latin typeface="Comic Sans MS" pitchFamily="66" charset="0"/>
              </a:rPr>
              <a:t>population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95400" y="1447800"/>
            <a:ext cx="2586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99"/>
                </a:solidFill>
                <a:latin typeface="Comic Sans MS" pitchFamily="66" charset="0"/>
              </a:rPr>
              <a:t>less likely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  <p:bldP spid="1372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logytemplatemadolyn911">
  <a:themeElements>
    <a:clrScheme name="biologytemplatemadolyn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ytemplate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2223</Words>
  <Application>Microsoft Office PowerPoint</Application>
  <PresentationFormat>On-screen Show (4:3)</PresentationFormat>
  <Paragraphs>639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biologytemplatemadolyn911</vt:lpstr>
      <vt:lpstr>Darwin’s Theory of Natural Selection Darwin Presents his Case Chapter 15-3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 of Earth’s Crust</vt:lpstr>
      <vt:lpstr>TRANSITIONAL FOSSILS HAVE BEEN FOUND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15–14 Geographic Distribution of Living Species</vt:lpstr>
      <vt:lpstr>4. _____________________</vt:lpstr>
      <vt:lpstr>PowerPoint Presentation</vt:lpstr>
      <vt:lpstr>Figure 15–15 Homologous Body Structures</vt:lpstr>
      <vt:lpstr>PowerPoint Presentation</vt:lpstr>
      <vt:lpstr>PowerPoint Presentation</vt:lpstr>
      <vt:lpstr>Why grow a tail and then lose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________________________</vt:lpstr>
      <vt:lpstr>2. ____________________</vt:lpstr>
      <vt:lpstr>   2. TELOMERES IN MIDDLE </vt:lpstr>
      <vt:lpstr>   3. _________________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EVOLUTION MATTER NOW? </vt:lpstr>
      <vt:lpstr>PowerPoint Presentation</vt:lpstr>
      <vt:lpstr>PowerPoint Presentation</vt:lpstr>
      <vt:lpstr>Should the Use of Antibiotics Be Restricted?</vt:lpstr>
      <vt:lpstr>PBS EVOLUTION VIDEO CLIPS</vt:lpstr>
    </vt:vector>
  </TitlesOfParts>
  <Company>Rebels Victorious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Theory of Evolution The Puzzle of Life’s Diversity Chapter 15-1</dc:title>
  <dc:creator>Becca Riedell</dc:creator>
  <cp:lastModifiedBy>LPS User</cp:lastModifiedBy>
  <cp:revision>117</cp:revision>
  <dcterms:created xsi:type="dcterms:W3CDTF">2006-12-02T13:02:52Z</dcterms:created>
  <dcterms:modified xsi:type="dcterms:W3CDTF">2016-03-11T12:55:31Z</dcterms:modified>
</cp:coreProperties>
</file>