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sldIdLst>
    <p:sldId id="266" r:id="rId2"/>
    <p:sldId id="291" r:id="rId3"/>
    <p:sldId id="292" r:id="rId4"/>
    <p:sldId id="293" r:id="rId5"/>
    <p:sldId id="295" r:id="rId6"/>
    <p:sldId id="368" r:id="rId7"/>
    <p:sldId id="256" r:id="rId8"/>
    <p:sldId id="296" r:id="rId9"/>
    <p:sldId id="297" r:id="rId10"/>
    <p:sldId id="298" r:id="rId11"/>
    <p:sldId id="364" r:id="rId12"/>
    <p:sldId id="365" r:id="rId13"/>
    <p:sldId id="301" r:id="rId14"/>
    <p:sldId id="302" r:id="rId15"/>
    <p:sldId id="303" r:id="rId16"/>
    <p:sldId id="323" r:id="rId17"/>
    <p:sldId id="324" r:id="rId18"/>
    <p:sldId id="304" r:id="rId19"/>
    <p:sldId id="306" r:id="rId20"/>
    <p:sldId id="305" r:id="rId21"/>
    <p:sldId id="329" r:id="rId22"/>
    <p:sldId id="330" r:id="rId23"/>
    <p:sldId id="331" r:id="rId24"/>
    <p:sldId id="332" r:id="rId25"/>
    <p:sldId id="333" r:id="rId26"/>
    <p:sldId id="334" r:id="rId27"/>
    <p:sldId id="335" r:id="rId28"/>
    <p:sldId id="336" r:id="rId29"/>
    <p:sldId id="340" r:id="rId30"/>
    <p:sldId id="338" r:id="rId31"/>
    <p:sldId id="352" r:id="rId32"/>
    <p:sldId id="341" r:id="rId33"/>
    <p:sldId id="339" r:id="rId34"/>
    <p:sldId id="343" r:id="rId35"/>
    <p:sldId id="344" r:id="rId36"/>
    <p:sldId id="345" r:id="rId37"/>
    <p:sldId id="346" r:id="rId38"/>
    <p:sldId id="347" r:id="rId39"/>
    <p:sldId id="348" r:id="rId40"/>
    <p:sldId id="310" r:id="rId41"/>
    <p:sldId id="311" r:id="rId42"/>
    <p:sldId id="349" r:id="rId43"/>
    <p:sldId id="350" r:id="rId44"/>
    <p:sldId id="353" r:id="rId45"/>
    <p:sldId id="351" r:id="rId46"/>
    <p:sldId id="354" r:id="rId47"/>
    <p:sldId id="366" r:id="rId48"/>
    <p:sldId id="355" r:id="rId49"/>
    <p:sldId id="367" r:id="rId50"/>
  </p:sldIdLst>
  <p:sldSz cx="9144000" cy="6858000" type="screen4x3"/>
  <p:notesSz cx="6858000" cy="9144000"/>
  <p:custShowLst>
    <p:custShow name="Internet" id="0">
      <p:sldLst/>
    </p:custShow>
    <p:custShow name="Interest 1" id="1">
      <p:sldLst/>
    </p:custShow>
    <p:custShow name="Interest 2" id="2">
      <p:sldLst/>
    </p:custShow>
    <p:custShow name="Interest 3" id="3">
      <p:sldLst/>
    </p:custShow>
  </p:custShowLst>
  <p:defaultTextStyle>
    <a:defPPr>
      <a:defRPr lang="en-US"/>
    </a:defPPr>
    <a:lvl1pPr algn="r" rtl="0" eaLnBrk="0" fontAlgn="base" hangingPunct="0">
      <a:spcBef>
        <a:spcPct val="0"/>
      </a:spcBef>
      <a:spcAft>
        <a:spcPct val="0"/>
      </a:spcAft>
      <a:defRPr sz="3600" kern="1200">
        <a:solidFill>
          <a:srgbClr val="FF0000"/>
        </a:solidFill>
        <a:latin typeface="Comic Sans MS" pitchFamily="66" charset="0"/>
        <a:ea typeface="+mn-ea"/>
        <a:cs typeface="+mn-cs"/>
      </a:defRPr>
    </a:lvl1pPr>
    <a:lvl2pPr marL="457200" algn="r" rtl="0" eaLnBrk="0" fontAlgn="base" hangingPunct="0">
      <a:spcBef>
        <a:spcPct val="0"/>
      </a:spcBef>
      <a:spcAft>
        <a:spcPct val="0"/>
      </a:spcAft>
      <a:defRPr sz="3600" kern="1200">
        <a:solidFill>
          <a:srgbClr val="FF0000"/>
        </a:solidFill>
        <a:latin typeface="Comic Sans MS" pitchFamily="66" charset="0"/>
        <a:ea typeface="+mn-ea"/>
        <a:cs typeface="+mn-cs"/>
      </a:defRPr>
    </a:lvl2pPr>
    <a:lvl3pPr marL="914400" algn="r" rtl="0" eaLnBrk="0" fontAlgn="base" hangingPunct="0">
      <a:spcBef>
        <a:spcPct val="0"/>
      </a:spcBef>
      <a:spcAft>
        <a:spcPct val="0"/>
      </a:spcAft>
      <a:defRPr sz="3600" kern="1200">
        <a:solidFill>
          <a:srgbClr val="FF0000"/>
        </a:solidFill>
        <a:latin typeface="Comic Sans MS" pitchFamily="66" charset="0"/>
        <a:ea typeface="+mn-ea"/>
        <a:cs typeface="+mn-cs"/>
      </a:defRPr>
    </a:lvl3pPr>
    <a:lvl4pPr marL="1371600" algn="r" rtl="0" eaLnBrk="0" fontAlgn="base" hangingPunct="0">
      <a:spcBef>
        <a:spcPct val="0"/>
      </a:spcBef>
      <a:spcAft>
        <a:spcPct val="0"/>
      </a:spcAft>
      <a:defRPr sz="3600" kern="1200">
        <a:solidFill>
          <a:srgbClr val="FF0000"/>
        </a:solidFill>
        <a:latin typeface="Comic Sans MS" pitchFamily="66" charset="0"/>
        <a:ea typeface="+mn-ea"/>
        <a:cs typeface="+mn-cs"/>
      </a:defRPr>
    </a:lvl4pPr>
    <a:lvl5pPr marL="1828800" algn="r" rtl="0" eaLnBrk="0" fontAlgn="base" hangingPunct="0">
      <a:spcBef>
        <a:spcPct val="0"/>
      </a:spcBef>
      <a:spcAft>
        <a:spcPct val="0"/>
      </a:spcAft>
      <a:defRPr sz="3600" kern="1200">
        <a:solidFill>
          <a:srgbClr val="FF0000"/>
        </a:solidFill>
        <a:latin typeface="Comic Sans MS" pitchFamily="66" charset="0"/>
        <a:ea typeface="+mn-ea"/>
        <a:cs typeface="+mn-cs"/>
      </a:defRPr>
    </a:lvl5pPr>
    <a:lvl6pPr marL="2286000" algn="l" defTabSz="914400" rtl="0" eaLnBrk="1" latinLnBrk="0" hangingPunct="1">
      <a:defRPr sz="3600" kern="1200">
        <a:solidFill>
          <a:srgbClr val="FF0000"/>
        </a:solidFill>
        <a:latin typeface="Comic Sans MS" pitchFamily="66" charset="0"/>
        <a:ea typeface="+mn-ea"/>
        <a:cs typeface="+mn-cs"/>
      </a:defRPr>
    </a:lvl6pPr>
    <a:lvl7pPr marL="2743200" algn="l" defTabSz="914400" rtl="0" eaLnBrk="1" latinLnBrk="0" hangingPunct="1">
      <a:defRPr sz="3600" kern="1200">
        <a:solidFill>
          <a:srgbClr val="FF0000"/>
        </a:solidFill>
        <a:latin typeface="Comic Sans MS" pitchFamily="66" charset="0"/>
        <a:ea typeface="+mn-ea"/>
        <a:cs typeface="+mn-cs"/>
      </a:defRPr>
    </a:lvl7pPr>
    <a:lvl8pPr marL="3200400" algn="l" defTabSz="914400" rtl="0" eaLnBrk="1" latinLnBrk="0" hangingPunct="1">
      <a:defRPr sz="3600" kern="1200">
        <a:solidFill>
          <a:srgbClr val="FF0000"/>
        </a:solidFill>
        <a:latin typeface="Comic Sans MS" pitchFamily="66" charset="0"/>
        <a:ea typeface="+mn-ea"/>
        <a:cs typeface="+mn-cs"/>
      </a:defRPr>
    </a:lvl8pPr>
    <a:lvl9pPr marL="3657600" algn="l" defTabSz="914400" rtl="0" eaLnBrk="1" latinLnBrk="0" hangingPunct="1">
      <a:defRPr sz="3600" kern="1200">
        <a:solidFill>
          <a:srgbClr val="FF00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00"/>
    <a:srgbClr val="0066CC"/>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555" autoAdjust="0"/>
  </p:normalViewPr>
  <p:slideViewPr>
    <p:cSldViewPr snapToGrid="0">
      <p:cViewPr varScale="1">
        <p:scale>
          <a:sx n="107" d="100"/>
          <a:sy n="107" d="100"/>
        </p:scale>
        <p:origin x="-390" y="-90"/>
      </p:cViewPr>
      <p:guideLst>
        <p:guide orient="horz" pos="181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CEC83A-F61D-4929-A04C-914BCE0AA9D3}" type="slidenum">
              <a:rPr lang="en-US" altLang="en-US"/>
              <a:pPr/>
              <a:t>‹#›</a:t>
            </a:fld>
            <a:endParaRPr lang="en-US"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315E09-3E6B-4454-BEDE-8CABF3DD4B31}" type="slidenum">
              <a:rPr lang="en-US" altLang="en-US"/>
              <a:pPr/>
              <a:t>‹#›</a:t>
            </a:fld>
            <a:endParaRPr lang="en-US"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31775"/>
            <a:ext cx="1943100" cy="5381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31775"/>
            <a:ext cx="5676900" cy="5381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108466-1AFA-48D5-A5C4-D42B981268FF}" type="slidenum">
              <a:rPr lang="en-US" altLang="en-US"/>
              <a:pPr/>
              <a:t>‹#›</a:t>
            </a:fld>
            <a:endParaRPr lang="en-US" alt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31775"/>
            <a:ext cx="5105400"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74838"/>
            <a:ext cx="3810000" cy="373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8"/>
            <a:ext cx="3810000" cy="373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778320D-FC0D-430B-80FB-D249BD402471}" type="slidenum">
              <a:rPr lang="en-US" altLang="en-US"/>
              <a:pPr/>
              <a:t>‹#›</a:t>
            </a:fld>
            <a:endParaRPr lang="en-US" alt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7FFBA6-C4EF-4C4C-8DE2-5156D4CCCC95}" type="slidenum">
              <a:rPr lang="en-US" altLang="en-US"/>
              <a:pPr/>
              <a:t>‹#›</a:t>
            </a:fld>
            <a:endParaRPr lang="en-US" alt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E0E640-4656-4D68-BD43-16A83722AD84}" type="slidenum">
              <a:rPr lang="en-US" altLang="en-US"/>
              <a:pPr/>
              <a:t>‹#›</a:t>
            </a:fld>
            <a:endParaRPr lang="en-US" alt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748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748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0BEE8C-4596-473D-BD43-FAEA717213C9}" type="slidenum">
              <a:rPr lang="en-US" altLang="en-US"/>
              <a:pPr/>
              <a:t>‹#›</a:t>
            </a:fld>
            <a:endParaRPr lang="en-US"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CF314EA-ED3E-443A-96B9-00F983191C88}" type="slidenum">
              <a:rPr lang="en-US" altLang="en-US"/>
              <a:pPr/>
              <a:t>‹#›</a:t>
            </a:fld>
            <a:endParaRPr lang="en-US"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185930-26E8-4C33-B3EC-8A5CE7F4024B}" type="slidenum">
              <a:rPr lang="en-US" altLang="en-US"/>
              <a:pPr/>
              <a:t>‹#›</a:t>
            </a:fld>
            <a:endParaRPr lang="en-US"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DC16F2B-602D-4131-ABF9-BAF196555A99}" type="slidenum">
              <a:rPr lang="en-US" altLang="en-US"/>
              <a:pPr/>
              <a:t>‹#›</a:t>
            </a:fld>
            <a:endParaRPr lang="en-US"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926D0E1-4869-4A91-BC58-13D40A8E6BD4}" type="slidenum">
              <a:rPr lang="en-US" altLang="en-US"/>
              <a:pPr/>
              <a:t>‹#›</a:t>
            </a:fld>
            <a:endParaRPr lang="en-US"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1E636DA-091A-4820-989E-D54311514DE8}" type="slidenum">
              <a:rPr lang="en-US" altLang="en-US"/>
              <a:pPr/>
              <a:t>‹#›</a:t>
            </a:fld>
            <a:endParaRPr lang="en-US"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7.xml"/><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1.xml"/><Relationship Id="rId10" Type="http://schemas.openxmlformats.org/officeDocument/2006/relationships/slideLayout" Target="../slideLayouts/slideLayout10.xml"/><Relationship Id="rId19" Type="http://schemas.openxmlformats.org/officeDocument/2006/relationships/slide" Target="../slides/slide1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800">
                <a:solidFill>
                  <a:schemeClr val="tx1"/>
                </a:solidFill>
                <a:latin typeface="Times New Roman" charset="0"/>
              </a:defRPr>
            </a:lvl1pPr>
          </a:lstStyle>
          <a:p>
            <a:endParaRPr lang="en-US" altLang="en-US"/>
          </a:p>
        </p:txBody>
      </p:sp>
      <p:sp>
        <p:nvSpPr>
          <p:cNvPr id="297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00">
                <a:solidFill>
                  <a:schemeClr val="tx1"/>
                </a:solidFill>
                <a:latin typeface="Times New Roman" charset="0"/>
              </a:defRPr>
            </a:lvl1pPr>
          </a:lstStyle>
          <a:p>
            <a:endParaRPr lang="en-US" altLang="en-US"/>
          </a:p>
        </p:txBody>
      </p:sp>
      <p:sp>
        <p:nvSpPr>
          <p:cNvPr id="2970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00">
                <a:solidFill>
                  <a:schemeClr val="tx1"/>
                </a:solidFill>
                <a:latin typeface="Times New Roman" charset="0"/>
              </a:defRPr>
            </a:lvl1pPr>
          </a:lstStyle>
          <a:p>
            <a:fld id="{6888C30C-50DA-47E5-A41F-BBC24140E660}" type="slidenum">
              <a:rPr lang="en-US" altLang="en-US"/>
              <a:pPr/>
              <a:t>‹#›</a:t>
            </a:fld>
            <a:endParaRPr lang="en-US" altLang="en-US"/>
          </a:p>
        </p:txBody>
      </p:sp>
      <p:pic>
        <p:nvPicPr>
          <p:cNvPr id="29723" name="Picture 27" descr="Biology Interface copy"/>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
        <p:nvSpPr>
          <p:cNvPr id="29709" name="Rectangle 13"/>
          <p:cNvSpPr>
            <a:spLocks noGrp="1" noChangeArrowheads="1"/>
          </p:cNvSpPr>
          <p:nvPr>
            <p:ph type="title"/>
          </p:nvPr>
        </p:nvSpPr>
        <p:spPr bwMode="auto">
          <a:xfrm>
            <a:off x="2590800" y="231775"/>
            <a:ext cx="5105400" cy="396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710" name="Rectangle 14"/>
          <p:cNvSpPr>
            <a:spLocks noGrp="1" noChangeArrowheads="1"/>
          </p:cNvSpPr>
          <p:nvPr>
            <p:ph type="body" idx="1"/>
          </p:nvPr>
        </p:nvSpPr>
        <p:spPr bwMode="auto">
          <a:xfrm>
            <a:off x="685800" y="1874838"/>
            <a:ext cx="7772400" cy="3738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pic>
        <p:nvPicPr>
          <p:cNvPr id="29718" name="Picture 22" descr="button_1">
            <a:hlinkClick r:id="rId15" action="ppaction://hlinksldjump"/>
          </p:cNvPr>
          <p:cNvPicPr>
            <a:picLocks noChangeAspect="1" noChangeArrowheads="1"/>
          </p:cNvPicPr>
          <p:nvPr userDrawn="1"/>
        </p:nvPicPr>
        <p:blipFill>
          <a:blip r:embed="rId16" cstate="print"/>
          <a:srcRect/>
          <a:stretch>
            <a:fillRect/>
          </a:stretch>
        </p:blipFill>
        <p:spPr bwMode="auto">
          <a:xfrm>
            <a:off x="1544638" y="6316663"/>
            <a:ext cx="692150" cy="460375"/>
          </a:xfrm>
          <a:prstGeom prst="rect">
            <a:avLst/>
          </a:prstGeom>
          <a:noFill/>
        </p:spPr>
      </p:pic>
      <p:pic>
        <p:nvPicPr>
          <p:cNvPr id="29719" name="Picture 23" descr="button_2">
            <a:hlinkClick r:id="rId17" action="ppaction://hlinksldjump"/>
          </p:cNvPr>
          <p:cNvPicPr>
            <a:picLocks noChangeAspect="1" noChangeArrowheads="1"/>
          </p:cNvPicPr>
          <p:nvPr userDrawn="1"/>
        </p:nvPicPr>
        <p:blipFill>
          <a:blip r:embed="rId18" cstate="print"/>
          <a:srcRect/>
          <a:stretch>
            <a:fillRect/>
          </a:stretch>
        </p:blipFill>
        <p:spPr bwMode="auto">
          <a:xfrm>
            <a:off x="2073275" y="6321425"/>
            <a:ext cx="692150" cy="460375"/>
          </a:xfrm>
          <a:prstGeom prst="rect">
            <a:avLst/>
          </a:prstGeom>
          <a:noFill/>
        </p:spPr>
      </p:pic>
      <p:pic>
        <p:nvPicPr>
          <p:cNvPr id="29720" name="Picture 24" descr="button_3">
            <a:hlinkClick r:id="rId19" action="ppaction://hlinksldjump"/>
          </p:cNvPr>
          <p:cNvPicPr>
            <a:picLocks noChangeAspect="1" noChangeArrowheads="1"/>
          </p:cNvPicPr>
          <p:nvPr userDrawn="1"/>
        </p:nvPicPr>
        <p:blipFill>
          <a:blip r:embed="rId20" cstate="print"/>
          <a:srcRect/>
          <a:stretch>
            <a:fillRect/>
          </a:stretch>
        </p:blipFill>
        <p:spPr bwMode="auto">
          <a:xfrm>
            <a:off x="2603500" y="6316663"/>
            <a:ext cx="692150" cy="461962"/>
          </a:xfrm>
          <a:prstGeom prst="rect">
            <a:avLst/>
          </a:prstGeom>
          <a:noFill/>
        </p:spPr>
      </p:pic>
      <p:sp>
        <p:nvSpPr>
          <p:cNvPr id="29721" name="Text Box 25"/>
          <p:cNvSpPr txBox="1">
            <a:spLocks noChangeArrowheads="1"/>
          </p:cNvSpPr>
          <p:nvPr userDrawn="1"/>
        </p:nvSpPr>
        <p:spPr bwMode="auto">
          <a:xfrm>
            <a:off x="795338" y="6280150"/>
            <a:ext cx="958850" cy="476250"/>
          </a:xfrm>
          <a:prstGeom prst="rect">
            <a:avLst/>
          </a:prstGeom>
          <a:noFill/>
          <a:ln w="9525">
            <a:noFill/>
            <a:miter lim="800000"/>
            <a:headEnd/>
            <a:tailEnd/>
          </a:ln>
          <a:effectLst/>
        </p:spPr>
        <p:txBody>
          <a:bodyPr>
            <a:spAutoFit/>
          </a:bodyPr>
          <a:lstStyle/>
          <a:p>
            <a:pPr algn="l">
              <a:lnSpc>
                <a:spcPct val="90000"/>
              </a:lnSpc>
              <a:spcBef>
                <a:spcPct val="50000"/>
              </a:spcBef>
            </a:pPr>
            <a:r>
              <a:rPr lang="en-US" sz="1400">
                <a:solidFill>
                  <a:schemeClr val="bg1"/>
                </a:solidFill>
                <a:latin typeface="Arial" charset="0"/>
              </a:rPr>
              <a:t>Go to Section:</a:t>
            </a:r>
            <a:endParaRPr lang="en-US" sz="2400">
              <a:solidFill>
                <a:schemeClr val="tx1"/>
              </a:solidFill>
              <a:latin typeface="Arial" charset="0"/>
            </a:endParaRPr>
          </a:p>
        </p:txBody>
      </p:sp>
      <p:pic>
        <p:nvPicPr>
          <p:cNvPr id="29722" name="Picture 26" descr="GoOnline">
            <a:hlinkClick r:id="" action="ppaction://customshow?id=0&amp;return=true"/>
          </p:cNvPr>
          <p:cNvPicPr>
            <a:picLocks noChangeAspect="1" noChangeArrowheads="1"/>
          </p:cNvPicPr>
          <p:nvPr userDrawn="1"/>
        </p:nvPicPr>
        <p:blipFill>
          <a:blip r:embed="rId21" cstate="print"/>
          <a:srcRect l="14012" r="13376"/>
          <a:stretch>
            <a:fillRect/>
          </a:stretch>
        </p:blipFill>
        <p:spPr bwMode="auto">
          <a:xfrm>
            <a:off x="6362700" y="6191250"/>
            <a:ext cx="749300" cy="60166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dissolve/>
  </p:transition>
  <p:txStyles>
    <p:titleStyle>
      <a:lvl1pPr algn="l" rtl="0" fontAlgn="base">
        <a:spcBef>
          <a:spcPct val="0"/>
        </a:spcBef>
        <a:spcAft>
          <a:spcPct val="0"/>
        </a:spcAft>
        <a:defRPr sz="2000">
          <a:solidFill>
            <a:schemeClr val="bg1"/>
          </a:solidFill>
          <a:latin typeface="+mj-lt"/>
          <a:ea typeface="+mj-ea"/>
          <a:cs typeface="+mj-cs"/>
        </a:defRPr>
      </a:lvl1pPr>
      <a:lvl2pPr algn="l" rtl="0" fontAlgn="base">
        <a:spcBef>
          <a:spcPct val="0"/>
        </a:spcBef>
        <a:spcAft>
          <a:spcPct val="0"/>
        </a:spcAft>
        <a:defRPr sz="2000">
          <a:solidFill>
            <a:schemeClr val="bg1"/>
          </a:solidFill>
          <a:latin typeface="Arial Black" pitchFamily="34" charset="0"/>
        </a:defRPr>
      </a:lvl2pPr>
      <a:lvl3pPr algn="l" rtl="0" fontAlgn="base">
        <a:spcBef>
          <a:spcPct val="0"/>
        </a:spcBef>
        <a:spcAft>
          <a:spcPct val="0"/>
        </a:spcAft>
        <a:defRPr sz="2000">
          <a:solidFill>
            <a:schemeClr val="bg1"/>
          </a:solidFill>
          <a:latin typeface="Arial Black" pitchFamily="34" charset="0"/>
        </a:defRPr>
      </a:lvl3pPr>
      <a:lvl4pPr algn="l" rtl="0" fontAlgn="base">
        <a:spcBef>
          <a:spcPct val="0"/>
        </a:spcBef>
        <a:spcAft>
          <a:spcPct val="0"/>
        </a:spcAft>
        <a:defRPr sz="2000">
          <a:solidFill>
            <a:schemeClr val="bg1"/>
          </a:solidFill>
          <a:latin typeface="Arial Black" pitchFamily="34" charset="0"/>
        </a:defRPr>
      </a:lvl4pPr>
      <a:lvl5pPr algn="l" rtl="0" fontAlgn="base">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algn="l" rtl="0" fontAlgn="base">
        <a:spcBef>
          <a:spcPct val="20000"/>
        </a:spcBef>
        <a:spcAft>
          <a:spcPct val="0"/>
        </a:spcAft>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085850" indent="-228600" algn="l" rtl="0" fontAlgn="base">
        <a:spcBef>
          <a:spcPct val="20000"/>
        </a:spcBef>
        <a:spcAft>
          <a:spcPct val="0"/>
        </a:spcAft>
        <a:buChar char="•"/>
        <a:defRPr>
          <a:solidFill>
            <a:schemeClr val="tx1"/>
          </a:solidFill>
          <a:latin typeface="+mn-lt"/>
        </a:defRPr>
      </a:lvl3pPr>
      <a:lvl4pPr marL="1428750" indent="-228600" algn="l" rtl="0" fontAlgn="base">
        <a:spcBef>
          <a:spcPct val="20000"/>
        </a:spcBef>
        <a:spcAft>
          <a:spcPct val="0"/>
        </a:spcAft>
        <a:buChar char="–"/>
        <a:defRPr>
          <a:solidFill>
            <a:schemeClr val="tx1"/>
          </a:solidFill>
          <a:latin typeface="+mn-lt"/>
        </a:defRPr>
      </a:lvl4pPr>
      <a:lvl5pPr marL="1771650" indent="-228600" algn="l" rtl="0" fontAlgn="base">
        <a:spcBef>
          <a:spcPct val="20000"/>
        </a:spcBef>
        <a:spcAft>
          <a:spcPct val="0"/>
        </a:spcAft>
        <a:buChar char="»"/>
        <a:defRPr>
          <a:solidFill>
            <a:schemeClr val="tx1"/>
          </a:solidFill>
          <a:latin typeface="+mn-lt"/>
        </a:defRPr>
      </a:lvl5pPr>
      <a:lvl6pPr marL="2228850" indent="-228600" algn="l" rtl="0" fontAlgn="base">
        <a:spcBef>
          <a:spcPct val="20000"/>
        </a:spcBef>
        <a:spcAft>
          <a:spcPct val="0"/>
        </a:spcAft>
        <a:buChar char="»"/>
        <a:defRPr>
          <a:solidFill>
            <a:schemeClr val="tx1"/>
          </a:solidFill>
          <a:latin typeface="+mn-lt"/>
        </a:defRPr>
      </a:lvl6pPr>
      <a:lvl7pPr marL="2686050" indent="-228600" algn="l" rtl="0" fontAlgn="base">
        <a:spcBef>
          <a:spcPct val="20000"/>
        </a:spcBef>
        <a:spcAft>
          <a:spcPct val="0"/>
        </a:spcAft>
        <a:buChar char="»"/>
        <a:defRPr>
          <a:solidFill>
            <a:schemeClr val="tx1"/>
          </a:solidFill>
          <a:latin typeface="+mn-lt"/>
        </a:defRPr>
      </a:lvl7pPr>
      <a:lvl8pPr marL="3143250" indent="-228600" algn="l" rtl="0" fontAlgn="base">
        <a:spcBef>
          <a:spcPct val="20000"/>
        </a:spcBef>
        <a:spcAft>
          <a:spcPct val="0"/>
        </a:spcAft>
        <a:buChar char="»"/>
        <a:defRPr>
          <a:solidFill>
            <a:schemeClr val="tx1"/>
          </a:solidFill>
          <a:latin typeface="+mn-lt"/>
        </a:defRPr>
      </a:lvl8pPr>
      <a:lvl9pPr marL="360045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Section Outline</a:t>
            </a:r>
          </a:p>
        </p:txBody>
      </p:sp>
      <p:sp>
        <p:nvSpPr>
          <p:cNvPr id="23555" name="Rectangle 3"/>
          <p:cNvSpPr>
            <a:spLocks noGrp="1" noChangeArrowheads="1"/>
          </p:cNvSpPr>
          <p:nvPr>
            <p:ph type="body" idx="1"/>
          </p:nvPr>
        </p:nvSpPr>
        <p:spPr>
          <a:xfrm>
            <a:off x="823913" y="1446213"/>
            <a:ext cx="7286625" cy="2195512"/>
          </a:xfrm>
          <a:noFill/>
          <a:ln/>
        </p:spPr>
        <p:txBody>
          <a:bodyPr/>
          <a:lstStyle/>
          <a:p>
            <a:pPr marL="803275" indent="-803275">
              <a:lnSpc>
                <a:spcPct val="90000"/>
              </a:lnSpc>
            </a:pPr>
            <a:r>
              <a:rPr lang="en-US" altLang="en-US" sz="3600" b="1"/>
              <a:t>EVOLUTION OF POPULATIONS</a:t>
            </a:r>
            <a:br>
              <a:rPr lang="en-US" altLang="en-US" sz="3600" b="1"/>
            </a:br>
            <a:r>
              <a:rPr lang="en-US" altLang="en-US" sz="3600" b="1"/>
              <a:t> Genes and Variation 16–1</a:t>
            </a:r>
          </a:p>
          <a:p>
            <a:pPr marL="1146175" lvl="1" indent="-341313">
              <a:lnSpc>
                <a:spcPct val="90000"/>
              </a:lnSpc>
              <a:buFontTx/>
              <a:buNone/>
            </a:pPr>
            <a:endParaRPr lang="en-US" altLang="en-US" sz="3600"/>
          </a:p>
        </p:txBody>
      </p:sp>
      <p:sp>
        <p:nvSpPr>
          <p:cNvPr id="23557" name="Text Box 5"/>
          <p:cNvSpPr txBox="1">
            <a:spLocks noChangeArrowheads="1"/>
          </p:cNvSpPr>
          <p:nvPr/>
        </p:nvSpPr>
        <p:spPr bwMode="auto">
          <a:xfrm>
            <a:off x="838200" y="762000"/>
            <a:ext cx="1709738" cy="304800"/>
          </a:xfrm>
          <a:prstGeom prst="rect">
            <a:avLst/>
          </a:prstGeom>
          <a:noFill/>
          <a:ln w="9525">
            <a:noFill/>
            <a:miter lim="800000"/>
            <a:headEnd/>
            <a:tailEnd/>
          </a:ln>
          <a:effectLst/>
        </p:spPr>
        <p:txBody>
          <a:bodyPr>
            <a:spAutoFit/>
          </a:bodyPr>
          <a:lstStyle/>
          <a:p>
            <a:pPr algn="l">
              <a:spcBef>
                <a:spcPct val="50000"/>
              </a:spcBef>
            </a:pPr>
            <a:r>
              <a:rPr lang="en-US" altLang="en-US" sz="1400" b="1">
                <a:solidFill>
                  <a:schemeClr val="bg1"/>
                </a:solidFill>
                <a:latin typeface="Arial" charset="0"/>
              </a:rPr>
              <a:t>Section 16-1</a:t>
            </a:r>
          </a:p>
        </p:txBody>
      </p:sp>
      <p:pic>
        <p:nvPicPr>
          <p:cNvPr id="23562" name="Picture 10" descr="kid faces"/>
          <p:cNvPicPr>
            <a:picLocks noChangeAspect="1" noChangeArrowheads="1"/>
          </p:cNvPicPr>
          <p:nvPr/>
        </p:nvPicPr>
        <p:blipFill>
          <a:blip r:embed="rId2" cstate="print"/>
          <a:srcRect l="3171" t="6815" r="3577" b="46964"/>
          <a:stretch>
            <a:fillRect/>
          </a:stretch>
        </p:blipFill>
        <p:spPr bwMode="auto">
          <a:xfrm>
            <a:off x="1708150" y="3470275"/>
            <a:ext cx="5835650" cy="990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84150" y="0"/>
            <a:ext cx="8959850" cy="6499225"/>
          </a:xfrm>
          <a:prstGeom prst="rect">
            <a:avLst/>
          </a:prstGeom>
          <a:noFill/>
          <a:ln w="12700">
            <a:noFill/>
            <a:miter lim="800000"/>
            <a:headEnd/>
            <a:tailEnd/>
          </a:ln>
          <a:effectLst/>
        </p:spPr>
        <p:txBody>
          <a:bodyPr>
            <a:spAutoFit/>
          </a:bodyPr>
          <a:lstStyle/>
          <a:p>
            <a:pPr algn="l"/>
            <a:r>
              <a:rPr lang="en-US" b="1">
                <a:solidFill>
                  <a:schemeClr val="tx1"/>
                </a:solidFill>
                <a:latin typeface="Arial" charset="0"/>
              </a:rPr>
              <a:t>IN GENETIC TERMS</a:t>
            </a:r>
          </a:p>
          <a:p>
            <a:pPr algn="l"/>
            <a:r>
              <a:rPr lang="en-US" b="1">
                <a:solidFill>
                  <a:schemeClr val="tx1"/>
                </a:solidFill>
                <a:latin typeface="Arial" charset="0"/>
              </a:rPr>
              <a:t>     __________________</a:t>
            </a:r>
          </a:p>
          <a:p>
            <a:pPr algn="l"/>
            <a:r>
              <a:rPr lang="en-US" b="1">
                <a:solidFill>
                  <a:schemeClr val="tx1"/>
                </a:solidFill>
                <a:latin typeface="Arial" charset="0"/>
              </a:rPr>
              <a:t>	 is any change in the relative 	frequency of alleles in a population</a:t>
            </a:r>
          </a:p>
          <a:p>
            <a:pPr algn="l"/>
            <a:endParaRPr lang="en-US" b="1">
              <a:solidFill>
                <a:schemeClr val="tx1"/>
              </a:solidFill>
              <a:latin typeface="Arial" charset="0"/>
            </a:endParaRPr>
          </a:p>
          <a:p>
            <a:pPr algn="l"/>
            <a:r>
              <a:rPr lang="en-US" b="1">
                <a:solidFill>
                  <a:schemeClr val="tx1"/>
                </a:solidFill>
                <a:latin typeface="Arial" charset="0"/>
              </a:rPr>
              <a:t>				  	</a:t>
            </a:r>
            <a:r>
              <a:rPr lang="en-US" sz="2800" b="1">
                <a:solidFill>
                  <a:schemeClr val="tx1"/>
                </a:solidFill>
                <a:latin typeface="Arial" charset="0"/>
              </a:rPr>
              <a:t>If the relative frequency 					of the B allele in this 						mouse population 						changed over time to 					30%, the population is 					evolving.</a:t>
            </a:r>
          </a:p>
          <a:p>
            <a:pPr algn="l"/>
            <a:endParaRPr lang="en-US" sz="2800" b="1">
              <a:solidFill>
                <a:schemeClr val="tx1"/>
              </a:solidFill>
              <a:latin typeface="Arial" charset="0"/>
            </a:endParaRPr>
          </a:p>
          <a:p>
            <a:pPr algn="l"/>
            <a:endParaRPr lang="en-US" b="1">
              <a:solidFill>
                <a:schemeClr val="tx1"/>
              </a:solidFill>
              <a:latin typeface="Arial" charset="0"/>
            </a:endParaRPr>
          </a:p>
        </p:txBody>
      </p:sp>
      <p:sp>
        <p:nvSpPr>
          <p:cNvPr id="66564" name="Text Box 4"/>
          <p:cNvSpPr txBox="1">
            <a:spLocks noChangeArrowheads="1"/>
          </p:cNvSpPr>
          <p:nvPr/>
        </p:nvSpPr>
        <p:spPr bwMode="auto">
          <a:xfrm>
            <a:off x="1101725" y="534988"/>
            <a:ext cx="3144838"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EVOLUTION</a:t>
            </a:r>
          </a:p>
        </p:txBody>
      </p:sp>
      <p:sp>
        <p:nvSpPr>
          <p:cNvPr id="66565"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66566" name="Text Box 6"/>
          <p:cNvSpPr txBox="1">
            <a:spLocks noChangeArrowheads="1"/>
          </p:cNvSpPr>
          <p:nvPr/>
        </p:nvSpPr>
        <p:spPr bwMode="auto">
          <a:xfrm>
            <a:off x="166688" y="6613525"/>
            <a:ext cx="4662487"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 </a:t>
            </a:r>
            <a:r>
              <a:rPr lang="en-US" sz="1000" b="1">
                <a:solidFill>
                  <a:srgbClr val="CC0099"/>
                </a:solidFill>
                <a:latin typeface="Arial" charset="0"/>
                <a:cs typeface="Arial" charset="0"/>
              </a:rPr>
              <a:t>©2006</a:t>
            </a:r>
          </a:p>
        </p:txBody>
      </p:sp>
      <p:pic>
        <p:nvPicPr>
          <p:cNvPr id="66568" name="Picture 8" descr="ph mouse alleles evolve"/>
          <p:cNvPicPr>
            <a:picLocks noChangeAspect="1" noChangeArrowheads="1"/>
          </p:cNvPicPr>
          <p:nvPr/>
        </p:nvPicPr>
        <p:blipFill>
          <a:blip r:embed="rId2" cstate="print"/>
          <a:srcRect/>
          <a:stretch>
            <a:fillRect/>
          </a:stretch>
        </p:blipFill>
        <p:spPr bwMode="auto">
          <a:xfrm>
            <a:off x="638175" y="2576513"/>
            <a:ext cx="3752850" cy="36480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5" name="Text Box 3"/>
          <p:cNvSpPr txBox="1">
            <a:spLocks noChangeArrowheads="1"/>
          </p:cNvSpPr>
          <p:nvPr/>
        </p:nvSpPr>
        <p:spPr bwMode="auto">
          <a:xfrm>
            <a:off x="0" y="177800"/>
            <a:ext cx="9180513" cy="6427788"/>
          </a:xfrm>
          <a:prstGeom prst="rect">
            <a:avLst/>
          </a:prstGeom>
          <a:noFill/>
          <a:ln w="25400">
            <a:noFill/>
            <a:miter lim="800000"/>
            <a:headEnd/>
            <a:tailEnd/>
          </a:ln>
          <a:effectLst/>
        </p:spPr>
        <p:txBody>
          <a:bodyPr wrap="none">
            <a:spAutoFit/>
          </a:bodyPr>
          <a:lstStyle/>
          <a:p>
            <a:pPr algn="l"/>
            <a:r>
              <a:rPr lang="en-US" sz="3200" b="1">
                <a:solidFill>
                  <a:schemeClr val="tx1"/>
                </a:solidFill>
                <a:latin typeface="Arial" charset="0"/>
              </a:rPr>
              <a:t>BIOLOGISTS can now explain how the </a:t>
            </a:r>
          </a:p>
          <a:p>
            <a:pPr algn="l"/>
            <a:r>
              <a:rPr lang="en-US" sz="3200" b="1">
                <a:solidFill>
                  <a:schemeClr val="tx1"/>
                </a:solidFill>
                <a:latin typeface="Arial" charset="0"/>
              </a:rPr>
              <a:t>_____________ that DARWIN saw is produced!</a:t>
            </a:r>
          </a:p>
          <a:p>
            <a:pPr algn="l"/>
            <a:endParaRPr lang="en-US" sz="3200" b="1">
              <a:solidFill>
                <a:schemeClr val="tx1"/>
              </a:solidFill>
              <a:latin typeface="Arial" charset="0"/>
            </a:endParaRPr>
          </a:p>
          <a:p>
            <a:pPr algn="l"/>
            <a:r>
              <a:rPr lang="en-US" sz="3200" b="1">
                <a:solidFill>
                  <a:schemeClr val="tx1"/>
                </a:solidFill>
                <a:latin typeface="Arial" charset="0"/>
              </a:rPr>
              <a:t>A __________ is any change in a</a:t>
            </a:r>
          </a:p>
          <a:p>
            <a:pPr algn="l"/>
            <a:r>
              <a:rPr lang="en-US" sz="3200" b="1">
                <a:solidFill>
                  <a:schemeClr val="tx1"/>
                </a:solidFill>
                <a:latin typeface="Arial" charset="0"/>
              </a:rPr>
              <a:t>a sequence of _______ </a:t>
            </a:r>
          </a:p>
          <a:p>
            <a:pPr algn="l"/>
            <a:endParaRPr lang="en-US" sz="3200" b="1">
              <a:solidFill>
                <a:schemeClr val="tx1"/>
              </a:solidFill>
              <a:latin typeface="Arial" charset="0"/>
            </a:endParaRPr>
          </a:p>
          <a:p>
            <a:pPr algn="l"/>
            <a:r>
              <a:rPr lang="en-US" sz="3200" b="1">
                <a:solidFill>
                  <a:schemeClr val="tx1"/>
                </a:solidFill>
                <a:latin typeface="Arial" charset="0"/>
              </a:rPr>
              <a:t>SOURCES OF MUTATIONS:</a:t>
            </a:r>
            <a:br>
              <a:rPr lang="en-US" sz="3200" b="1">
                <a:solidFill>
                  <a:schemeClr val="tx1"/>
                </a:solidFill>
                <a:latin typeface="Arial" charset="0"/>
              </a:rPr>
            </a:br>
            <a:r>
              <a:rPr lang="en-US" sz="3200" b="1">
                <a:solidFill>
                  <a:schemeClr val="tx1"/>
                </a:solidFill>
                <a:latin typeface="Arial" charset="0"/>
              </a:rPr>
              <a:t>__________________________</a:t>
            </a:r>
          </a:p>
          <a:p>
            <a:pPr algn="l"/>
            <a:endParaRPr lang="en-US" sz="3200" b="1">
              <a:solidFill>
                <a:schemeClr val="tx1"/>
              </a:solidFill>
              <a:latin typeface="Arial" charset="0"/>
            </a:endParaRPr>
          </a:p>
          <a:p>
            <a:pPr algn="l"/>
            <a:r>
              <a:rPr lang="en-US" sz="3200" b="1">
                <a:solidFill>
                  <a:schemeClr val="tx1"/>
                </a:solidFill>
                <a:latin typeface="Arial" charset="0"/>
              </a:rPr>
              <a:t>_____________________</a:t>
            </a:r>
          </a:p>
          <a:p>
            <a:pPr algn="l"/>
            <a:endParaRPr lang="en-US" sz="3200" b="1">
              <a:solidFill>
                <a:schemeClr val="tx1"/>
              </a:solidFill>
              <a:latin typeface="Arial" charset="0"/>
            </a:endParaRPr>
          </a:p>
          <a:p>
            <a:pPr algn="l"/>
            <a:r>
              <a:rPr lang="en-US" sz="3200" b="1">
                <a:solidFill>
                  <a:schemeClr val="tx1"/>
                </a:solidFill>
                <a:latin typeface="Arial" charset="0"/>
              </a:rPr>
              <a:t>__________________</a:t>
            </a:r>
          </a:p>
          <a:p>
            <a:pPr algn="l"/>
            <a:endParaRPr lang="en-US" sz="3200" b="1">
              <a:solidFill>
                <a:schemeClr val="tx1"/>
              </a:solidFill>
              <a:latin typeface="Arial" charset="0"/>
            </a:endParaRPr>
          </a:p>
        </p:txBody>
      </p:sp>
      <p:sp>
        <p:nvSpPr>
          <p:cNvPr id="136196" name="Text Box 4"/>
          <p:cNvSpPr txBox="1">
            <a:spLocks noChangeArrowheads="1"/>
          </p:cNvSpPr>
          <p:nvPr/>
        </p:nvSpPr>
        <p:spPr bwMode="auto">
          <a:xfrm>
            <a:off x="431800" y="1630363"/>
            <a:ext cx="21145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mutation</a:t>
            </a:r>
          </a:p>
        </p:txBody>
      </p:sp>
      <p:sp>
        <p:nvSpPr>
          <p:cNvPr id="136197" name="Text Box 5"/>
          <p:cNvSpPr txBox="1">
            <a:spLocks noChangeArrowheads="1"/>
          </p:cNvSpPr>
          <p:nvPr/>
        </p:nvSpPr>
        <p:spPr bwMode="auto">
          <a:xfrm>
            <a:off x="3008313" y="2109788"/>
            <a:ext cx="11747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DNA</a:t>
            </a:r>
          </a:p>
        </p:txBody>
      </p:sp>
      <p:sp>
        <p:nvSpPr>
          <p:cNvPr id="136198" name="Text Box 6"/>
          <p:cNvSpPr txBox="1">
            <a:spLocks noChangeArrowheads="1"/>
          </p:cNvSpPr>
          <p:nvPr/>
        </p:nvSpPr>
        <p:spPr bwMode="auto">
          <a:xfrm>
            <a:off x="273050" y="3476625"/>
            <a:ext cx="50863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Mistakes in replication</a:t>
            </a:r>
          </a:p>
        </p:txBody>
      </p:sp>
      <p:sp>
        <p:nvSpPr>
          <p:cNvPr id="136201" name="Text Box 9"/>
          <p:cNvSpPr txBox="1">
            <a:spLocks noChangeArrowheads="1"/>
          </p:cNvSpPr>
          <p:nvPr/>
        </p:nvSpPr>
        <p:spPr bwMode="auto">
          <a:xfrm>
            <a:off x="434975" y="631825"/>
            <a:ext cx="20891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variation</a:t>
            </a:r>
          </a:p>
        </p:txBody>
      </p:sp>
      <p:sp>
        <p:nvSpPr>
          <p:cNvPr id="136203" name="Text Box 11"/>
          <p:cNvSpPr txBox="1">
            <a:spLocks noChangeArrowheads="1"/>
          </p:cNvSpPr>
          <p:nvPr/>
        </p:nvSpPr>
        <p:spPr bwMode="auto">
          <a:xfrm>
            <a:off x="336550" y="4368800"/>
            <a:ext cx="25971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Chemicals </a:t>
            </a:r>
          </a:p>
        </p:txBody>
      </p:sp>
      <p:pic>
        <p:nvPicPr>
          <p:cNvPr id="136205" name="Picture 13" descr="dna_replication"/>
          <p:cNvPicPr>
            <a:picLocks noChangeAspect="1" noChangeArrowheads="1"/>
          </p:cNvPicPr>
          <p:nvPr/>
        </p:nvPicPr>
        <p:blipFill>
          <a:blip r:embed="rId2" cstate="print"/>
          <a:srcRect/>
          <a:stretch>
            <a:fillRect/>
          </a:stretch>
        </p:blipFill>
        <p:spPr bwMode="auto">
          <a:xfrm>
            <a:off x="6800850" y="1458913"/>
            <a:ext cx="1171575" cy="2643187"/>
          </a:xfrm>
          <a:prstGeom prst="rect">
            <a:avLst/>
          </a:prstGeom>
          <a:noFill/>
        </p:spPr>
      </p:pic>
      <p:pic>
        <p:nvPicPr>
          <p:cNvPr id="136206" name="Picture 14" descr="sickle change"/>
          <p:cNvPicPr>
            <a:picLocks noChangeAspect="1" noChangeArrowheads="1"/>
          </p:cNvPicPr>
          <p:nvPr/>
        </p:nvPicPr>
        <p:blipFill>
          <a:blip r:embed="rId3" cstate="print"/>
          <a:srcRect/>
          <a:stretch>
            <a:fillRect/>
          </a:stretch>
        </p:blipFill>
        <p:spPr bwMode="auto">
          <a:xfrm>
            <a:off x="6592888" y="4391025"/>
            <a:ext cx="1905000" cy="2466975"/>
          </a:xfrm>
          <a:prstGeom prst="rect">
            <a:avLst/>
          </a:prstGeom>
          <a:noFill/>
        </p:spPr>
      </p:pic>
      <p:sp>
        <p:nvSpPr>
          <p:cNvPr id="136207" name="Rectangle 15"/>
          <p:cNvSpPr>
            <a:spLocks noChangeArrowheads="1"/>
          </p:cNvSpPr>
          <p:nvPr/>
        </p:nvSpPr>
        <p:spPr bwMode="auto">
          <a:xfrm>
            <a:off x="3795713" y="6613525"/>
            <a:ext cx="328612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http://sickle.bwh.harvard.edu/scd_background.html</a:t>
            </a:r>
          </a:p>
        </p:txBody>
      </p:sp>
      <p:sp>
        <p:nvSpPr>
          <p:cNvPr id="136208" name="Rectangle 16"/>
          <p:cNvSpPr>
            <a:spLocks noChangeArrowheads="1"/>
          </p:cNvSpPr>
          <p:nvPr/>
        </p:nvSpPr>
        <p:spPr bwMode="auto">
          <a:xfrm>
            <a:off x="463550" y="5413375"/>
            <a:ext cx="22669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Radiation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201"/>
                                        </p:tgtEl>
                                        <p:attrNameLst>
                                          <p:attrName>style.visibility</p:attrName>
                                        </p:attrNameLst>
                                      </p:cBhvr>
                                      <p:to>
                                        <p:strVal val="visible"/>
                                      </p:to>
                                    </p:set>
                                    <p:animEffect transition="in" filter="blinds(horizontal)">
                                      <p:cBhvr>
                                        <p:cTn id="7" dur="500"/>
                                        <p:tgtEl>
                                          <p:spTgt spid="1362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196"/>
                                        </p:tgtEl>
                                        <p:attrNameLst>
                                          <p:attrName>style.visibility</p:attrName>
                                        </p:attrNameLst>
                                      </p:cBhvr>
                                      <p:to>
                                        <p:strVal val="visible"/>
                                      </p:to>
                                    </p:set>
                                    <p:animEffect transition="in" filter="blinds(horizontal)">
                                      <p:cBhvr>
                                        <p:cTn id="12" dur="500"/>
                                        <p:tgtEl>
                                          <p:spTgt spid="136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197"/>
                                        </p:tgtEl>
                                        <p:attrNameLst>
                                          <p:attrName>style.visibility</p:attrName>
                                        </p:attrNameLst>
                                      </p:cBhvr>
                                      <p:to>
                                        <p:strVal val="visible"/>
                                      </p:to>
                                    </p:set>
                                    <p:animEffect transition="in" filter="blinds(horizontal)">
                                      <p:cBhvr>
                                        <p:cTn id="17" dur="500"/>
                                        <p:tgtEl>
                                          <p:spTgt spid="1361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6198"/>
                                        </p:tgtEl>
                                        <p:attrNameLst>
                                          <p:attrName>style.visibility</p:attrName>
                                        </p:attrNameLst>
                                      </p:cBhvr>
                                      <p:to>
                                        <p:strVal val="visible"/>
                                      </p:to>
                                    </p:set>
                                    <p:animEffect transition="in" filter="blinds(horizontal)">
                                      <p:cBhvr>
                                        <p:cTn id="22" dur="500"/>
                                        <p:tgtEl>
                                          <p:spTgt spid="13619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6203"/>
                                        </p:tgtEl>
                                        <p:attrNameLst>
                                          <p:attrName>style.visibility</p:attrName>
                                        </p:attrNameLst>
                                      </p:cBhvr>
                                      <p:to>
                                        <p:strVal val="visible"/>
                                      </p:to>
                                    </p:set>
                                    <p:animEffect transition="in" filter="blinds(horizontal)">
                                      <p:cBhvr>
                                        <p:cTn id="27" dur="500"/>
                                        <p:tgtEl>
                                          <p:spTgt spid="13620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6208"/>
                                        </p:tgtEl>
                                        <p:attrNameLst>
                                          <p:attrName>style.visibility</p:attrName>
                                        </p:attrNameLst>
                                      </p:cBhvr>
                                      <p:to>
                                        <p:strVal val="visible"/>
                                      </p:to>
                                    </p:set>
                                    <p:animEffect transition="in" filter="box(in)">
                                      <p:cBhvr>
                                        <p:cTn id="32" dur="500"/>
                                        <p:tgtEl>
                                          <p:spTgt spid="136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7" grpId="0"/>
      <p:bldP spid="136198" grpId="0"/>
      <p:bldP spid="136201" grpId="0"/>
      <p:bldP spid="136203" grpId="0"/>
      <p:bldP spid="13620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9278" name="Picture 14" descr="codon wheel"/>
          <p:cNvPicPr>
            <a:picLocks noChangeAspect="1" noChangeArrowheads="1"/>
          </p:cNvPicPr>
          <p:nvPr/>
        </p:nvPicPr>
        <p:blipFill>
          <a:blip r:embed="rId2" cstate="print"/>
          <a:srcRect/>
          <a:stretch>
            <a:fillRect/>
          </a:stretch>
        </p:blipFill>
        <p:spPr bwMode="auto">
          <a:xfrm>
            <a:off x="4619625" y="3440113"/>
            <a:ext cx="3327400" cy="3417887"/>
          </a:xfrm>
          <a:prstGeom prst="rect">
            <a:avLst/>
          </a:prstGeom>
          <a:noFill/>
        </p:spPr>
      </p:pic>
      <p:sp>
        <p:nvSpPr>
          <p:cNvPr id="139267" name="Text Box 3"/>
          <p:cNvSpPr txBox="1">
            <a:spLocks noChangeArrowheads="1"/>
          </p:cNvSpPr>
          <p:nvPr/>
        </p:nvSpPr>
        <p:spPr bwMode="auto">
          <a:xfrm>
            <a:off x="0" y="0"/>
            <a:ext cx="9144000" cy="3990975"/>
          </a:xfrm>
          <a:prstGeom prst="rect">
            <a:avLst/>
          </a:prstGeom>
          <a:noFill/>
          <a:ln w="25400">
            <a:noFill/>
            <a:miter lim="800000"/>
            <a:headEnd/>
            <a:tailEnd/>
          </a:ln>
          <a:effectLst/>
        </p:spPr>
        <p:txBody>
          <a:bodyPr>
            <a:spAutoFit/>
          </a:bodyPr>
          <a:lstStyle/>
          <a:p>
            <a:pPr algn="l"/>
            <a:r>
              <a:rPr lang="en-US" sz="3200" b="1">
                <a:solidFill>
                  <a:schemeClr val="tx1"/>
                </a:solidFill>
                <a:latin typeface="Arial" charset="0"/>
              </a:rPr>
              <a:t>Many mutations are ___________ and result in death.</a:t>
            </a:r>
          </a:p>
          <a:p>
            <a:pPr algn="l"/>
            <a:endParaRPr lang="en-US" sz="3200" b="1">
              <a:solidFill>
                <a:schemeClr val="tx1"/>
              </a:solidFill>
              <a:latin typeface="Arial" charset="0"/>
            </a:endParaRPr>
          </a:p>
          <a:p>
            <a:pPr algn="l"/>
            <a:endParaRPr lang="en-US" sz="3200" b="1">
              <a:solidFill>
                <a:schemeClr val="tx1"/>
              </a:solidFill>
              <a:latin typeface="Arial" charset="0"/>
            </a:endParaRPr>
          </a:p>
          <a:p>
            <a:pPr algn="l"/>
            <a:endParaRPr lang="en-US" sz="3200" b="1">
              <a:solidFill>
                <a:schemeClr val="tx1"/>
              </a:solidFill>
              <a:latin typeface="Arial" charset="0"/>
            </a:endParaRPr>
          </a:p>
          <a:p>
            <a:pPr algn="l"/>
            <a:r>
              <a:rPr lang="en-US" sz="3200" b="1">
                <a:solidFill>
                  <a:schemeClr val="tx1"/>
                </a:solidFill>
                <a:latin typeface="Arial" charset="0"/>
              </a:rPr>
              <a:t>Some mutations are ____________ and </a:t>
            </a:r>
            <a:br>
              <a:rPr lang="en-US" sz="3200" b="1">
                <a:solidFill>
                  <a:schemeClr val="tx1"/>
                </a:solidFill>
                <a:latin typeface="Arial" charset="0"/>
              </a:rPr>
            </a:br>
            <a:r>
              <a:rPr lang="en-US" sz="3200" b="1">
                <a:solidFill>
                  <a:schemeClr val="tx1"/>
                </a:solidFill>
                <a:latin typeface="Arial" charset="0"/>
              </a:rPr>
              <a:t>DON’T affect and organism’s ______________</a:t>
            </a:r>
          </a:p>
          <a:p>
            <a:pPr algn="l"/>
            <a:r>
              <a:rPr lang="en-US" sz="3200" b="1">
                <a:solidFill>
                  <a:schemeClr val="tx1"/>
                </a:solidFill>
                <a:latin typeface="Arial" charset="0"/>
              </a:rPr>
              <a:t>at all.</a:t>
            </a:r>
          </a:p>
        </p:txBody>
      </p:sp>
      <p:sp>
        <p:nvSpPr>
          <p:cNvPr id="139268" name="Text Box 4"/>
          <p:cNvSpPr txBox="1">
            <a:spLocks noChangeArrowheads="1"/>
          </p:cNvSpPr>
          <p:nvPr/>
        </p:nvSpPr>
        <p:spPr bwMode="auto">
          <a:xfrm>
            <a:off x="4279900" y="2381250"/>
            <a:ext cx="13779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silent</a:t>
            </a:r>
          </a:p>
        </p:txBody>
      </p:sp>
      <p:sp>
        <p:nvSpPr>
          <p:cNvPr id="139269" name="Text Box 5"/>
          <p:cNvSpPr txBox="1">
            <a:spLocks noChangeArrowheads="1"/>
          </p:cNvSpPr>
          <p:nvPr/>
        </p:nvSpPr>
        <p:spPr bwMode="auto">
          <a:xfrm>
            <a:off x="5845175" y="2901950"/>
            <a:ext cx="30035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PHENOTYPE</a:t>
            </a:r>
          </a:p>
        </p:txBody>
      </p:sp>
      <p:sp>
        <p:nvSpPr>
          <p:cNvPr id="139271" name="Text Box 7"/>
          <p:cNvSpPr txBox="1">
            <a:spLocks noChangeArrowheads="1"/>
          </p:cNvSpPr>
          <p:nvPr/>
        </p:nvSpPr>
        <p:spPr bwMode="auto">
          <a:xfrm>
            <a:off x="4262438" y="0"/>
            <a:ext cx="1987550" cy="641350"/>
          </a:xfrm>
          <a:prstGeom prst="rect">
            <a:avLst/>
          </a:prstGeom>
          <a:noFill/>
          <a:ln w="25400">
            <a:noFill/>
            <a:miter lim="800000"/>
            <a:headEnd/>
            <a:tailEnd/>
          </a:ln>
          <a:effectLst/>
        </p:spPr>
        <p:txBody>
          <a:bodyPr wrap="none">
            <a:spAutoFit/>
          </a:bodyPr>
          <a:lstStyle/>
          <a:p>
            <a:r>
              <a:rPr lang="en-US" b="1">
                <a:solidFill>
                  <a:schemeClr val="accent2"/>
                </a:solidFill>
                <a:latin typeface="Arial" charset="0"/>
              </a:rPr>
              <a:t>LETHAL</a:t>
            </a:r>
          </a:p>
        </p:txBody>
      </p:sp>
      <p:sp>
        <p:nvSpPr>
          <p:cNvPr id="139275" name="Rectangle 11"/>
          <p:cNvSpPr>
            <a:spLocks noChangeArrowheads="1"/>
          </p:cNvSpPr>
          <p:nvPr/>
        </p:nvSpPr>
        <p:spPr bwMode="auto">
          <a:xfrm>
            <a:off x="4160838" y="6613525"/>
            <a:ext cx="4668837"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Publishers</a:t>
            </a:r>
            <a:r>
              <a:rPr lang="en-US" sz="1000" b="1">
                <a:solidFill>
                  <a:srgbClr val="CC0099"/>
                </a:solidFill>
                <a:latin typeface="Arial" charset="0"/>
                <a:cs typeface="Arial" charset="0"/>
              </a:rPr>
              <a:t>©2006</a:t>
            </a:r>
          </a:p>
        </p:txBody>
      </p:sp>
      <p:sp>
        <p:nvSpPr>
          <p:cNvPr id="139279" name="Text Box 15"/>
          <p:cNvSpPr txBox="1">
            <a:spLocks noChangeArrowheads="1"/>
          </p:cNvSpPr>
          <p:nvPr/>
        </p:nvSpPr>
        <p:spPr bwMode="auto">
          <a:xfrm>
            <a:off x="427038" y="4276725"/>
            <a:ext cx="184150" cy="366713"/>
          </a:xfrm>
          <a:prstGeom prst="rect">
            <a:avLst/>
          </a:prstGeom>
          <a:noFill/>
          <a:ln w="12700">
            <a:noFill/>
            <a:miter lim="800000"/>
            <a:headEnd/>
            <a:tailEnd/>
          </a:ln>
          <a:effectLst/>
        </p:spPr>
        <p:txBody>
          <a:bodyPr wrap="none">
            <a:spAutoFit/>
          </a:bodyPr>
          <a:lstStyle/>
          <a:p>
            <a:endParaRPr lang="en-US" sz="1800">
              <a:latin typeface="Arial" charset="0"/>
            </a:endParaRPr>
          </a:p>
        </p:txBody>
      </p:sp>
      <p:sp>
        <p:nvSpPr>
          <p:cNvPr id="139280" name="Rectangle 16"/>
          <p:cNvSpPr>
            <a:spLocks noChangeArrowheads="1"/>
          </p:cNvSpPr>
          <p:nvPr/>
        </p:nvSpPr>
        <p:spPr bwMode="auto">
          <a:xfrm>
            <a:off x="360363" y="4238625"/>
            <a:ext cx="4572000" cy="1800225"/>
          </a:xfrm>
          <a:prstGeom prst="rect">
            <a:avLst/>
          </a:prstGeom>
          <a:noFill/>
          <a:ln w="12700">
            <a:noFill/>
            <a:miter lim="800000"/>
            <a:headEnd/>
            <a:tailEnd/>
          </a:ln>
          <a:effectLst/>
        </p:spPr>
        <p:txBody>
          <a:bodyPr>
            <a:spAutoFit/>
          </a:bodyPr>
          <a:lstStyle/>
          <a:p>
            <a:pPr algn="l"/>
            <a:r>
              <a:rPr lang="en-US" sz="2800" b="1">
                <a:solidFill>
                  <a:schemeClr val="tx1"/>
                </a:solidFill>
                <a:latin typeface="Arial" charset="0"/>
              </a:rPr>
              <a:t>EX: Changing the code</a:t>
            </a:r>
            <a:br>
              <a:rPr lang="en-US" sz="2800" b="1">
                <a:solidFill>
                  <a:schemeClr val="tx1"/>
                </a:solidFill>
                <a:latin typeface="Arial" charset="0"/>
              </a:rPr>
            </a:br>
            <a:r>
              <a:rPr lang="en-US" sz="2800" b="1">
                <a:solidFill>
                  <a:schemeClr val="tx1"/>
                </a:solidFill>
                <a:latin typeface="Arial" charset="0"/>
              </a:rPr>
              <a:t>from GGA to GGU</a:t>
            </a:r>
          </a:p>
          <a:p>
            <a:pPr algn="l"/>
            <a:r>
              <a:rPr lang="en-US" sz="2800" b="1">
                <a:solidFill>
                  <a:schemeClr val="tx1"/>
                </a:solidFill>
                <a:latin typeface="Arial" charset="0"/>
              </a:rPr>
              <a:t>doesn’t change the</a:t>
            </a:r>
          </a:p>
          <a:p>
            <a:pPr algn="l"/>
            <a:r>
              <a:rPr lang="en-US" sz="2800" b="1">
                <a:solidFill>
                  <a:schemeClr val="tx1"/>
                </a:solidFill>
                <a:latin typeface="Arial" charset="0"/>
              </a:rPr>
              <a:t>amino acid used</a:t>
            </a:r>
          </a:p>
        </p:txBody>
      </p:sp>
      <p:pic>
        <p:nvPicPr>
          <p:cNvPr id="139282" name="Picture 18" descr="RIP-thumb"/>
          <p:cNvPicPr>
            <a:picLocks noChangeAspect="1" noChangeArrowheads="1"/>
          </p:cNvPicPr>
          <p:nvPr/>
        </p:nvPicPr>
        <p:blipFill>
          <a:blip r:embed="rId3" cstate="print"/>
          <a:srcRect/>
          <a:stretch>
            <a:fillRect/>
          </a:stretch>
        </p:blipFill>
        <p:spPr bwMode="auto">
          <a:xfrm>
            <a:off x="1803400" y="542925"/>
            <a:ext cx="2381250" cy="1876425"/>
          </a:xfrm>
          <a:prstGeom prst="rect">
            <a:avLst/>
          </a:prstGeom>
          <a:noFill/>
        </p:spPr>
      </p:pic>
      <p:sp>
        <p:nvSpPr>
          <p:cNvPr id="139283" name="Rectangle 19"/>
          <p:cNvSpPr>
            <a:spLocks noChangeArrowheads="1"/>
          </p:cNvSpPr>
          <p:nvPr/>
        </p:nvSpPr>
        <p:spPr bwMode="auto">
          <a:xfrm>
            <a:off x="1001713" y="2185988"/>
            <a:ext cx="4614862"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http://thinksmart.typepad.com/headsup_on_organizational/RIP-thumb.jpg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71"/>
                                        </p:tgtEl>
                                        <p:attrNameLst>
                                          <p:attrName>style.visibility</p:attrName>
                                        </p:attrNameLst>
                                      </p:cBhvr>
                                      <p:to>
                                        <p:strVal val="visible"/>
                                      </p:to>
                                    </p:set>
                                    <p:animEffect transition="in" filter="blinds(horizontal)">
                                      <p:cBhvr>
                                        <p:cTn id="7" dur="500"/>
                                        <p:tgtEl>
                                          <p:spTgt spid="1392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blinds(horizontal)">
                                      <p:cBhvr>
                                        <p:cTn id="12" dur="500"/>
                                        <p:tgtEl>
                                          <p:spTgt spid="1392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9269"/>
                                        </p:tgtEl>
                                        <p:attrNameLst>
                                          <p:attrName>style.visibility</p:attrName>
                                        </p:attrNameLst>
                                      </p:cBhvr>
                                      <p:to>
                                        <p:strVal val="visible"/>
                                      </p:to>
                                    </p:set>
                                    <p:animEffect transition="in" filter="blinds(horizontal)">
                                      <p:cBhvr>
                                        <p:cTn id="1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69" grpId="0"/>
      <p:bldP spid="13927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84150" y="179388"/>
            <a:ext cx="8959850" cy="1739900"/>
          </a:xfrm>
          <a:prstGeom prst="rect">
            <a:avLst/>
          </a:prstGeom>
          <a:noFill/>
          <a:ln w="12700">
            <a:noFill/>
            <a:miter lim="800000"/>
            <a:headEnd/>
            <a:tailEnd/>
          </a:ln>
          <a:effectLst/>
        </p:spPr>
        <p:txBody>
          <a:bodyPr>
            <a:spAutoFit/>
          </a:bodyPr>
          <a:lstStyle/>
          <a:p>
            <a:pPr algn="l"/>
            <a:r>
              <a:rPr lang="en-US" b="1">
                <a:solidFill>
                  <a:schemeClr val="tx1"/>
                </a:solidFill>
                <a:latin typeface="Arial" charset="0"/>
              </a:rPr>
              <a:t>Mutations that change phenotype can affect an organism’s ____________ </a:t>
            </a:r>
          </a:p>
          <a:p>
            <a:pPr algn="l"/>
            <a:r>
              <a:rPr lang="en-US" b="1">
                <a:solidFill>
                  <a:schemeClr val="tx1"/>
                </a:solidFill>
                <a:latin typeface="Arial" charset="0"/>
              </a:rPr>
              <a:t>(ability to survive and reproduce)</a:t>
            </a:r>
          </a:p>
        </p:txBody>
      </p:sp>
      <p:sp>
        <p:nvSpPr>
          <p:cNvPr id="69636" name="Text Box 4"/>
          <p:cNvSpPr txBox="1">
            <a:spLocks noChangeArrowheads="1"/>
          </p:cNvSpPr>
          <p:nvPr/>
        </p:nvSpPr>
        <p:spPr bwMode="auto">
          <a:xfrm>
            <a:off x="5273675" y="695325"/>
            <a:ext cx="182245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fitness</a:t>
            </a:r>
          </a:p>
        </p:txBody>
      </p:sp>
      <p:sp>
        <p:nvSpPr>
          <p:cNvPr id="69637"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pic>
        <p:nvPicPr>
          <p:cNvPr id="69644" name="Picture 12" descr="white bunny snow"/>
          <p:cNvPicPr>
            <a:picLocks noChangeAspect="1" noChangeArrowheads="1"/>
          </p:cNvPicPr>
          <p:nvPr/>
        </p:nvPicPr>
        <p:blipFill>
          <a:blip r:embed="rId2" cstate="print"/>
          <a:srcRect/>
          <a:stretch>
            <a:fillRect/>
          </a:stretch>
        </p:blipFill>
        <p:spPr bwMode="auto">
          <a:xfrm>
            <a:off x="817563" y="2160588"/>
            <a:ext cx="3106737" cy="2486025"/>
          </a:xfrm>
          <a:prstGeom prst="rect">
            <a:avLst/>
          </a:prstGeom>
          <a:noFill/>
        </p:spPr>
      </p:pic>
      <p:pic>
        <p:nvPicPr>
          <p:cNvPr id="69646" name="Picture 14" descr="natural selection chickens"/>
          <p:cNvPicPr>
            <a:picLocks noChangeAspect="1" noChangeArrowheads="1"/>
          </p:cNvPicPr>
          <p:nvPr/>
        </p:nvPicPr>
        <p:blipFill>
          <a:blip r:embed="rId3" cstate="print"/>
          <a:srcRect/>
          <a:stretch>
            <a:fillRect/>
          </a:stretch>
        </p:blipFill>
        <p:spPr bwMode="auto">
          <a:xfrm>
            <a:off x="4573588" y="2009775"/>
            <a:ext cx="3627437" cy="413385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1258888"/>
            <a:ext cx="9144000" cy="4298950"/>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GENE SHUFFLING during _________</a:t>
            </a:r>
          </a:p>
          <a:p>
            <a:pPr algn="l"/>
            <a:r>
              <a:rPr lang="en-US" sz="4000" b="1">
                <a:solidFill>
                  <a:schemeClr val="tx1"/>
                </a:solidFill>
                <a:latin typeface="Arial" charset="0"/>
              </a:rPr>
              <a:t>_____________ </a:t>
            </a:r>
            <a:br>
              <a:rPr lang="en-US" sz="4000" b="1">
                <a:solidFill>
                  <a:schemeClr val="tx1"/>
                </a:solidFill>
                <a:latin typeface="Arial" charset="0"/>
              </a:rPr>
            </a:br>
            <a:endParaRPr lang="en-US" sz="4000" b="1">
              <a:solidFill>
                <a:schemeClr val="tx1"/>
              </a:solidFill>
              <a:latin typeface="Arial" charset="0"/>
            </a:endParaRPr>
          </a:p>
          <a:p>
            <a:pPr algn="l"/>
            <a:r>
              <a:rPr lang="en-US" sz="4000" b="1">
                <a:solidFill>
                  <a:schemeClr val="tx1"/>
                </a:solidFill>
                <a:latin typeface="Arial" charset="0"/>
              </a:rPr>
              <a:t>_______________</a:t>
            </a:r>
          </a:p>
          <a:p>
            <a:pPr algn="l"/>
            <a:endParaRPr lang="en-US" sz="4000" b="1">
              <a:solidFill>
                <a:schemeClr val="tx1"/>
              </a:solidFill>
              <a:latin typeface="Arial" charset="0"/>
            </a:endParaRPr>
          </a:p>
          <a:p>
            <a:pPr algn="l"/>
            <a:r>
              <a:rPr lang="en-US" sz="4000" b="1">
                <a:solidFill>
                  <a:schemeClr val="tx1"/>
                </a:solidFill>
                <a:latin typeface="Arial" charset="0"/>
              </a:rPr>
              <a:t>___________________</a:t>
            </a:r>
          </a:p>
          <a:p>
            <a:pPr algn="l"/>
            <a:endParaRPr lang="en-US" b="1">
              <a:solidFill>
                <a:schemeClr val="tx1"/>
              </a:solidFill>
              <a:latin typeface="Arial" charset="0"/>
            </a:endParaRPr>
          </a:p>
        </p:txBody>
      </p:sp>
      <p:sp>
        <p:nvSpPr>
          <p:cNvPr id="70660" name="Text Box 4"/>
          <p:cNvSpPr txBox="1">
            <a:spLocks noChangeArrowheads="1"/>
          </p:cNvSpPr>
          <p:nvPr/>
        </p:nvSpPr>
        <p:spPr bwMode="auto">
          <a:xfrm>
            <a:off x="6527800" y="1201738"/>
            <a:ext cx="2300288"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MEIOSIS</a:t>
            </a:r>
          </a:p>
        </p:txBody>
      </p:sp>
      <p:sp>
        <p:nvSpPr>
          <p:cNvPr id="70661"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70662" name="Rectangle 6"/>
          <p:cNvSpPr>
            <a:spLocks noChangeArrowheads="1"/>
          </p:cNvSpPr>
          <p:nvPr/>
        </p:nvSpPr>
        <p:spPr bwMode="auto">
          <a:xfrm>
            <a:off x="450850" y="1938338"/>
            <a:ext cx="3598863"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Crossing over</a:t>
            </a:r>
          </a:p>
        </p:txBody>
      </p:sp>
      <p:pic>
        <p:nvPicPr>
          <p:cNvPr id="70664" name="Picture 8" descr="remembe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7325" y="0"/>
            <a:ext cx="1425575" cy="1447800"/>
          </a:xfrm>
          <a:prstGeom prst="rect">
            <a:avLst/>
          </a:prstGeom>
          <a:noFill/>
        </p:spPr>
      </p:pic>
      <p:sp>
        <p:nvSpPr>
          <p:cNvPr id="70665" name="Text Box 9"/>
          <p:cNvSpPr txBox="1">
            <a:spLocks noChangeArrowheads="1"/>
          </p:cNvSpPr>
          <p:nvPr/>
        </p:nvSpPr>
        <p:spPr bwMode="auto">
          <a:xfrm>
            <a:off x="1692275" y="546100"/>
            <a:ext cx="1822450" cy="396875"/>
          </a:xfrm>
          <a:prstGeom prst="rect">
            <a:avLst/>
          </a:prstGeom>
          <a:noFill/>
          <a:ln w="12700">
            <a:noFill/>
            <a:miter lim="800000"/>
            <a:headEnd/>
            <a:tailEnd/>
          </a:ln>
          <a:effectLst/>
        </p:spPr>
        <p:txBody>
          <a:bodyPr wrap="none">
            <a:spAutoFit/>
          </a:bodyPr>
          <a:lstStyle/>
          <a:p>
            <a:r>
              <a:rPr lang="en-US" sz="2000" b="1">
                <a:solidFill>
                  <a:schemeClr val="tx2"/>
                </a:solidFill>
                <a:latin typeface="Arial" charset="0"/>
              </a:rPr>
              <a:t>REMEMBER !</a:t>
            </a:r>
          </a:p>
        </p:txBody>
      </p:sp>
      <p:pic>
        <p:nvPicPr>
          <p:cNvPr id="70666" name="Picture 10" descr="crossing overrrrrrr"/>
          <p:cNvPicPr>
            <a:picLocks noChangeAspect="1" noChangeArrowheads="1"/>
          </p:cNvPicPr>
          <p:nvPr/>
        </p:nvPicPr>
        <p:blipFill>
          <a:blip r:embed="rId3" cstate="print"/>
          <a:srcRect/>
          <a:stretch>
            <a:fillRect/>
          </a:stretch>
        </p:blipFill>
        <p:spPr bwMode="auto">
          <a:xfrm>
            <a:off x="4994275" y="2090738"/>
            <a:ext cx="1789113" cy="1868487"/>
          </a:xfrm>
          <a:prstGeom prst="rect">
            <a:avLst/>
          </a:prstGeom>
          <a:noFill/>
        </p:spPr>
      </p:pic>
      <p:pic>
        <p:nvPicPr>
          <p:cNvPr id="70667" name="Picture 11" descr="cross3"/>
          <p:cNvPicPr>
            <a:picLocks noChangeAspect="1" noChangeArrowheads="1"/>
          </p:cNvPicPr>
          <p:nvPr/>
        </p:nvPicPr>
        <p:blipFill>
          <a:blip r:embed="rId4" cstate="print"/>
          <a:srcRect/>
          <a:stretch>
            <a:fillRect/>
          </a:stretch>
        </p:blipFill>
        <p:spPr bwMode="auto">
          <a:xfrm>
            <a:off x="6581775" y="3886200"/>
            <a:ext cx="2206625" cy="2014538"/>
          </a:xfrm>
          <a:prstGeom prst="rect">
            <a:avLst/>
          </a:prstGeom>
          <a:noFill/>
        </p:spPr>
      </p:pic>
      <p:sp>
        <p:nvSpPr>
          <p:cNvPr id="70668" name="Rectangle 12"/>
          <p:cNvSpPr>
            <a:spLocks noChangeArrowheads="1"/>
          </p:cNvSpPr>
          <p:nvPr/>
        </p:nvSpPr>
        <p:spPr bwMode="auto">
          <a:xfrm>
            <a:off x="176213" y="4367213"/>
            <a:ext cx="6169025" cy="701675"/>
          </a:xfrm>
          <a:prstGeom prst="rect">
            <a:avLst/>
          </a:prstGeom>
          <a:noFill/>
          <a:ln w="12700">
            <a:noFill/>
            <a:miter lim="800000"/>
            <a:headEnd/>
            <a:tailEnd/>
          </a:ln>
          <a:effectLst/>
        </p:spPr>
        <p:txBody>
          <a:bodyPr>
            <a:spAutoFit/>
          </a:bodyPr>
          <a:lstStyle/>
          <a:p>
            <a:pPr algn="l"/>
            <a:r>
              <a:rPr lang="en-US" sz="4000" b="1">
                <a:solidFill>
                  <a:srgbClr val="0066CC"/>
                </a:solidFill>
                <a:latin typeface="Arial" charset="0"/>
              </a:rPr>
              <a:t>Independent Assortment</a:t>
            </a:r>
          </a:p>
        </p:txBody>
      </p:sp>
      <p:sp>
        <p:nvSpPr>
          <p:cNvPr id="70669" name="Text Box 13"/>
          <p:cNvSpPr txBox="1">
            <a:spLocks noChangeArrowheads="1"/>
          </p:cNvSpPr>
          <p:nvPr/>
        </p:nvSpPr>
        <p:spPr bwMode="auto">
          <a:xfrm>
            <a:off x="0" y="6216650"/>
            <a:ext cx="9294813" cy="641350"/>
          </a:xfrm>
          <a:prstGeom prst="rect">
            <a:avLst/>
          </a:prstGeom>
          <a:noFill/>
          <a:ln w="12700">
            <a:noFill/>
            <a:miter lim="800000"/>
            <a:headEnd/>
            <a:tailEnd/>
          </a:ln>
          <a:effectLst/>
        </p:spPr>
        <p:txBody>
          <a:bodyPr>
            <a:spAutoFit/>
          </a:bodyPr>
          <a:lstStyle/>
          <a:p>
            <a:pPr algn="l"/>
            <a:r>
              <a:rPr lang="en-US" b="1">
                <a:solidFill>
                  <a:schemeClr val="tx2"/>
                </a:solidFill>
                <a:latin typeface="Arial" charset="0"/>
              </a:rPr>
              <a:t>RESULT IN GENETIC  RECOMBINATION</a:t>
            </a:r>
          </a:p>
        </p:txBody>
      </p:sp>
      <p:sp>
        <p:nvSpPr>
          <p:cNvPr id="70670" name="Rectangle 14"/>
          <p:cNvSpPr>
            <a:spLocks noChangeArrowheads="1"/>
          </p:cNvSpPr>
          <p:nvPr/>
        </p:nvSpPr>
        <p:spPr bwMode="auto">
          <a:xfrm>
            <a:off x="404813" y="3057525"/>
            <a:ext cx="311785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Segregation</a:t>
            </a:r>
          </a:p>
        </p:txBody>
      </p:sp>
      <p:sp>
        <p:nvSpPr>
          <p:cNvPr id="70672" name="Rectangle 16"/>
          <p:cNvSpPr>
            <a:spLocks noChangeArrowheads="1"/>
          </p:cNvSpPr>
          <p:nvPr/>
        </p:nvSpPr>
        <p:spPr bwMode="auto">
          <a:xfrm>
            <a:off x="4943475" y="188913"/>
            <a:ext cx="4200525" cy="549275"/>
          </a:xfrm>
          <a:prstGeom prst="rect">
            <a:avLst/>
          </a:prstGeom>
          <a:noFill/>
          <a:ln w="12700">
            <a:noFill/>
            <a:miter lim="800000"/>
            <a:headEnd/>
            <a:tailEnd/>
          </a:ln>
          <a:effectLst/>
        </p:spPr>
        <p:txBody>
          <a:bodyPr wrap="none" anchor="ctr">
            <a:spAutoFit/>
          </a:bodyPr>
          <a:lstStyle/>
          <a:p>
            <a:pPr algn="l"/>
            <a:r>
              <a:rPr lang="en-US" sz="1000" b="1">
                <a:solidFill>
                  <a:srgbClr val="CC0099"/>
                </a:solidFill>
                <a:latin typeface="Arial" charset="0"/>
              </a:rPr>
              <a:t>http://www.emc.maricopa.edu/faculty/farabee/BIOBK/Crossover.gif</a:t>
            </a:r>
          </a:p>
          <a:p>
            <a:pPr algn="l"/>
            <a:r>
              <a:rPr lang="en-US" sz="1000" b="1">
                <a:solidFill>
                  <a:srgbClr val="CC0099"/>
                </a:solidFill>
                <a:latin typeface="Arial" charset="0"/>
              </a:rPr>
              <a:t>http://waynesword.palomar.edu/lmexer2a.htm </a:t>
            </a:r>
          </a:p>
          <a:p>
            <a:pPr algn="l"/>
            <a:endParaRPr lang="en-US" sz="1000" b="1">
              <a:solidFill>
                <a:srgbClr val="CC0099"/>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dissolve">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2"/>
                                        </p:tgtEl>
                                        <p:attrNameLst>
                                          <p:attrName>style.visibility</p:attrName>
                                        </p:attrNameLst>
                                      </p:cBhvr>
                                      <p:to>
                                        <p:strVal val="visible"/>
                                      </p:to>
                                    </p:set>
                                    <p:animEffect transition="in" filter="dissolve">
                                      <p:cBhvr>
                                        <p:cTn id="12" dur="500"/>
                                        <p:tgtEl>
                                          <p:spTgt spid="706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670"/>
                                        </p:tgtEl>
                                        <p:attrNameLst>
                                          <p:attrName>style.visibility</p:attrName>
                                        </p:attrNameLst>
                                      </p:cBhvr>
                                      <p:to>
                                        <p:strVal val="visible"/>
                                      </p:to>
                                    </p:set>
                                    <p:animEffect transition="in" filter="dissolve">
                                      <p:cBhvr>
                                        <p:cTn id="17" dur="500"/>
                                        <p:tgtEl>
                                          <p:spTgt spid="706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668"/>
                                        </p:tgtEl>
                                        <p:attrNameLst>
                                          <p:attrName>style.visibility</p:attrName>
                                        </p:attrNameLst>
                                      </p:cBhvr>
                                      <p:to>
                                        <p:strVal val="visible"/>
                                      </p:to>
                                    </p:set>
                                    <p:animEffect transition="in" filter="dissolve">
                                      <p:cBhvr>
                                        <p:cTn id="2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2" grpId="0"/>
      <p:bldP spid="70668" grpId="0"/>
      <p:bldP spid="7067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163513"/>
            <a:ext cx="9144000" cy="5243512"/>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_______________________IS THE</a:t>
            </a:r>
            <a:br>
              <a:rPr lang="en-US" sz="4000" b="1">
                <a:solidFill>
                  <a:schemeClr val="tx1"/>
                </a:solidFill>
                <a:latin typeface="Arial" charset="0"/>
              </a:rPr>
            </a:br>
            <a:r>
              <a:rPr lang="en-US" sz="4000" b="1">
                <a:solidFill>
                  <a:schemeClr val="tx1"/>
                </a:solidFill>
                <a:latin typeface="Arial" charset="0"/>
              </a:rPr>
              <a:t>MAJOR SOURCE OF VARIATION IN POPULATIONS, but it does _______</a:t>
            </a:r>
          </a:p>
          <a:p>
            <a:pPr algn="l"/>
            <a:r>
              <a:rPr lang="en-US" sz="4000" b="1">
                <a:solidFill>
                  <a:schemeClr val="tx1"/>
                </a:solidFill>
                <a:latin typeface="Arial" charset="0"/>
              </a:rPr>
              <a:t>change the __________________ of</a:t>
            </a:r>
          </a:p>
          <a:p>
            <a:pPr algn="l"/>
            <a:r>
              <a:rPr lang="en-US" sz="4000" b="1">
                <a:solidFill>
                  <a:schemeClr val="tx1"/>
                </a:solidFill>
                <a:latin typeface="Arial" charset="0"/>
              </a:rPr>
              <a:t>alleles in population!</a:t>
            </a:r>
          </a:p>
          <a:p>
            <a:pPr algn="l"/>
            <a:endParaRPr lang="en-US" sz="4000" b="1">
              <a:solidFill>
                <a:schemeClr val="tx1"/>
              </a:solidFill>
              <a:latin typeface="Arial" charset="0"/>
            </a:endParaRPr>
          </a:p>
          <a:p>
            <a:pPr algn="l"/>
            <a:endParaRPr lang="en-US" sz="4000" b="1">
              <a:solidFill>
                <a:schemeClr val="tx1"/>
              </a:solidFill>
              <a:latin typeface="Arial" charset="0"/>
            </a:endParaRPr>
          </a:p>
          <a:p>
            <a:pPr algn="l"/>
            <a:endParaRPr lang="en-US" sz="4000" b="1">
              <a:solidFill>
                <a:schemeClr val="tx1"/>
              </a:solidFill>
              <a:latin typeface="Arial" charset="0"/>
            </a:endParaRPr>
          </a:p>
          <a:p>
            <a:pPr algn="l"/>
            <a:endParaRPr lang="en-US" sz="1800" b="1">
              <a:solidFill>
                <a:schemeClr val="tx1"/>
              </a:solidFill>
              <a:latin typeface="Arial" charset="0"/>
            </a:endParaRPr>
          </a:p>
        </p:txBody>
      </p:sp>
      <p:sp>
        <p:nvSpPr>
          <p:cNvPr id="71684" name="Text Box 4"/>
          <p:cNvSpPr txBox="1">
            <a:spLocks noChangeArrowheads="1"/>
          </p:cNvSpPr>
          <p:nvPr/>
        </p:nvSpPr>
        <p:spPr bwMode="auto">
          <a:xfrm>
            <a:off x="0" y="206375"/>
            <a:ext cx="6500813"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SEXUAL REPRODUCTION</a:t>
            </a:r>
          </a:p>
        </p:txBody>
      </p:sp>
      <p:sp>
        <p:nvSpPr>
          <p:cNvPr id="71685"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71692" name="Text Box 12"/>
          <p:cNvSpPr txBox="1">
            <a:spLocks noChangeArrowheads="1"/>
          </p:cNvSpPr>
          <p:nvPr/>
        </p:nvSpPr>
        <p:spPr bwMode="auto">
          <a:xfrm>
            <a:off x="6751638" y="1419225"/>
            <a:ext cx="1149350" cy="641350"/>
          </a:xfrm>
          <a:prstGeom prst="rect">
            <a:avLst/>
          </a:prstGeom>
          <a:noFill/>
          <a:ln w="12700">
            <a:noFill/>
            <a:miter lim="800000"/>
            <a:headEnd/>
            <a:tailEnd/>
          </a:ln>
          <a:effectLst/>
        </p:spPr>
        <p:txBody>
          <a:bodyPr wrap="none">
            <a:spAutoFit/>
          </a:bodyPr>
          <a:lstStyle/>
          <a:p>
            <a:pPr algn="l"/>
            <a:r>
              <a:rPr lang="en-US" b="1">
                <a:solidFill>
                  <a:srgbClr val="0066CC"/>
                </a:solidFill>
                <a:latin typeface="Arial" charset="0"/>
              </a:rPr>
              <a:t>NOT</a:t>
            </a:r>
          </a:p>
        </p:txBody>
      </p:sp>
      <p:sp>
        <p:nvSpPr>
          <p:cNvPr id="71694" name="Rectangle 14"/>
          <p:cNvSpPr>
            <a:spLocks noChangeArrowheads="1"/>
          </p:cNvSpPr>
          <p:nvPr/>
        </p:nvSpPr>
        <p:spPr bwMode="auto">
          <a:xfrm>
            <a:off x="2930525" y="2019300"/>
            <a:ext cx="453390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relative frequency</a:t>
            </a:r>
          </a:p>
        </p:txBody>
      </p:sp>
      <p:pic>
        <p:nvPicPr>
          <p:cNvPr id="71696" name="Picture 16" descr="Svengali%2520cards"/>
          <p:cNvPicPr>
            <a:picLocks noChangeAspect="1" noChangeArrowheads="1"/>
          </p:cNvPicPr>
          <p:nvPr/>
        </p:nvPicPr>
        <p:blipFill>
          <a:blip r:embed="rId2" cstate="print"/>
          <a:srcRect t="66539"/>
          <a:stretch>
            <a:fillRect/>
          </a:stretch>
        </p:blipFill>
        <p:spPr bwMode="auto">
          <a:xfrm>
            <a:off x="190500" y="3552825"/>
            <a:ext cx="4332288" cy="2124075"/>
          </a:xfrm>
          <a:prstGeom prst="rect">
            <a:avLst/>
          </a:prstGeom>
          <a:noFill/>
        </p:spPr>
      </p:pic>
      <p:sp>
        <p:nvSpPr>
          <p:cNvPr id="71697" name="Rectangle 17"/>
          <p:cNvSpPr>
            <a:spLocks noChangeArrowheads="1"/>
          </p:cNvSpPr>
          <p:nvPr/>
        </p:nvSpPr>
        <p:spPr bwMode="auto">
          <a:xfrm>
            <a:off x="269875" y="6400800"/>
            <a:ext cx="404812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http://www.magicbob2000.com/resources/Svengali%20cards.jpg</a:t>
            </a:r>
          </a:p>
        </p:txBody>
      </p:sp>
      <p:sp>
        <p:nvSpPr>
          <p:cNvPr id="71698" name="Text Box 18"/>
          <p:cNvSpPr txBox="1">
            <a:spLocks noChangeArrowheads="1"/>
          </p:cNvSpPr>
          <p:nvPr/>
        </p:nvSpPr>
        <p:spPr bwMode="auto">
          <a:xfrm>
            <a:off x="4565650" y="3482975"/>
            <a:ext cx="4516438" cy="2654300"/>
          </a:xfrm>
          <a:prstGeom prst="rect">
            <a:avLst/>
          </a:prstGeom>
          <a:noFill/>
          <a:ln w="12700">
            <a:noFill/>
            <a:miter lim="800000"/>
            <a:headEnd/>
            <a:tailEnd/>
          </a:ln>
          <a:effectLst/>
        </p:spPr>
        <p:txBody>
          <a:bodyPr wrap="none">
            <a:spAutoFit/>
          </a:bodyPr>
          <a:lstStyle/>
          <a:p>
            <a:pPr algn="l"/>
            <a:r>
              <a:rPr lang="en-US" sz="2800" b="1">
                <a:solidFill>
                  <a:schemeClr val="tx1"/>
                </a:solidFill>
                <a:latin typeface="Arial" charset="0"/>
              </a:rPr>
              <a:t>Shuffling a deck of cards </a:t>
            </a:r>
          </a:p>
          <a:p>
            <a:pPr algn="l"/>
            <a:r>
              <a:rPr lang="en-US" sz="2800" b="1">
                <a:solidFill>
                  <a:schemeClr val="tx1"/>
                </a:solidFill>
                <a:latin typeface="Arial" charset="0"/>
              </a:rPr>
              <a:t>can shuffle to produce </a:t>
            </a:r>
          </a:p>
          <a:p>
            <a:pPr algn="l"/>
            <a:r>
              <a:rPr lang="en-US" sz="2800" b="1">
                <a:solidFill>
                  <a:schemeClr val="tx1"/>
                </a:solidFill>
                <a:latin typeface="Arial" charset="0"/>
              </a:rPr>
              <a:t>many different hands, </a:t>
            </a:r>
          </a:p>
          <a:p>
            <a:pPr algn="l"/>
            <a:r>
              <a:rPr lang="en-US" sz="2800" b="1">
                <a:solidFill>
                  <a:schemeClr val="tx1"/>
                </a:solidFill>
                <a:latin typeface="Arial" charset="0"/>
              </a:rPr>
              <a:t>but doesn’t change the </a:t>
            </a:r>
          </a:p>
          <a:p>
            <a:pPr algn="l"/>
            <a:r>
              <a:rPr lang="en-US" sz="2800" b="1">
                <a:solidFill>
                  <a:schemeClr val="tx1"/>
                </a:solidFill>
                <a:latin typeface="Arial" charset="0"/>
              </a:rPr>
              <a:t>number of kings or </a:t>
            </a:r>
          </a:p>
          <a:p>
            <a:pPr algn="l"/>
            <a:r>
              <a:rPr lang="en-US" sz="2800" b="1">
                <a:solidFill>
                  <a:schemeClr val="tx1"/>
                </a:solidFill>
                <a:latin typeface="Arial" charset="0"/>
              </a:rPr>
              <a:t>queens in the deck.</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ssolve">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69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92" grpId="0"/>
      <p:bldP spid="7169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0" y="200025"/>
            <a:ext cx="8489950" cy="3749675"/>
          </a:xfrm>
          <a:prstGeom prst="rect">
            <a:avLst/>
          </a:prstGeom>
          <a:noFill/>
          <a:ln w="25400">
            <a:noFill/>
            <a:miter lim="800000"/>
            <a:headEnd/>
            <a:tailEnd/>
          </a:ln>
          <a:effectLst/>
        </p:spPr>
        <p:txBody>
          <a:bodyPr wrap="none">
            <a:spAutoFit/>
          </a:bodyPr>
          <a:lstStyle/>
          <a:p>
            <a:pPr algn="l"/>
            <a:r>
              <a:rPr lang="en-US" sz="4000">
                <a:solidFill>
                  <a:schemeClr val="tx1"/>
                </a:solidFill>
                <a:latin typeface="Arial" charset="0"/>
              </a:rPr>
              <a:t>____________________ during</a:t>
            </a:r>
          </a:p>
          <a:p>
            <a:pPr algn="l"/>
            <a:r>
              <a:rPr lang="en-US" sz="4000">
                <a:solidFill>
                  <a:schemeClr val="tx1"/>
                </a:solidFill>
                <a:latin typeface="Arial" charset="0"/>
              </a:rPr>
              <a:t>__________ of _______ is a lot like</a:t>
            </a:r>
          </a:p>
          <a:p>
            <a:pPr algn="l"/>
            <a:r>
              <a:rPr lang="en-US" sz="4000">
                <a:solidFill>
                  <a:schemeClr val="tx1"/>
                </a:solidFill>
                <a:latin typeface="Arial" charset="0"/>
              </a:rPr>
              <a:t>shuffling a deck of cards.  There are</a:t>
            </a:r>
          </a:p>
          <a:p>
            <a:pPr algn="l"/>
            <a:r>
              <a:rPr lang="en-US" sz="4000">
                <a:solidFill>
                  <a:schemeClr val="tx1"/>
                </a:solidFill>
                <a:latin typeface="Arial" charset="0"/>
              </a:rPr>
              <a:t>always 52 cards, and the _________</a:t>
            </a:r>
          </a:p>
          <a:p>
            <a:pPr algn="l"/>
            <a:r>
              <a:rPr lang="en-US" sz="4000">
                <a:solidFill>
                  <a:schemeClr val="tx1"/>
                </a:solidFill>
                <a:latin typeface="Arial" charset="0"/>
              </a:rPr>
              <a:t>of you being dealt any one card is</a:t>
            </a:r>
          </a:p>
          <a:p>
            <a:pPr algn="l"/>
            <a:r>
              <a:rPr lang="en-US" sz="4000">
                <a:solidFill>
                  <a:schemeClr val="tx1"/>
                </a:solidFill>
                <a:latin typeface="Arial" charset="0"/>
              </a:rPr>
              <a:t>always the same.  </a:t>
            </a:r>
          </a:p>
        </p:txBody>
      </p:sp>
      <p:sp>
        <p:nvSpPr>
          <p:cNvPr id="93188" name="Text Box 4"/>
          <p:cNvSpPr txBox="1">
            <a:spLocks noChangeArrowheads="1"/>
          </p:cNvSpPr>
          <p:nvPr/>
        </p:nvSpPr>
        <p:spPr bwMode="auto">
          <a:xfrm>
            <a:off x="0" y="204788"/>
            <a:ext cx="5665788"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Independent assortment</a:t>
            </a:r>
          </a:p>
        </p:txBody>
      </p:sp>
      <p:sp>
        <p:nvSpPr>
          <p:cNvPr id="93189" name="Text Box 5"/>
          <p:cNvSpPr txBox="1">
            <a:spLocks noChangeArrowheads="1"/>
          </p:cNvSpPr>
          <p:nvPr/>
        </p:nvSpPr>
        <p:spPr bwMode="auto">
          <a:xfrm>
            <a:off x="254000" y="868363"/>
            <a:ext cx="2754313"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Anaphase I</a:t>
            </a:r>
          </a:p>
        </p:txBody>
      </p:sp>
      <p:sp>
        <p:nvSpPr>
          <p:cNvPr id="93190" name="Text Box 6"/>
          <p:cNvSpPr txBox="1">
            <a:spLocks noChangeArrowheads="1"/>
          </p:cNvSpPr>
          <p:nvPr/>
        </p:nvSpPr>
        <p:spPr bwMode="auto">
          <a:xfrm>
            <a:off x="3656013" y="846138"/>
            <a:ext cx="1906587" cy="701675"/>
          </a:xfrm>
          <a:prstGeom prst="rect">
            <a:avLst/>
          </a:prstGeom>
          <a:noFill/>
          <a:ln w="25400">
            <a:noFill/>
            <a:miter lim="800000"/>
            <a:headEnd/>
            <a:tailEnd/>
          </a:ln>
          <a:effectLst/>
        </p:spPr>
        <p:txBody>
          <a:bodyPr>
            <a:spAutoFit/>
          </a:bodyPr>
          <a:lstStyle/>
          <a:p>
            <a:r>
              <a:rPr lang="en-US" sz="4000">
                <a:solidFill>
                  <a:schemeClr val="accent2"/>
                </a:solidFill>
                <a:latin typeface="Arial" charset="0"/>
              </a:rPr>
              <a:t>meiosis</a:t>
            </a:r>
          </a:p>
        </p:txBody>
      </p:sp>
      <p:sp>
        <p:nvSpPr>
          <p:cNvPr id="93191" name="Text Box 7"/>
          <p:cNvSpPr txBox="1">
            <a:spLocks noChangeArrowheads="1"/>
          </p:cNvSpPr>
          <p:nvPr/>
        </p:nvSpPr>
        <p:spPr bwMode="auto">
          <a:xfrm>
            <a:off x="6143625" y="2049463"/>
            <a:ext cx="2500313"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probability</a:t>
            </a:r>
          </a:p>
        </p:txBody>
      </p:sp>
      <p:pic>
        <p:nvPicPr>
          <p:cNvPr id="93192" name="Picture 8" descr="Svengali%2520cards"/>
          <p:cNvPicPr>
            <a:picLocks noChangeAspect="1" noChangeArrowheads="1"/>
          </p:cNvPicPr>
          <p:nvPr/>
        </p:nvPicPr>
        <p:blipFill>
          <a:blip r:embed="rId2" cstate="print"/>
          <a:srcRect t="66539"/>
          <a:stretch>
            <a:fillRect/>
          </a:stretch>
        </p:blipFill>
        <p:spPr bwMode="auto">
          <a:xfrm>
            <a:off x="2160588" y="4044950"/>
            <a:ext cx="4979987" cy="2441575"/>
          </a:xfrm>
          <a:prstGeom prst="rect">
            <a:avLst/>
          </a:prstGeom>
          <a:noFill/>
        </p:spPr>
      </p:pic>
      <p:sp>
        <p:nvSpPr>
          <p:cNvPr id="93193" name="Rectangle 9"/>
          <p:cNvSpPr>
            <a:spLocks noChangeArrowheads="1"/>
          </p:cNvSpPr>
          <p:nvPr/>
        </p:nvSpPr>
        <p:spPr bwMode="auto">
          <a:xfrm>
            <a:off x="2703513" y="6613525"/>
            <a:ext cx="404812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http://www.magicbob2000.com/resources/Svengali%20cards.jpg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linds(horizontal)">
                                      <p:cBhvr>
                                        <p:cTn id="7" dur="500"/>
                                        <p:tgtEl>
                                          <p:spTgt spid="931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blinds(horizontal)">
                                      <p:cBhvr>
                                        <p:cTn id="12" dur="500"/>
                                        <p:tgtEl>
                                          <p:spTgt spid="9318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3190"/>
                                        </p:tgtEl>
                                        <p:attrNameLst>
                                          <p:attrName>style.visibility</p:attrName>
                                        </p:attrNameLst>
                                      </p:cBhvr>
                                      <p:to>
                                        <p:strVal val="visible"/>
                                      </p:to>
                                    </p:set>
                                    <p:animEffect transition="in" filter="blinds(horizontal)">
                                      <p:cBhvr>
                                        <p:cTn id="17" dur="500"/>
                                        <p:tgtEl>
                                          <p:spTgt spid="931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3191"/>
                                        </p:tgtEl>
                                        <p:attrNameLst>
                                          <p:attrName>style.visibility</p:attrName>
                                        </p:attrNameLst>
                                      </p:cBhvr>
                                      <p:to>
                                        <p:strVal val="visible"/>
                                      </p:to>
                                    </p:set>
                                    <p:animEffect transition="in" filter="blinds(horizontal)">
                                      <p:cBhvr>
                                        <p:cTn id="22"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0"/>
      <p:bldP spid="93190" grpId="0"/>
      <p:bldP spid="9319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0" y="184150"/>
            <a:ext cx="8888413" cy="4359275"/>
          </a:xfrm>
          <a:prstGeom prst="rect">
            <a:avLst/>
          </a:prstGeom>
          <a:noFill/>
          <a:ln w="25400">
            <a:noFill/>
            <a:miter lim="800000"/>
            <a:headEnd/>
            <a:tailEnd/>
          </a:ln>
          <a:effectLst/>
        </p:spPr>
        <p:txBody>
          <a:bodyPr wrap="none">
            <a:spAutoFit/>
          </a:bodyPr>
          <a:lstStyle/>
          <a:p>
            <a:pPr algn="l"/>
            <a:r>
              <a:rPr lang="en-US" sz="4000">
                <a:solidFill>
                  <a:schemeClr val="tx1"/>
                </a:solidFill>
                <a:latin typeface="Arial" charset="0"/>
              </a:rPr>
              <a:t>During ____________________,</a:t>
            </a:r>
          </a:p>
          <a:p>
            <a:pPr algn="l"/>
            <a:r>
              <a:rPr lang="en-US" sz="4000">
                <a:solidFill>
                  <a:schemeClr val="tx1"/>
                </a:solidFill>
                <a:latin typeface="Arial" charset="0"/>
              </a:rPr>
              <a:t>there are 23 ___________ “cards” that</a:t>
            </a:r>
          </a:p>
          <a:p>
            <a:pPr algn="l"/>
            <a:r>
              <a:rPr lang="en-US" sz="4000">
                <a:solidFill>
                  <a:schemeClr val="tx1"/>
                </a:solidFill>
                <a:latin typeface="Arial" charset="0"/>
              </a:rPr>
              <a:t>can be “shuffled” and “dealt” in</a:t>
            </a:r>
          </a:p>
          <a:p>
            <a:pPr algn="l"/>
            <a:r>
              <a:rPr lang="en-US" sz="4000">
                <a:solidFill>
                  <a:schemeClr val="tx1"/>
                </a:solidFill>
                <a:latin typeface="Arial" charset="0"/>
              </a:rPr>
              <a:t>_________ combinations!  Also,</a:t>
            </a:r>
          </a:p>
          <a:p>
            <a:pPr algn="l"/>
            <a:r>
              <a:rPr lang="en-US" sz="4000">
                <a:solidFill>
                  <a:schemeClr val="tx1"/>
                </a:solidFill>
                <a:latin typeface="Arial" charset="0"/>
              </a:rPr>
              <a:t>sometimes the “cards” you are dealt</a:t>
            </a:r>
          </a:p>
          <a:p>
            <a:pPr algn="l"/>
            <a:r>
              <a:rPr lang="en-US" sz="4000">
                <a:solidFill>
                  <a:schemeClr val="tx1"/>
                </a:solidFill>
                <a:latin typeface="Arial" charset="0"/>
              </a:rPr>
              <a:t>are brand-new and unique due to</a:t>
            </a:r>
          </a:p>
          <a:p>
            <a:pPr algn="l"/>
            <a:r>
              <a:rPr lang="en-US" sz="4000">
                <a:solidFill>
                  <a:schemeClr val="tx1"/>
                </a:solidFill>
                <a:latin typeface="Arial" charset="0"/>
              </a:rPr>
              <a:t>___________.</a:t>
            </a:r>
          </a:p>
        </p:txBody>
      </p:sp>
      <p:sp>
        <p:nvSpPr>
          <p:cNvPr id="94212" name="Text Box 4"/>
          <p:cNvSpPr txBox="1">
            <a:spLocks noChangeArrowheads="1"/>
          </p:cNvSpPr>
          <p:nvPr/>
        </p:nvSpPr>
        <p:spPr bwMode="auto">
          <a:xfrm>
            <a:off x="1785938" y="177800"/>
            <a:ext cx="5637212"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independent assortment</a:t>
            </a:r>
          </a:p>
        </p:txBody>
      </p:sp>
      <p:sp>
        <p:nvSpPr>
          <p:cNvPr id="94213" name="Text Box 5"/>
          <p:cNvSpPr txBox="1">
            <a:spLocks noChangeArrowheads="1"/>
          </p:cNvSpPr>
          <p:nvPr/>
        </p:nvSpPr>
        <p:spPr bwMode="auto">
          <a:xfrm>
            <a:off x="3003550" y="833438"/>
            <a:ext cx="3122613"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chromosome</a:t>
            </a:r>
          </a:p>
        </p:txBody>
      </p:sp>
      <p:sp>
        <p:nvSpPr>
          <p:cNvPr id="94214" name="Text Box 6"/>
          <p:cNvSpPr txBox="1">
            <a:spLocks noChangeArrowheads="1"/>
          </p:cNvSpPr>
          <p:nvPr/>
        </p:nvSpPr>
        <p:spPr bwMode="auto">
          <a:xfrm>
            <a:off x="0" y="1989138"/>
            <a:ext cx="2471738"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8.4 million</a:t>
            </a:r>
          </a:p>
        </p:txBody>
      </p:sp>
      <p:sp>
        <p:nvSpPr>
          <p:cNvPr id="94215" name="Text Box 7"/>
          <p:cNvSpPr txBox="1">
            <a:spLocks noChangeArrowheads="1"/>
          </p:cNvSpPr>
          <p:nvPr/>
        </p:nvSpPr>
        <p:spPr bwMode="auto">
          <a:xfrm>
            <a:off x="0" y="3944938"/>
            <a:ext cx="3206750"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crossing over</a:t>
            </a:r>
          </a:p>
        </p:txBody>
      </p:sp>
      <p:pic>
        <p:nvPicPr>
          <p:cNvPr id="94216" name="Picture 8" descr="ry combin"/>
          <p:cNvPicPr>
            <a:picLocks noChangeAspect="1" noChangeArrowheads="1"/>
          </p:cNvPicPr>
          <p:nvPr/>
        </p:nvPicPr>
        <p:blipFill>
          <a:blip r:embed="rId2" cstate="print"/>
          <a:srcRect/>
          <a:stretch>
            <a:fillRect/>
          </a:stretch>
        </p:blipFill>
        <p:spPr bwMode="auto">
          <a:xfrm>
            <a:off x="4119563" y="4149725"/>
            <a:ext cx="4097337" cy="23653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3"/>
                                        </p:tgtEl>
                                        <p:attrNameLst>
                                          <p:attrName>style.visibility</p:attrName>
                                        </p:attrNameLst>
                                      </p:cBhvr>
                                      <p:to>
                                        <p:strVal val="visible"/>
                                      </p:to>
                                    </p:set>
                                    <p:animEffect transition="in" filter="blinds(horizontal)">
                                      <p:cBhvr>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4"/>
                                        </p:tgtEl>
                                        <p:attrNameLst>
                                          <p:attrName>style.visibility</p:attrName>
                                        </p:attrNameLst>
                                      </p:cBhvr>
                                      <p:to>
                                        <p:strVal val="visible"/>
                                      </p:to>
                                    </p:set>
                                    <p:animEffect transition="in" filter="blinds(horizontal)">
                                      <p:cBhvr>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5"/>
                                        </p:tgtEl>
                                        <p:attrNameLst>
                                          <p:attrName>style.visibility</p:attrName>
                                        </p:attrNameLst>
                                      </p:cBhvr>
                                      <p:to>
                                        <p:strVal val="visible"/>
                                      </p:to>
                                    </p:set>
                                    <p:animEffect transition="in" filter="blinds(horizontal)">
                                      <p:cBhvr>
                                        <p:cTn id="22"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3" grpId="0"/>
      <p:bldP spid="94214" grpId="0"/>
      <p:bldP spid="942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8" name="Text Box 10"/>
          <p:cNvSpPr txBox="1">
            <a:spLocks noChangeArrowheads="1"/>
          </p:cNvSpPr>
          <p:nvPr/>
        </p:nvSpPr>
        <p:spPr bwMode="auto">
          <a:xfrm>
            <a:off x="334963" y="4967288"/>
            <a:ext cx="6026150" cy="1190625"/>
          </a:xfrm>
          <a:prstGeom prst="rect">
            <a:avLst/>
          </a:prstGeom>
          <a:noFill/>
          <a:ln w="12700">
            <a:noFill/>
            <a:miter lim="800000"/>
            <a:headEnd/>
            <a:tailEnd/>
          </a:ln>
          <a:effectLst/>
        </p:spPr>
        <p:txBody>
          <a:bodyPr wrap="none">
            <a:spAutoFit/>
          </a:bodyPr>
          <a:lstStyle/>
          <a:p>
            <a:pPr algn="l"/>
            <a:r>
              <a:rPr lang="en-US" b="1">
                <a:solidFill>
                  <a:schemeClr val="tx1"/>
                </a:solidFill>
                <a:latin typeface="Arial" charset="0"/>
              </a:rPr>
              <a:t>Single gene traits result in </a:t>
            </a:r>
          </a:p>
          <a:p>
            <a:pPr algn="l"/>
            <a:r>
              <a:rPr lang="en-US" b="1">
                <a:solidFill>
                  <a:schemeClr val="tx1"/>
                </a:solidFill>
                <a:latin typeface="Arial" charset="0"/>
              </a:rPr>
              <a:t>only _______phenotypes.</a:t>
            </a:r>
          </a:p>
        </p:txBody>
      </p:sp>
      <p:sp>
        <p:nvSpPr>
          <p:cNvPr id="73730" name="Rectangle 2"/>
          <p:cNvSpPr>
            <a:spLocks noChangeArrowheads="1"/>
          </p:cNvSpPr>
          <p:nvPr/>
        </p:nvSpPr>
        <p:spPr bwMode="auto">
          <a:xfrm>
            <a:off x="0" y="179388"/>
            <a:ext cx="9144000" cy="3414712"/>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The number of _______________ produced for a given trait depends on the number of ______ </a:t>
            </a:r>
          </a:p>
          <a:p>
            <a:pPr algn="l"/>
            <a:r>
              <a:rPr lang="en-US" sz="4000" b="1">
                <a:solidFill>
                  <a:schemeClr val="tx1"/>
                </a:solidFill>
                <a:latin typeface="Arial" charset="0"/>
              </a:rPr>
              <a:t>that control that trait.</a:t>
            </a:r>
          </a:p>
          <a:p>
            <a:pPr algn="l"/>
            <a:endParaRPr lang="en-US" sz="4000" b="1">
              <a:solidFill>
                <a:schemeClr val="tx1"/>
              </a:solidFill>
              <a:latin typeface="Arial" charset="0"/>
            </a:endParaRPr>
          </a:p>
          <a:p>
            <a:pPr algn="l"/>
            <a:endParaRPr lang="en-US" sz="1800" b="1">
              <a:solidFill>
                <a:schemeClr val="tx1"/>
              </a:solidFill>
              <a:latin typeface="Arial" charset="0"/>
            </a:endParaRPr>
          </a:p>
        </p:txBody>
      </p:sp>
      <p:sp>
        <p:nvSpPr>
          <p:cNvPr id="73732" name="Text Box 4"/>
          <p:cNvSpPr txBox="1">
            <a:spLocks noChangeArrowheads="1"/>
          </p:cNvSpPr>
          <p:nvPr/>
        </p:nvSpPr>
        <p:spPr bwMode="auto">
          <a:xfrm>
            <a:off x="4214813" y="220663"/>
            <a:ext cx="365125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PHENOTYPES</a:t>
            </a:r>
          </a:p>
        </p:txBody>
      </p:sp>
      <p:sp>
        <p:nvSpPr>
          <p:cNvPr id="73733"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73734" name="Text Box 6"/>
          <p:cNvSpPr txBox="1">
            <a:spLocks noChangeArrowheads="1"/>
          </p:cNvSpPr>
          <p:nvPr/>
        </p:nvSpPr>
        <p:spPr bwMode="auto">
          <a:xfrm>
            <a:off x="4446588" y="1419225"/>
            <a:ext cx="1784350" cy="641350"/>
          </a:xfrm>
          <a:prstGeom prst="rect">
            <a:avLst/>
          </a:prstGeom>
          <a:noFill/>
          <a:ln w="12700">
            <a:noFill/>
            <a:miter lim="800000"/>
            <a:headEnd/>
            <a:tailEnd/>
          </a:ln>
          <a:effectLst/>
        </p:spPr>
        <p:txBody>
          <a:bodyPr wrap="none">
            <a:spAutoFit/>
          </a:bodyPr>
          <a:lstStyle/>
          <a:p>
            <a:pPr algn="l"/>
            <a:r>
              <a:rPr lang="en-US" b="1">
                <a:solidFill>
                  <a:srgbClr val="0066CC"/>
                </a:solidFill>
                <a:latin typeface="Arial" charset="0"/>
              </a:rPr>
              <a:t>GENES</a:t>
            </a:r>
          </a:p>
        </p:txBody>
      </p:sp>
      <p:sp>
        <p:nvSpPr>
          <p:cNvPr id="73735" name="Rectangle 7"/>
          <p:cNvSpPr>
            <a:spLocks noChangeArrowheads="1"/>
          </p:cNvSpPr>
          <p:nvPr/>
        </p:nvSpPr>
        <p:spPr bwMode="auto">
          <a:xfrm>
            <a:off x="1579563" y="5500688"/>
            <a:ext cx="1368425"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TWO</a:t>
            </a:r>
          </a:p>
        </p:txBody>
      </p:sp>
      <p:pic>
        <p:nvPicPr>
          <p:cNvPr id="73740" name="Picture 12" descr="wpeak"/>
          <p:cNvPicPr>
            <a:picLocks noChangeAspect="1" noChangeArrowheads="1"/>
          </p:cNvPicPr>
          <p:nvPr/>
        </p:nvPicPr>
        <p:blipFill>
          <a:blip r:embed="rId2" cstate="print"/>
          <a:srcRect/>
          <a:stretch>
            <a:fillRect/>
          </a:stretch>
        </p:blipFill>
        <p:spPr bwMode="auto">
          <a:xfrm>
            <a:off x="6257925" y="2406650"/>
            <a:ext cx="2181225" cy="2743200"/>
          </a:xfrm>
          <a:prstGeom prst="rect">
            <a:avLst/>
          </a:prstGeom>
          <a:noFill/>
        </p:spPr>
      </p:pic>
      <p:sp>
        <p:nvSpPr>
          <p:cNvPr id="73743" name="Text Box 15"/>
          <p:cNvSpPr txBox="1">
            <a:spLocks noChangeArrowheads="1"/>
          </p:cNvSpPr>
          <p:nvPr/>
        </p:nvSpPr>
        <p:spPr bwMode="auto">
          <a:xfrm>
            <a:off x="1620838" y="3195638"/>
            <a:ext cx="3838575" cy="946150"/>
          </a:xfrm>
          <a:prstGeom prst="rect">
            <a:avLst/>
          </a:prstGeom>
          <a:noFill/>
          <a:ln w="12700">
            <a:noFill/>
            <a:miter lim="800000"/>
            <a:headEnd/>
            <a:tailEnd/>
          </a:ln>
          <a:effectLst/>
        </p:spPr>
        <p:txBody>
          <a:bodyPr wrap="none">
            <a:spAutoFit/>
          </a:bodyPr>
          <a:lstStyle/>
          <a:p>
            <a:pPr algn="l"/>
            <a:r>
              <a:rPr lang="en-US" sz="2800" b="1">
                <a:solidFill>
                  <a:schemeClr val="tx1"/>
                </a:solidFill>
                <a:latin typeface="Arial" charset="0"/>
              </a:rPr>
              <a:t>EX:  Widow’s peak </a:t>
            </a:r>
          </a:p>
          <a:p>
            <a:pPr algn="l"/>
            <a:r>
              <a:rPr lang="en-US" sz="2800" b="1">
                <a:solidFill>
                  <a:schemeClr val="tx1"/>
                </a:solidFill>
                <a:latin typeface="Arial" charset="0"/>
              </a:rPr>
              <a:t>        No widow’s peak</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4"/>
                                        </p:tgtEl>
                                        <p:attrNameLst>
                                          <p:attrName>style.visibility</p:attrName>
                                        </p:attrNameLst>
                                      </p:cBhvr>
                                      <p:to>
                                        <p:strVal val="visible"/>
                                      </p:to>
                                    </p:set>
                                    <p:animEffect transition="in" filter="checkerboard(across)">
                                      <p:cBhvr>
                                        <p:cTn id="12" dur="500"/>
                                        <p:tgtEl>
                                          <p:spTgt spid="7373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4" grpId="0"/>
      <p:bldP spid="7373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179388"/>
            <a:ext cx="9144000" cy="3140075"/>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In real populations, phenotypic ratios are determined not only by which allele is _____________, but by _______________ of the allele in the population</a:t>
            </a:r>
            <a:endParaRPr lang="en-US" sz="1800" b="1">
              <a:solidFill>
                <a:schemeClr val="tx1"/>
              </a:solidFill>
              <a:latin typeface="Arial" charset="0"/>
            </a:endParaRPr>
          </a:p>
        </p:txBody>
      </p:sp>
      <p:sp>
        <p:nvSpPr>
          <p:cNvPr id="75780" name="Text Box 4"/>
          <p:cNvSpPr txBox="1">
            <a:spLocks noChangeArrowheads="1"/>
          </p:cNvSpPr>
          <p:nvPr/>
        </p:nvSpPr>
        <p:spPr bwMode="auto">
          <a:xfrm>
            <a:off x="1109663" y="2022475"/>
            <a:ext cx="3370262"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FREQUENCY</a:t>
            </a:r>
          </a:p>
        </p:txBody>
      </p:sp>
      <p:sp>
        <p:nvSpPr>
          <p:cNvPr id="75781"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75782" name="Text Box 6"/>
          <p:cNvSpPr txBox="1">
            <a:spLocks noChangeArrowheads="1"/>
          </p:cNvSpPr>
          <p:nvPr/>
        </p:nvSpPr>
        <p:spPr bwMode="auto">
          <a:xfrm>
            <a:off x="3778250" y="1460500"/>
            <a:ext cx="2647950" cy="641350"/>
          </a:xfrm>
          <a:prstGeom prst="rect">
            <a:avLst/>
          </a:prstGeom>
          <a:noFill/>
          <a:ln w="12700">
            <a:noFill/>
            <a:miter lim="800000"/>
            <a:headEnd/>
            <a:tailEnd/>
          </a:ln>
          <a:effectLst/>
        </p:spPr>
        <p:txBody>
          <a:bodyPr wrap="none">
            <a:spAutoFit/>
          </a:bodyPr>
          <a:lstStyle/>
          <a:p>
            <a:pPr algn="l"/>
            <a:r>
              <a:rPr lang="en-US" b="1">
                <a:solidFill>
                  <a:srgbClr val="0066CC"/>
                </a:solidFill>
                <a:latin typeface="Arial" charset="0"/>
              </a:rPr>
              <a:t>DOMINANT</a:t>
            </a:r>
          </a:p>
        </p:txBody>
      </p:sp>
      <p:pic>
        <p:nvPicPr>
          <p:cNvPr id="75786" name="Picture 10"/>
          <p:cNvPicPr>
            <a:picLocks noChangeAspect="1" noChangeArrowheads="1"/>
          </p:cNvPicPr>
          <p:nvPr/>
        </p:nvPicPr>
        <p:blipFill>
          <a:blip r:embed="rId2" cstate="print"/>
          <a:srcRect l="20361" t="47461" r="45703" b="18555"/>
          <a:stretch>
            <a:fillRect/>
          </a:stretch>
        </p:blipFill>
        <p:spPr bwMode="auto">
          <a:xfrm>
            <a:off x="5603875" y="2808288"/>
            <a:ext cx="3309938" cy="2486025"/>
          </a:xfrm>
          <a:prstGeom prst="rect">
            <a:avLst/>
          </a:prstGeom>
          <a:noFill/>
          <a:ln w="12700">
            <a:noFill/>
            <a:miter lim="800000"/>
            <a:headEnd/>
            <a:tailEnd/>
          </a:ln>
          <a:effectLst/>
        </p:spPr>
      </p:pic>
      <p:sp>
        <p:nvSpPr>
          <p:cNvPr id="75787" name="Text Box 11"/>
          <p:cNvSpPr txBox="1">
            <a:spLocks noChangeArrowheads="1"/>
          </p:cNvSpPr>
          <p:nvPr/>
        </p:nvSpPr>
        <p:spPr bwMode="auto">
          <a:xfrm>
            <a:off x="165100" y="4197350"/>
            <a:ext cx="7948613" cy="2530475"/>
          </a:xfrm>
          <a:prstGeom prst="rect">
            <a:avLst/>
          </a:prstGeom>
          <a:noFill/>
          <a:ln w="12700">
            <a:noFill/>
            <a:miter lim="800000"/>
            <a:headEnd/>
            <a:tailEnd/>
          </a:ln>
          <a:effectLst/>
        </p:spPr>
        <p:txBody>
          <a:bodyPr wrap="none">
            <a:spAutoFit/>
          </a:bodyPr>
          <a:lstStyle/>
          <a:p>
            <a:pPr algn="l"/>
            <a:r>
              <a:rPr lang="en-US" sz="4000" b="1">
                <a:solidFill>
                  <a:schemeClr val="tx1"/>
                </a:solidFill>
                <a:latin typeface="Arial" charset="0"/>
              </a:rPr>
              <a:t>Presence of widow’s </a:t>
            </a:r>
          </a:p>
          <a:p>
            <a:pPr algn="l"/>
            <a:r>
              <a:rPr lang="en-US" sz="4000" b="1">
                <a:solidFill>
                  <a:schemeClr val="tx1"/>
                </a:solidFill>
                <a:latin typeface="Arial" charset="0"/>
              </a:rPr>
              <a:t>peak in population </a:t>
            </a:r>
          </a:p>
          <a:p>
            <a:pPr algn="l"/>
            <a:r>
              <a:rPr lang="en-US" sz="4000" b="1">
                <a:solidFill>
                  <a:schemeClr val="tx1"/>
                </a:solidFill>
                <a:latin typeface="Arial" charset="0"/>
              </a:rPr>
              <a:t>can be less common even if it is</a:t>
            </a:r>
          </a:p>
          <a:p>
            <a:pPr algn="l"/>
            <a:r>
              <a:rPr lang="en-US" sz="4000" b="1">
                <a:solidFill>
                  <a:schemeClr val="tx1"/>
                </a:solidFill>
                <a:latin typeface="Arial" charset="0"/>
              </a:rPr>
              <a:t> DOMINANT</a:t>
            </a:r>
            <a:r>
              <a:rPr lang="en-US" b="1">
                <a:solidFill>
                  <a:schemeClr val="tx1"/>
                </a:solidFill>
                <a:latin typeface="Arial"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checkerboard(across)">
                                      <p:cBhvr>
                                        <p:cTn id="7" dur="500"/>
                                        <p:tgtEl>
                                          <p:spTgt spid="757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dissolve">
                                      <p:cBhvr>
                                        <p:cTn id="12"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0" y="204788"/>
            <a:ext cx="9144000" cy="6653212"/>
          </a:xfrm>
        </p:spPr>
        <p:txBody>
          <a:bodyPr/>
          <a:lstStyle/>
          <a:p>
            <a:r>
              <a:rPr lang="en-US" sz="4000" b="1"/>
              <a:t>When Darwin developed his</a:t>
            </a:r>
          </a:p>
          <a:p>
            <a:r>
              <a:rPr lang="en-US" sz="4000" b="1"/>
              <a:t>theory of evolution, he didn’t </a:t>
            </a:r>
          </a:p>
          <a:p>
            <a:r>
              <a:rPr lang="en-US" sz="4000" b="1"/>
              <a:t>know how ____________ </a:t>
            </a:r>
          </a:p>
          <a:p>
            <a:r>
              <a:rPr lang="en-US" sz="4000" b="1"/>
              <a:t>worked.</a:t>
            </a:r>
          </a:p>
          <a:p>
            <a:endParaRPr lang="en-US" sz="4000" b="1"/>
          </a:p>
          <a:p>
            <a:r>
              <a:rPr lang="en-US" sz="4000" b="1"/>
              <a:t>Mendel’s work on ______________ was published during Darwin’s lifetime, but ________________ as important until __________________.</a:t>
            </a:r>
          </a:p>
        </p:txBody>
      </p:sp>
      <p:sp>
        <p:nvSpPr>
          <p:cNvPr id="59396" name="Text Box 4"/>
          <p:cNvSpPr txBox="1">
            <a:spLocks noChangeArrowheads="1"/>
          </p:cNvSpPr>
          <p:nvPr/>
        </p:nvSpPr>
        <p:spPr bwMode="auto">
          <a:xfrm>
            <a:off x="2854325" y="1685925"/>
            <a:ext cx="274955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HEREDITY</a:t>
            </a:r>
          </a:p>
        </p:txBody>
      </p:sp>
      <p:sp>
        <p:nvSpPr>
          <p:cNvPr id="59397" name="Rectangle 5"/>
          <p:cNvSpPr>
            <a:spLocks noChangeArrowheads="1"/>
          </p:cNvSpPr>
          <p:nvPr/>
        </p:nvSpPr>
        <p:spPr bwMode="auto">
          <a:xfrm>
            <a:off x="4487863" y="3875088"/>
            <a:ext cx="4324350" cy="641350"/>
          </a:xfrm>
          <a:prstGeom prst="rect">
            <a:avLst/>
          </a:prstGeom>
          <a:noFill/>
          <a:ln w="12700">
            <a:noFill/>
            <a:miter lim="800000"/>
            <a:headEnd/>
            <a:tailEnd/>
          </a:ln>
          <a:effectLst/>
        </p:spPr>
        <p:txBody>
          <a:bodyPr wrap="none">
            <a:spAutoFit/>
          </a:bodyPr>
          <a:lstStyle/>
          <a:p>
            <a:r>
              <a:rPr lang="en-US" b="1">
                <a:solidFill>
                  <a:srgbClr val="0066CC"/>
                </a:solidFill>
                <a:latin typeface="Arial" charset="0"/>
              </a:rPr>
              <a:t>inheritance in peas</a:t>
            </a:r>
          </a:p>
        </p:txBody>
      </p:sp>
      <p:pic>
        <p:nvPicPr>
          <p:cNvPr id="59398" name="Picture 6" descr="mendl"/>
          <p:cNvPicPr>
            <a:picLocks noChangeAspect="1" noChangeArrowheads="1"/>
          </p:cNvPicPr>
          <p:nvPr/>
        </p:nvPicPr>
        <p:blipFill>
          <a:blip r:embed="rId2" cstate="print"/>
          <a:srcRect/>
          <a:stretch>
            <a:fillRect/>
          </a:stretch>
        </p:blipFill>
        <p:spPr bwMode="auto">
          <a:xfrm>
            <a:off x="7172325" y="1570038"/>
            <a:ext cx="1533525" cy="2149475"/>
          </a:xfrm>
          <a:prstGeom prst="rect">
            <a:avLst/>
          </a:prstGeom>
          <a:noFill/>
        </p:spPr>
      </p:pic>
      <p:sp>
        <p:nvSpPr>
          <p:cNvPr id="59400" name="Rectangle 8"/>
          <p:cNvSpPr>
            <a:spLocks noChangeArrowheads="1"/>
          </p:cNvSpPr>
          <p:nvPr/>
        </p:nvSpPr>
        <p:spPr bwMode="auto">
          <a:xfrm>
            <a:off x="3009900" y="5030788"/>
            <a:ext cx="3689350" cy="641350"/>
          </a:xfrm>
          <a:prstGeom prst="rect">
            <a:avLst/>
          </a:prstGeom>
          <a:noFill/>
          <a:ln w="12700">
            <a:noFill/>
            <a:miter lim="800000"/>
            <a:headEnd/>
            <a:tailEnd/>
          </a:ln>
          <a:effectLst/>
        </p:spPr>
        <p:txBody>
          <a:bodyPr wrap="none">
            <a:spAutoFit/>
          </a:bodyPr>
          <a:lstStyle/>
          <a:p>
            <a:r>
              <a:rPr lang="en-US" b="1">
                <a:solidFill>
                  <a:srgbClr val="0066CC"/>
                </a:solidFill>
                <a:latin typeface="Arial" charset="0"/>
              </a:rPr>
              <a:t>NOT recognized</a:t>
            </a:r>
          </a:p>
        </p:txBody>
      </p:sp>
      <p:sp>
        <p:nvSpPr>
          <p:cNvPr id="59401" name="Rectangle 9"/>
          <p:cNvSpPr>
            <a:spLocks noChangeArrowheads="1"/>
          </p:cNvSpPr>
          <p:nvPr/>
        </p:nvSpPr>
        <p:spPr bwMode="auto">
          <a:xfrm>
            <a:off x="4194175" y="5711825"/>
            <a:ext cx="3105150" cy="641350"/>
          </a:xfrm>
          <a:prstGeom prst="rect">
            <a:avLst/>
          </a:prstGeom>
          <a:noFill/>
          <a:ln w="12700">
            <a:noFill/>
            <a:miter lim="800000"/>
            <a:headEnd/>
            <a:tailEnd/>
          </a:ln>
          <a:effectLst/>
        </p:spPr>
        <p:txBody>
          <a:bodyPr wrap="none">
            <a:spAutoFit/>
          </a:bodyPr>
          <a:lstStyle/>
          <a:p>
            <a:r>
              <a:rPr lang="en-US" b="1">
                <a:solidFill>
                  <a:srgbClr val="0066CC"/>
                </a:solidFill>
                <a:latin typeface="Arial" charset="0"/>
              </a:rPr>
              <a:t>decades later</a:t>
            </a:r>
          </a:p>
        </p:txBody>
      </p:sp>
      <p:sp>
        <p:nvSpPr>
          <p:cNvPr id="59402" name="Rectangle 10"/>
          <p:cNvSpPr>
            <a:spLocks noChangeArrowheads="1"/>
          </p:cNvSpPr>
          <p:nvPr/>
        </p:nvSpPr>
        <p:spPr bwMode="auto">
          <a:xfrm>
            <a:off x="6215063" y="0"/>
            <a:ext cx="2928937" cy="244475"/>
          </a:xfrm>
          <a:prstGeom prst="rect">
            <a:avLst/>
          </a:prstGeom>
          <a:noFill/>
          <a:ln w="12700">
            <a:noFill/>
            <a:miter lim="800000"/>
            <a:headEnd/>
            <a:tailEnd/>
          </a:ln>
          <a:effectLst/>
        </p:spPr>
        <p:txBody>
          <a:bodyPr wrap="none">
            <a:spAutoFit/>
          </a:bodyPr>
          <a:lstStyle/>
          <a:p>
            <a:r>
              <a:rPr lang="en-US" sz="1000" b="1">
                <a:solidFill>
                  <a:srgbClr val="990099"/>
                </a:solidFill>
                <a:latin typeface="Arial" charset="0"/>
              </a:rPr>
              <a:t>http://www.answers.com/topic/gregor-mendel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7"/>
                                        </p:tgtEl>
                                        <p:attrNameLst>
                                          <p:attrName>style.visibility</p:attrName>
                                        </p:attrNameLst>
                                      </p:cBhvr>
                                      <p:to>
                                        <p:strVal val="visible"/>
                                      </p:to>
                                    </p:set>
                                    <p:animEffect transition="in" filter="dissolve">
                                      <p:cBhvr>
                                        <p:cTn id="12" dur="500"/>
                                        <p:tgtEl>
                                          <p:spTgt spid="593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400"/>
                                        </p:tgtEl>
                                        <p:attrNameLst>
                                          <p:attrName>style.visibility</p:attrName>
                                        </p:attrNameLst>
                                      </p:cBhvr>
                                      <p:to>
                                        <p:strVal val="visible"/>
                                      </p:to>
                                    </p:set>
                                    <p:animEffect transition="in" filter="dissolve">
                                      <p:cBhvr>
                                        <p:cTn id="17" dur="500"/>
                                        <p:tgtEl>
                                          <p:spTgt spid="594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401"/>
                                        </p:tgtEl>
                                        <p:attrNameLst>
                                          <p:attrName>style.visibility</p:attrName>
                                        </p:attrNameLst>
                                      </p:cBhvr>
                                      <p:to>
                                        <p:strVal val="visible"/>
                                      </p:to>
                                    </p:set>
                                    <p:animEffect transition="in" filter="dissolve">
                                      <p:cBhvr>
                                        <p:cTn id="22" dur="5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400" grpId="0"/>
      <p:bldP spid="5940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192088"/>
            <a:ext cx="9144000" cy="1920875"/>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_______________ traits are controlled by two or </a:t>
            </a:r>
          </a:p>
          <a:p>
            <a:pPr algn="l"/>
            <a:r>
              <a:rPr lang="en-US" sz="4000" b="1">
                <a:solidFill>
                  <a:schemeClr val="tx1"/>
                </a:solidFill>
                <a:latin typeface="Arial" charset="0"/>
              </a:rPr>
              <a:t>more genes.</a:t>
            </a:r>
            <a:endParaRPr lang="en-US" sz="1800" b="1">
              <a:solidFill>
                <a:schemeClr val="tx1"/>
              </a:solidFill>
              <a:latin typeface="Arial" charset="0"/>
            </a:endParaRPr>
          </a:p>
        </p:txBody>
      </p:sp>
      <p:sp>
        <p:nvSpPr>
          <p:cNvPr id="74756" name="Text Box 4"/>
          <p:cNvSpPr txBox="1">
            <a:spLocks noChangeArrowheads="1"/>
          </p:cNvSpPr>
          <p:nvPr/>
        </p:nvSpPr>
        <p:spPr bwMode="auto">
          <a:xfrm>
            <a:off x="542925" y="179388"/>
            <a:ext cx="3173413"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POLYGENIC</a:t>
            </a:r>
          </a:p>
        </p:txBody>
      </p:sp>
      <p:sp>
        <p:nvSpPr>
          <p:cNvPr id="74757"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74761" name="Text Box 9"/>
          <p:cNvSpPr txBox="1">
            <a:spLocks noChangeArrowheads="1"/>
          </p:cNvSpPr>
          <p:nvPr/>
        </p:nvSpPr>
        <p:spPr bwMode="auto">
          <a:xfrm>
            <a:off x="173038" y="2581275"/>
            <a:ext cx="6310312" cy="1311275"/>
          </a:xfrm>
          <a:prstGeom prst="rect">
            <a:avLst/>
          </a:prstGeom>
          <a:noFill/>
          <a:ln w="12700">
            <a:noFill/>
            <a:miter lim="800000"/>
            <a:headEnd/>
            <a:tailEnd/>
          </a:ln>
          <a:effectLst/>
        </p:spPr>
        <p:txBody>
          <a:bodyPr wrap="none">
            <a:spAutoFit/>
          </a:bodyPr>
          <a:lstStyle/>
          <a:p>
            <a:pPr algn="l"/>
            <a:r>
              <a:rPr lang="en-US" sz="4000" b="1">
                <a:solidFill>
                  <a:schemeClr val="tx1"/>
                </a:solidFill>
                <a:latin typeface="Arial" charset="0"/>
              </a:rPr>
              <a:t>A bell shaped curve is </a:t>
            </a:r>
          </a:p>
          <a:p>
            <a:pPr algn="l"/>
            <a:r>
              <a:rPr lang="en-US" sz="4000" b="1">
                <a:solidFill>
                  <a:schemeClr val="tx1"/>
                </a:solidFill>
                <a:latin typeface="Arial" charset="0"/>
              </a:rPr>
              <a:t>typical of polygenic traits</a:t>
            </a:r>
          </a:p>
        </p:txBody>
      </p:sp>
      <p:pic>
        <p:nvPicPr>
          <p:cNvPr id="74762" name="Picture 10" descr="eyes"/>
          <p:cNvPicPr>
            <a:picLocks noChangeAspect="1" noChangeArrowheads="1"/>
          </p:cNvPicPr>
          <p:nvPr/>
        </p:nvPicPr>
        <p:blipFill>
          <a:blip r:embed="rId2" cstate="print"/>
          <a:srcRect/>
          <a:stretch>
            <a:fillRect/>
          </a:stretch>
        </p:blipFill>
        <p:spPr bwMode="auto">
          <a:xfrm>
            <a:off x="7327900" y="280988"/>
            <a:ext cx="1565275" cy="3819525"/>
          </a:xfrm>
          <a:prstGeom prst="rect">
            <a:avLst/>
          </a:prstGeom>
          <a:noFill/>
        </p:spPr>
      </p:pic>
      <p:pic>
        <p:nvPicPr>
          <p:cNvPr id="74763" name="Picture 11"/>
          <p:cNvPicPr>
            <a:picLocks noChangeAspect="1" noChangeArrowheads="1"/>
          </p:cNvPicPr>
          <p:nvPr/>
        </p:nvPicPr>
        <p:blipFill>
          <a:blip r:embed="rId3" cstate="print"/>
          <a:srcRect l="29150" t="42773" r="53760" b="35938"/>
          <a:stretch>
            <a:fillRect/>
          </a:stretch>
        </p:blipFill>
        <p:spPr bwMode="auto">
          <a:xfrm>
            <a:off x="385763" y="3916363"/>
            <a:ext cx="2895600" cy="2705100"/>
          </a:xfrm>
          <a:prstGeom prst="rect">
            <a:avLst/>
          </a:prstGeom>
          <a:noFill/>
          <a:ln w="12700">
            <a:noFill/>
            <a:miter lim="800000"/>
            <a:headEnd/>
            <a:tailEnd/>
          </a:ln>
          <a:effectLst/>
        </p:spPr>
      </p:pic>
      <p:pic>
        <p:nvPicPr>
          <p:cNvPr id="74764" name="Picture 12" descr="lima beans"/>
          <p:cNvPicPr>
            <a:picLocks noChangeAspect="1" noChangeArrowheads="1"/>
          </p:cNvPicPr>
          <p:nvPr/>
        </p:nvPicPr>
        <p:blipFill>
          <a:blip r:embed="rId4" cstate="print"/>
          <a:srcRect/>
          <a:stretch>
            <a:fillRect/>
          </a:stretch>
        </p:blipFill>
        <p:spPr bwMode="auto">
          <a:xfrm>
            <a:off x="3743325" y="4029075"/>
            <a:ext cx="3289300" cy="2411413"/>
          </a:xfrm>
          <a:prstGeom prst="rect">
            <a:avLst/>
          </a:prstGeom>
          <a:noFill/>
        </p:spPr>
      </p:pic>
      <p:sp>
        <p:nvSpPr>
          <p:cNvPr id="74765" name="Text Box 13"/>
          <p:cNvSpPr txBox="1">
            <a:spLocks noChangeArrowheads="1"/>
          </p:cNvSpPr>
          <p:nvPr/>
        </p:nvSpPr>
        <p:spPr bwMode="auto">
          <a:xfrm>
            <a:off x="623888" y="6613525"/>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a:t>
            </a:r>
            <a:r>
              <a:rPr lang="en-US" sz="1000" b="1">
                <a:solidFill>
                  <a:srgbClr val="CC0099"/>
                </a:solidFill>
                <a:latin typeface="Arial" charset="0"/>
                <a:cs typeface="Arial" charset="0"/>
              </a:rPr>
              <a:t>©2006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333375" y="1446213"/>
            <a:ext cx="8559800" cy="2195512"/>
          </a:xfrm>
          <a:noFill/>
          <a:ln/>
        </p:spPr>
        <p:txBody>
          <a:bodyPr/>
          <a:lstStyle/>
          <a:p>
            <a:pPr marL="803275" indent="-803275">
              <a:lnSpc>
                <a:spcPct val="90000"/>
              </a:lnSpc>
            </a:pPr>
            <a:r>
              <a:rPr lang="en-US" altLang="en-US" sz="3600" b="1"/>
              <a:t>EVOLUTION OF POPULATIONS</a:t>
            </a:r>
            <a:br>
              <a:rPr lang="en-US" altLang="en-US" sz="3600" b="1"/>
            </a:br>
            <a:r>
              <a:rPr lang="en-US" altLang="en-US" sz="3600" b="1"/>
              <a:t> Evolution as Genetic Change </a:t>
            </a:r>
          </a:p>
          <a:p>
            <a:pPr marL="803275" indent="-803275">
              <a:lnSpc>
                <a:spcPct val="90000"/>
              </a:lnSpc>
            </a:pPr>
            <a:r>
              <a:rPr lang="en-US" altLang="en-US" sz="3600" b="1"/>
              <a:t>				   16–2</a:t>
            </a:r>
          </a:p>
          <a:p>
            <a:pPr marL="1146175" lvl="1" indent="-341313">
              <a:lnSpc>
                <a:spcPct val="90000"/>
              </a:lnSpc>
              <a:buFontTx/>
              <a:buNone/>
            </a:pPr>
            <a:endParaRPr lang="en-US" altLang="en-US" sz="3600"/>
          </a:p>
        </p:txBody>
      </p:sp>
      <p:pic>
        <p:nvPicPr>
          <p:cNvPr id="99333" name="Picture 5" descr="kid faces"/>
          <p:cNvPicPr>
            <a:picLocks noChangeAspect="1" noChangeArrowheads="1"/>
          </p:cNvPicPr>
          <p:nvPr/>
        </p:nvPicPr>
        <p:blipFill>
          <a:blip r:embed="rId2" cstate="print"/>
          <a:srcRect l="3171" t="6815" r="3577" b="46964"/>
          <a:stretch>
            <a:fillRect/>
          </a:stretch>
        </p:blipFill>
        <p:spPr bwMode="auto">
          <a:xfrm>
            <a:off x="1589088" y="3497263"/>
            <a:ext cx="5835650" cy="990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dissolv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dissolve">
                                      <p:cBhvr>
                                        <p:cTn id="12"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Text Box 3"/>
          <p:cNvSpPr txBox="1">
            <a:spLocks noChangeArrowheads="1"/>
          </p:cNvSpPr>
          <p:nvPr/>
        </p:nvSpPr>
        <p:spPr bwMode="auto">
          <a:xfrm>
            <a:off x="0" y="347663"/>
            <a:ext cx="8983663" cy="6188075"/>
          </a:xfrm>
          <a:prstGeom prst="rect">
            <a:avLst/>
          </a:prstGeom>
          <a:noFill/>
          <a:ln w="25400">
            <a:noFill/>
            <a:miter lim="800000"/>
            <a:headEnd/>
            <a:tailEnd/>
          </a:ln>
          <a:effectLst/>
        </p:spPr>
        <p:txBody>
          <a:bodyPr>
            <a:spAutoFit/>
          </a:bodyPr>
          <a:lstStyle/>
          <a:p>
            <a:pPr algn="l"/>
            <a:r>
              <a:rPr lang="en-US" sz="4000" b="1">
                <a:solidFill>
                  <a:schemeClr val="tx1"/>
                </a:solidFill>
                <a:latin typeface="Arial" charset="0"/>
              </a:rPr>
              <a:t>Each time an organism reproduces, </a:t>
            </a:r>
          </a:p>
          <a:p>
            <a:pPr algn="l"/>
            <a:r>
              <a:rPr lang="en-US" sz="4000" b="1">
                <a:solidFill>
                  <a:schemeClr val="tx1"/>
                </a:solidFill>
                <a:latin typeface="Arial" charset="0"/>
              </a:rPr>
              <a:t>it passes its genes on to the next </a:t>
            </a:r>
          </a:p>
          <a:p>
            <a:pPr algn="l"/>
            <a:r>
              <a:rPr lang="en-US" sz="4000" b="1">
                <a:solidFill>
                  <a:schemeClr val="tx1"/>
                </a:solidFill>
                <a:latin typeface="Arial" charset="0"/>
              </a:rPr>
              <a:t>generation.</a:t>
            </a:r>
            <a:r>
              <a:rPr lang="en-US" sz="4000">
                <a:solidFill>
                  <a:schemeClr val="tx1"/>
                </a:solidFill>
                <a:latin typeface="Arial" charset="0"/>
              </a:rPr>
              <a:t> </a:t>
            </a:r>
          </a:p>
          <a:p>
            <a:pPr algn="l"/>
            <a:endParaRPr lang="en-US" sz="4000">
              <a:solidFill>
                <a:schemeClr val="tx1"/>
              </a:solidFill>
              <a:latin typeface="Arial" charset="0"/>
            </a:endParaRPr>
          </a:p>
          <a:p>
            <a:pPr algn="l"/>
            <a:endParaRPr lang="en-US" sz="4000">
              <a:solidFill>
                <a:schemeClr val="tx1"/>
              </a:solidFill>
              <a:latin typeface="Arial" charset="0"/>
            </a:endParaRPr>
          </a:p>
          <a:p>
            <a:pPr algn="l"/>
            <a:endParaRPr lang="en-US" sz="4000">
              <a:solidFill>
                <a:schemeClr val="tx1"/>
              </a:solidFill>
              <a:latin typeface="Arial" charset="0"/>
            </a:endParaRPr>
          </a:p>
          <a:p>
            <a:pPr algn="l"/>
            <a:endParaRPr lang="en-US" sz="4000">
              <a:solidFill>
                <a:schemeClr val="tx1"/>
              </a:solidFill>
              <a:latin typeface="Arial" charset="0"/>
            </a:endParaRPr>
          </a:p>
          <a:p>
            <a:pPr algn="l"/>
            <a:endParaRPr lang="en-US" sz="4000">
              <a:solidFill>
                <a:schemeClr val="tx1"/>
              </a:solidFill>
              <a:latin typeface="Arial" charset="0"/>
            </a:endParaRPr>
          </a:p>
          <a:p>
            <a:pPr algn="l"/>
            <a:r>
              <a:rPr lang="en-US" sz="4000" b="1">
                <a:solidFill>
                  <a:schemeClr val="tx1"/>
                </a:solidFill>
                <a:latin typeface="Arial" charset="0"/>
              </a:rPr>
              <a:t>So __________ </a:t>
            </a:r>
          </a:p>
          <a:p>
            <a:pPr algn="l"/>
            <a:r>
              <a:rPr lang="en-US" sz="4000" b="1">
                <a:solidFill>
                  <a:schemeClr val="tx1"/>
                </a:solidFill>
                <a:latin typeface="Arial" charset="0"/>
              </a:rPr>
              <a:t>	= success in passing on genes</a:t>
            </a:r>
          </a:p>
        </p:txBody>
      </p:sp>
      <p:sp>
        <p:nvSpPr>
          <p:cNvPr id="101380" name="Text Box 4"/>
          <p:cNvSpPr txBox="1">
            <a:spLocks noChangeArrowheads="1"/>
          </p:cNvSpPr>
          <p:nvPr/>
        </p:nvSpPr>
        <p:spPr bwMode="auto">
          <a:xfrm>
            <a:off x="1082675" y="5197475"/>
            <a:ext cx="2325688"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FITNESS</a:t>
            </a:r>
          </a:p>
        </p:txBody>
      </p:sp>
      <p:sp>
        <p:nvSpPr>
          <p:cNvPr id="101384" name="Rectangle 8"/>
          <p:cNvSpPr>
            <a:spLocks noChangeArrowheads="1"/>
          </p:cNvSpPr>
          <p:nvPr/>
        </p:nvSpPr>
        <p:spPr bwMode="auto">
          <a:xfrm>
            <a:off x="4111625" y="6418263"/>
            <a:ext cx="4786313" cy="244475"/>
          </a:xfrm>
          <a:prstGeom prst="rect">
            <a:avLst/>
          </a:prstGeom>
          <a:noFill/>
          <a:ln w="12700">
            <a:noFill/>
            <a:miter lim="800000"/>
            <a:headEnd/>
            <a:tailEnd/>
          </a:ln>
          <a:effectLst/>
        </p:spPr>
        <p:txBody>
          <a:bodyPr wrap="none">
            <a:spAutoFit/>
          </a:bodyPr>
          <a:lstStyle/>
          <a:p>
            <a:r>
              <a:rPr lang="en-US" sz="1000" b="1">
                <a:latin typeface="Arial" charset="0"/>
              </a:rPr>
              <a:t>http://www.cleanfunny.com/pics/animal-giraffe-mother-baby-kiss-kissing.jpg</a:t>
            </a:r>
          </a:p>
        </p:txBody>
      </p:sp>
      <p:pic>
        <p:nvPicPr>
          <p:cNvPr id="101386" name="Picture 10" descr="giraffe and baby"/>
          <p:cNvPicPr>
            <a:picLocks noChangeAspect="1" noChangeArrowheads="1"/>
          </p:cNvPicPr>
          <p:nvPr/>
        </p:nvPicPr>
        <p:blipFill>
          <a:blip r:embed="rId2" cstate="print"/>
          <a:srcRect/>
          <a:stretch>
            <a:fillRect/>
          </a:stretch>
        </p:blipFill>
        <p:spPr bwMode="auto">
          <a:xfrm>
            <a:off x="4625975" y="1644650"/>
            <a:ext cx="2622550" cy="402113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linds(horizontal)">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9" name="Text Box 9"/>
          <p:cNvSpPr txBox="1">
            <a:spLocks noChangeArrowheads="1"/>
          </p:cNvSpPr>
          <p:nvPr/>
        </p:nvSpPr>
        <p:spPr bwMode="auto">
          <a:xfrm>
            <a:off x="2447925" y="2887663"/>
            <a:ext cx="6696075" cy="3508375"/>
          </a:xfrm>
          <a:prstGeom prst="rect">
            <a:avLst/>
          </a:prstGeom>
          <a:noFill/>
          <a:ln w="12700">
            <a:noFill/>
            <a:miter lim="800000"/>
            <a:headEnd/>
            <a:tailEnd/>
          </a:ln>
          <a:effectLst/>
        </p:spPr>
        <p:txBody>
          <a:bodyPr>
            <a:spAutoFit/>
          </a:bodyPr>
          <a:lstStyle/>
          <a:p>
            <a:pPr algn="l"/>
            <a:r>
              <a:rPr lang="en-US" sz="2800" b="1">
                <a:solidFill>
                  <a:schemeClr val="accent2"/>
                </a:solidFill>
                <a:latin typeface="Arial" charset="0"/>
              </a:rPr>
              <a:t>EX:  A population of normally brown lizards. Mutations produce new color choices.</a:t>
            </a:r>
          </a:p>
          <a:p>
            <a:pPr algn="l"/>
            <a:endParaRPr lang="en-US" sz="2800" b="1">
              <a:solidFill>
                <a:schemeClr val="accent2"/>
              </a:solidFill>
              <a:latin typeface="Arial" charset="0"/>
            </a:endParaRPr>
          </a:p>
          <a:p>
            <a:pPr algn="l"/>
            <a:endParaRPr lang="en-US" sz="2800" b="1">
              <a:solidFill>
                <a:schemeClr val="accent2"/>
              </a:solidFill>
              <a:latin typeface="Arial" charset="0"/>
            </a:endParaRPr>
          </a:p>
          <a:p>
            <a:pPr algn="l"/>
            <a:r>
              <a:rPr lang="en-US" sz="2800" b="1">
                <a:solidFill>
                  <a:schemeClr val="accent2"/>
                </a:solidFill>
                <a:latin typeface="Arial" charset="0"/>
              </a:rPr>
              <a:t>		If red lizards are more 			visible to predators, they 	might be less likely to survive.</a:t>
            </a:r>
          </a:p>
        </p:txBody>
      </p:sp>
      <p:sp>
        <p:nvSpPr>
          <p:cNvPr id="102402" name="Text Box 2"/>
          <p:cNvSpPr txBox="1">
            <a:spLocks noChangeArrowheads="1"/>
          </p:cNvSpPr>
          <p:nvPr/>
        </p:nvSpPr>
        <p:spPr bwMode="auto">
          <a:xfrm>
            <a:off x="160338" y="241300"/>
            <a:ext cx="8983662" cy="2530475"/>
          </a:xfrm>
          <a:prstGeom prst="rect">
            <a:avLst/>
          </a:prstGeom>
          <a:noFill/>
          <a:ln w="25400">
            <a:noFill/>
            <a:miter lim="800000"/>
            <a:headEnd/>
            <a:tailEnd/>
          </a:ln>
          <a:effectLst/>
        </p:spPr>
        <p:txBody>
          <a:bodyPr>
            <a:spAutoFit/>
          </a:bodyPr>
          <a:lstStyle/>
          <a:p>
            <a:pPr algn="l"/>
            <a:r>
              <a:rPr lang="en-US" sz="4000">
                <a:solidFill>
                  <a:schemeClr val="tx1"/>
                </a:solidFill>
                <a:latin typeface="Arial" charset="0"/>
              </a:rPr>
              <a:t>____________________ on </a:t>
            </a:r>
          </a:p>
          <a:p>
            <a:pPr algn="l"/>
            <a:r>
              <a:rPr lang="en-US" sz="4000">
                <a:solidFill>
                  <a:schemeClr val="tx1"/>
                </a:solidFill>
                <a:latin typeface="Arial" charset="0"/>
              </a:rPr>
              <a:t>single-gene frequencies can lead to changes in ____________________ and thus to EVOLUTON</a:t>
            </a:r>
          </a:p>
        </p:txBody>
      </p:sp>
      <p:sp>
        <p:nvSpPr>
          <p:cNvPr id="102403" name="Text Box 3"/>
          <p:cNvSpPr txBox="1">
            <a:spLocks noChangeArrowheads="1"/>
          </p:cNvSpPr>
          <p:nvPr/>
        </p:nvSpPr>
        <p:spPr bwMode="auto">
          <a:xfrm>
            <a:off x="201613" y="176213"/>
            <a:ext cx="5681662"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NATURAL SELECTION</a:t>
            </a:r>
          </a:p>
        </p:txBody>
      </p:sp>
      <p:sp>
        <p:nvSpPr>
          <p:cNvPr id="102404" name="Rectangle 4"/>
          <p:cNvSpPr>
            <a:spLocks noChangeArrowheads="1"/>
          </p:cNvSpPr>
          <p:nvPr/>
        </p:nvSpPr>
        <p:spPr bwMode="auto">
          <a:xfrm>
            <a:off x="-4763" y="6430963"/>
            <a:ext cx="4953001" cy="396875"/>
          </a:xfrm>
          <a:prstGeom prst="rect">
            <a:avLst/>
          </a:prstGeom>
          <a:noFill/>
          <a:ln w="12700">
            <a:noFill/>
            <a:miter lim="800000"/>
            <a:headEnd/>
            <a:tailEnd/>
          </a:ln>
          <a:effectLst/>
        </p:spPr>
        <p:txBody>
          <a:bodyPr wrap="none">
            <a:spAutoFit/>
          </a:bodyPr>
          <a:lstStyle/>
          <a:p>
            <a:pPr algn="l"/>
            <a:r>
              <a:rPr lang="en-US" sz="1000" b="1">
                <a:solidFill>
                  <a:srgbClr val="CC0099"/>
                </a:solidFill>
                <a:latin typeface="Arial" charset="0"/>
              </a:rPr>
              <a:t>Bird image from: http://www.germanlis.com/creatures/TN_bird_eating_fish.JPG</a:t>
            </a:r>
          </a:p>
          <a:p>
            <a:pPr algn="l"/>
            <a:r>
              <a:rPr lang="en-US" sz="1000" b="1">
                <a:solidFill>
                  <a:srgbClr val="CC0099"/>
                </a:solidFill>
                <a:latin typeface="Arial" charset="0"/>
              </a:rPr>
              <a:t>Chart from BIOLOGY by Miller and Levine; Prentice Hall Publishing ©2006</a:t>
            </a:r>
          </a:p>
        </p:txBody>
      </p:sp>
      <p:pic>
        <p:nvPicPr>
          <p:cNvPr id="102406" name="Picture 6"/>
          <p:cNvPicPr>
            <a:picLocks noChangeAspect="1" noChangeArrowheads="1"/>
          </p:cNvPicPr>
          <p:nvPr/>
        </p:nvPicPr>
        <p:blipFill>
          <a:blip r:embed="rId2" cstate="print"/>
          <a:srcRect l="993" t="21315" r="82140" b="44206"/>
          <a:stretch>
            <a:fillRect/>
          </a:stretch>
        </p:blipFill>
        <p:spPr bwMode="auto">
          <a:xfrm>
            <a:off x="352425" y="2846388"/>
            <a:ext cx="1938338" cy="2971800"/>
          </a:xfrm>
          <a:prstGeom prst="rect">
            <a:avLst/>
          </a:prstGeom>
          <a:noFill/>
          <a:ln w="12700">
            <a:noFill/>
            <a:miter lim="800000"/>
            <a:headEnd/>
            <a:tailEnd/>
          </a:ln>
          <a:effectLst/>
        </p:spPr>
      </p:pic>
      <p:pic>
        <p:nvPicPr>
          <p:cNvPr id="102407" name="Picture 7" descr="bird eating"/>
          <p:cNvPicPr>
            <a:picLocks noChangeAspect="1" noChangeArrowheads="1"/>
          </p:cNvPicPr>
          <p:nvPr/>
        </p:nvPicPr>
        <p:blipFill>
          <a:blip r:embed="rId3" cstate="print"/>
          <a:srcRect r="8522"/>
          <a:stretch>
            <a:fillRect/>
          </a:stretch>
        </p:blipFill>
        <p:spPr bwMode="auto">
          <a:xfrm>
            <a:off x="2625725" y="4422775"/>
            <a:ext cx="1541463" cy="1406525"/>
          </a:xfrm>
          <a:prstGeom prst="rect">
            <a:avLst/>
          </a:prstGeom>
          <a:noFill/>
        </p:spPr>
      </p:pic>
      <p:sp>
        <p:nvSpPr>
          <p:cNvPr id="102408" name="Text Box 8"/>
          <p:cNvSpPr txBox="1">
            <a:spLocks noChangeArrowheads="1"/>
          </p:cNvSpPr>
          <p:nvPr/>
        </p:nvSpPr>
        <p:spPr bwMode="auto">
          <a:xfrm>
            <a:off x="3051175" y="1471613"/>
            <a:ext cx="53911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ALLELE FREQUENCIES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linds(horizontal)">
                                      <p:cBhvr>
                                        <p:cTn id="7" dur="500"/>
                                        <p:tgtEl>
                                          <p:spTgt spid="1024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10240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60338" y="365125"/>
            <a:ext cx="8983662" cy="2041525"/>
          </a:xfrm>
          <a:prstGeom prst="rect">
            <a:avLst/>
          </a:prstGeom>
          <a:noFill/>
          <a:ln w="25400">
            <a:noFill/>
            <a:miter lim="800000"/>
            <a:headEnd/>
            <a:tailEnd/>
          </a:ln>
          <a:effectLst/>
        </p:spPr>
        <p:txBody>
          <a:bodyPr>
            <a:spAutoFit/>
          </a:bodyPr>
          <a:lstStyle/>
          <a:p>
            <a:pPr algn="l"/>
            <a:r>
              <a:rPr lang="en-US" sz="3200" b="1">
                <a:solidFill>
                  <a:schemeClr val="accent2"/>
                </a:solidFill>
                <a:latin typeface="Arial" charset="0"/>
              </a:rPr>
              <a:t>Black lizards absorb more heat to warm up faster on cold days so they can move faster to get food and avoid predators. The allele for black may increase in frequency.</a:t>
            </a:r>
          </a:p>
        </p:txBody>
      </p:sp>
      <p:sp>
        <p:nvSpPr>
          <p:cNvPr id="103428" name="Rectangle 4"/>
          <p:cNvSpPr>
            <a:spLocks noChangeArrowheads="1"/>
          </p:cNvSpPr>
          <p:nvPr/>
        </p:nvSpPr>
        <p:spPr bwMode="auto">
          <a:xfrm>
            <a:off x="-4763" y="6430963"/>
            <a:ext cx="4629151" cy="244475"/>
          </a:xfrm>
          <a:prstGeom prst="rect">
            <a:avLst/>
          </a:prstGeom>
          <a:noFill/>
          <a:ln w="12700">
            <a:noFill/>
            <a:miter lim="800000"/>
            <a:headEnd/>
            <a:tailEnd/>
          </a:ln>
          <a:effectLst/>
        </p:spPr>
        <p:txBody>
          <a:bodyPr wrap="none">
            <a:spAutoFit/>
          </a:bodyPr>
          <a:lstStyle/>
          <a:p>
            <a:pPr algn="l"/>
            <a:r>
              <a:rPr lang="en-US" sz="1000" b="1">
                <a:solidFill>
                  <a:srgbClr val="CC0099"/>
                </a:solidFill>
                <a:latin typeface="Arial" charset="0"/>
              </a:rPr>
              <a:t>Chart from BIOLOGY by Miller and Levine; Prentice Hall Publishing ©2006</a:t>
            </a:r>
          </a:p>
        </p:txBody>
      </p:sp>
      <p:pic>
        <p:nvPicPr>
          <p:cNvPr id="103433" name="Picture 9"/>
          <p:cNvPicPr>
            <a:picLocks noChangeAspect="1" noChangeArrowheads="1"/>
          </p:cNvPicPr>
          <p:nvPr/>
        </p:nvPicPr>
        <p:blipFill>
          <a:blip r:embed="rId2" cstate="print"/>
          <a:srcRect l="993" t="21315" r="34895" b="44206"/>
          <a:stretch>
            <a:fillRect/>
          </a:stretch>
        </p:blipFill>
        <p:spPr bwMode="auto">
          <a:xfrm>
            <a:off x="273050" y="2670175"/>
            <a:ext cx="8642350" cy="348615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63513" y="0"/>
            <a:ext cx="9144000" cy="5243513"/>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When traits are controlled by _______ than one gene, the effects are more complex.</a:t>
            </a:r>
          </a:p>
          <a:p>
            <a:pPr algn="l"/>
            <a:endParaRPr lang="en-US" sz="4000" b="1">
              <a:solidFill>
                <a:schemeClr val="tx1"/>
              </a:solidFill>
              <a:latin typeface="Arial" charset="0"/>
            </a:endParaRPr>
          </a:p>
          <a:p>
            <a:pPr algn="l"/>
            <a:r>
              <a:rPr lang="en-US" sz="4000" b="1">
                <a:solidFill>
                  <a:schemeClr val="tx1"/>
                </a:solidFill>
                <a:latin typeface="Arial" charset="0"/>
              </a:rPr>
              <a:t>Remember ______________ traits show a bell-curve distribution</a:t>
            </a:r>
          </a:p>
          <a:p>
            <a:pPr algn="l"/>
            <a:endParaRPr lang="en-US" sz="4000" b="1">
              <a:solidFill>
                <a:schemeClr val="tx1"/>
              </a:solidFill>
              <a:latin typeface="Arial" charset="0"/>
            </a:endParaRPr>
          </a:p>
          <a:p>
            <a:pPr algn="l"/>
            <a:endParaRPr lang="en-US" sz="4000" b="1">
              <a:solidFill>
                <a:schemeClr val="tx1"/>
              </a:solidFill>
              <a:latin typeface="Arial" charset="0"/>
            </a:endParaRPr>
          </a:p>
          <a:p>
            <a:pPr algn="l"/>
            <a:endParaRPr lang="en-US" sz="1800" b="1">
              <a:solidFill>
                <a:schemeClr val="tx1"/>
              </a:solidFill>
              <a:latin typeface="Arial" charset="0"/>
            </a:endParaRPr>
          </a:p>
        </p:txBody>
      </p:sp>
      <p:sp>
        <p:nvSpPr>
          <p:cNvPr id="104452" name="Text Box 4"/>
          <p:cNvSpPr txBox="1">
            <a:spLocks noChangeArrowheads="1"/>
          </p:cNvSpPr>
          <p:nvPr/>
        </p:nvSpPr>
        <p:spPr bwMode="auto">
          <a:xfrm>
            <a:off x="417513" y="588963"/>
            <a:ext cx="1427162"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more</a:t>
            </a:r>
          </a:p>
        </p:txBody>
      </p:sp>
      <p:sp>
        <p:nvSpPr>
          <p:cNvPr id="104453"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104455" name="Rectangle 7"/>
          <p:cNvSpPr>
            <a:spLocks noChangeArrowheads="1"/>
          </p:cNvSpPr>
          <p:nvPr/>
        </p:nvSpPr>
        <p:spPr bwMode="auto">
          <a:xfrm>
            <a:off x="3281363" y="2428875"/>
            <a:ext cx="3173412"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POLYGENIC</a:t>
            </a:r>
          </a:p>
        </p:txBody>
      </p:sp>
      <p:sp>
        <p:nvSpPr>
          <p:cNvPr id="104457" name="Rectangle 9"/>
          <p:cNvSpPr>
            <a:spLocks noChangeArrowheads="1"/>
          </p:cNvSpPr>
          <p:nvPr/>
        </p:nvSpPr>
        <p:spPr bwMode="auto">
          <a:xfrm>
            <a:off x="536575" y="6415088"/>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pic>
        <p:nvPicPr>
          <p:cNvPr id="104459" name="Picture 11"/>
          <p:cNvPicPr>
            <a:picLocks noChangeAspect="1" noChangeArrowheads="1"/>
          </p:cNvPicPr>
          <p:nvPr/>
        </p:nvPicPr>
        <p:blipFill>
          <a:blip r:embed="rId2" cstate="print"/>
          <a:srcRect l="29150" t="42773" r="53760" b="35938"/>
          <a:stretch>
            <a:fillRect/>
          </a:stretch>
        </p:blipFill>
        <p:spPr bwMode="auto">
          <a:xfrm>
            <a:off x="1406525" y="3717925"/>
            <a:ext cx="2895600" cy="270510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204788"/>
            <a:ext cx="9144000" cy="3113087"/>
          </a:xfrm>
          <a:prstGeom prst="rect">
            <a:avLst/>
          </a:prstGeom>
          <a:noFill/>
          <a:ln w="12700">
            <a:noFill/>
            <a:miter lim="800000"/>
            <a:headEnd/>
            <a:tailEnd/>
          </a:ln>
          <a:effectLst/>
        </p:spPr>
        <p:txBody>
          <a:bodyPr>
            <a:spAutoFit/>
          </a:bodyPr>
          <a:lstStyle/>
          <a:p>
            <a:pPr algn="l"/>
            <a:r>
              <a:rPr lang="en-US" b="1">
                <a:solidFill>
                  <a:schemeClr val="tx1"/>
                </a:solidFill>
                <a:latin typeface="Arial" charset="0"/>
              </a:rPr>
              <a:t>The ___________ of individuals near each other will not be very different, but fitness may vary from one end of curve to the other.</a:t>
            </a:r>
          </a:p>
          <a:p>
            <a:pPr algn="l"/>
            <a:endParaRPr lang="en-US" b="1">
              <a:solidFill>
                <a:schemeClr val="tx1"/>
              </a:solidFill>
              <a:latin typeface="Arial" charset="0"/>
            </a:endParaRPr>
          </a:p>
          <a:p>
            <a:pPr algn="l"/>
            <a:endParaRPr lang="en-US" sz="1800" b="1">
              <a:solidFill>
                <a:schemeClr val="tx1"/>
              </a:solidFill>
              <a:latin typeface="Arial" charset="0"/>
            </a:endParaRPr>
          </a:p>
        </p:txBody>
      </p:sp>
      <p:sp>
        <p:nvSpPr>
          <p:cNvPr id="105476" name="Text Box 4"/>
          <p:cNvSpPr txBox="1">
            <a:spLocks noChangeArrowheads="1"/>
          </p:cNvSpPr>
          <p:nvPr/>
        </p:nvSpPr>
        <p:spPr bwMode="auto">
          <a:xfrm>
            <a:off x="1322388" y="177800"/>
            <a:ext cx="2325687"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FITNESS</a:t>
            </a:r>
          </a:p>
        </p:txBody>
      </p:sp>
      <p:sp>
        <p:nvSpPr>
          <p:cNvPr id="105477" name="Text Box 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105479" name="Rectangle 7"/>
          <p:cNvSpPr>
            <a:spLocks noChangeArrowheads="1"/>
          </p:cNvSpPr>
          <p:nvPr/>
        </p:nvSpPr>
        <p:spPr bwMode="auto">
          <a:xfrm>
            <a:off x="304800" y="6291263"/>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pic>
        <p:nvPicPr>
          <p:cNvPr id="105480" name="Picture 8"/>
          <p:cNvPicPr>
            <a:picLocks noChangeAspect="1" noChangeArrowheads="1"/>
          </p:cNvPicPr>
          <p:nvPr/>
        </p:nvPicPr>
        <p:blipFill>
          <a:blip r:embed="rId2" cstate="print"/>
          <a:srcRect l="29150" t="42773" r="53760" b="35938"/>
          <a:stretch>
            <a:fillRect/>
          </a:stretch>
        </p:blipFill>
        <p:spPr bwMode="auto">
          <a:xfrm>
            <a:off x="781050" y="2522538"/>
            <a:ext cx="3709988" cy="3465512"/>
          </a:xfrm>
          <a:prstGeom prst="rect">
            <a:avLst/>
          </a:prstGeom>
          <a:noFill/>
          <a:ln w="12700">
            <a:noFill/>
            <a:miter lim="800000"/>
            <a:headEnd/>
            <a:tailEnd/>
          </a:ln>
          <a:effectLst/>
        </p:spPr>
      </p:pic>
      <p:sp>
        <p:nvSpPr>
          <p:cNvPr id="105482" name="Line 10"/>
          <p:cNvSpPr>
            <a:spLocks noChangeShapeType="1"/>
          </p:cNvSpPr>
          <p:nvPr/>
        </p:nvSpPr>
        <p:spPr bwMode="auto">
          <a:xfrm flipH="1">
            <a:off x="3316288" y="2987675"/>
            <a:ext cx="1651000" cy="2116138"/>
          </a:xfrm>
          <a:prstGeom prst="line">
            <a:avLst/>
          </a:prstGeom>
          <a:noFill/>
          <a:ln w="12700">
            <a:solidFill>
              <a:srgbClr val="FF0000"/>
            </a:solidFill>
            <a:round/>
            <a:headEnd/>
            <a:tailEnd type="triangle" w="med" len="med"/>
          </a:ln>
          <a:effectLst/>
        </p:spPr>
        <p:txBody>
          <a:bodyPr/>
          <a:lstStyle/>
          <a:p>
            <a:endParaRPr lang="en-US"/>
          </a:p>
        </p:txBody>
      </p:sp>
      <p:sp>
        <p:nvSpPr>
          <p:cNvPr id="105483" name="Line 11"/>
          <p:cNvSpPr>
            <a:spLocks noChangeShapeType="1"/>
          </p:cNvSpPr>
          <p:nvPr/>
        </p:nvSpPr>
        <p:spPr bwMode="auto">
          <a:xfrm>
            <a:off x="668338" y="3016250"/>
            <a:ext cx="1489075" cy="2128838"/>
          </a:xfrm>
          <a:prstGeom prst="line">
            <a:avLst/>
          </a:prstGeom>
          <a:noFill/>
          <a:ln w="12700">
            <a:solidFill>
              <a:srgbClr val="FF0000"/>
            </a:solidFill>
            <a:round/>
            <a:headEnd/>
            <a:tailEnd type="triangle" w="med" len="med"/>
          </a:ln>
          <a:effectLst/>
        </p:spPr>
        <p:txBody>
          <a:bodyPr/>
          <a:lstStyle/>
          <a:p>
            <a:endParaRPr lang="en-US"/>
          </a:p>
        </p:txBody>
      </p:sp>
      <p:sp>
        <p:nvSpPr>
          <p:cNvPr id="105484" name="Text Box 12"/>
          <p:cNvSpPr txBox="1">
            <a:spLocks noChangeArrowheads="1"/>
          </p:cNvSpPr>
          <p:nvPr/>
        </p:nvSpPr>
        <p:spPr bwMode="auto">
          <a:xfrm>
            <a:off x="4260850" y="4191000"/>
            <a:ext cx="4883150" cy="1739900"/>
          </a:xfrm>
          <a:prstGeom prst="rect">
            <a:avLst/>
          </a:prstGeom>
          <a:noFill/>
          <a:ln w="12700">
            <a:noFill/>
            <a:miter lim="800000"/>
            <a:headEnd/>
            <a:tailEnd/>
          </a:ln>
          <a:effectLst/>
        </p:spPr>
        <p:txBody>
          <a:bodyPr wrap="none">
            <a:spAutoFit/>
          </a:bodyPr>
          <a:lstStyle/>
          <a:p>
            <a:pPr algn="l"/>
            <a:r>
              <a:rPr lang="en-US" b="1">
                <a:solidFill>
                  <a:schemeClr val="tx1"/>
                </a:solidFill>
                <a:latin typeface="Arial" charset="0"/>
              </a:rPr>
              <a:t>Where fitness varies, </a:t>
            </a:r>
          </a:p>
          <a:p>
            <a:pPr algn="l"/>
            <a:r>
              <a:rPr lang="en-US" b="1">
                <a:solidFill>
                  <a:schemeClr val="tx1"/>
                </a:solidFill>
                <a:latin typeface="Arial" charset="0"/>
              </a:rPr>
              <a:t>________________ </a:t>
            </a:r>
          </a:p>
          <a:p>
            <a:pPr algn="l"/>
            <a:r>
              <a:rPr lang="en-US" b="1">
                <a:solidFill>
                  <a:schemeClr val="tx1"/>
                </a:solidFill>
                <a:latin typeface="Arial" charset="0"/>
              </a:rPr>
              <a:t>can act!</a:t>
            </a:r>
          </a:p>
        </p:txBody>
      </p:sp>
      <p:sp>
        <p:nvSpPr>
          <p:cNvPr id="105485" name="Rectangle 13"/>
          <p:cNvSpPr>
            <a:spLocks noChangeArrowheads="1"/>
          </p:cNvSpPr>
          <p:nvPr/>
        </p:nvSpPr>
        <p:spPr bwMode="auto">
          <a:xfrm>
            <a:off x="4518025" y="4773613"/>
            <a:ext cx="4037013" cy="519112"/>
          </a:xfrm>
          <a:prstGeom prst="rect">
            <a:avLst/>
          </a:prstGeom>
          <a:noFill/>
          <a:ln w="12700">
            <a:noFill/>
            <a:miter lim="800000"/>
            <a:headEnd/>
            <a:tailEnd/>
          </a:ln>
          <a:effectLst/>
        </p:spPr>
        <p:txBody>
          <a:bodyPr wrap="none">
            <a:spAutoFit/>
          </a:bodyPr>
          <a:lstStyle/>
          <a:p>
            <a:r>
              <a:rPr lang="en-US" sz="2800" b="1">
                <a:solidFill>
                  <a:srgbClr val="0066CC"/>
                </a:solidFill>
                <a:latin typeface="Arial" charset="0"/>
              </a:rPr>
              <a:t>NATURAL SELECTION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83"/>
                                        </p:tgtEl>
                                        <p:attrNameLst>
                                          <p:attrName>style.visibility</p:attrName>
                                        </p:attrNameLst>
                                      </p:cBhvr>
                                      <p:to>
                                        <p:strVal val="visible"/>
                                      </p:to>
                                    </p:set>
                                    <p:animEffect transition="in" filter="wipe(left)">
                                      <p:cBhvr>
                                        <p:cTn id="12" dur="500"/>
                                        <p:tgtEl>
                                          <p:spTgt spid="1054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5482"/>
                                        </p:tgtEl>
                                        <p:attrNameLst>
                                          <p:attrName>style.visibility</p:attrName>
                                        </p:attrNameLst>
                                      </p:cBhvr>
                                      <p:to>
                                        <p:strVal val="visible"/>
                                      </p:to>
                                    </p:set>
                                    <p:animEffect transition="in" filter="wipe(right)">
                                      <p:cBhvr>
                                        <p:cTn id="17" dur="500"/>
                                        <p:tgtEl>
                                          <p:spTgt spid="10548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5485"/>
                                        </p:tgtEl>
                                        <p:attrNameLst>
                                          <p:attrName>style.visibility</p:attrName>
                                        </p:attrNameLst>
                                      </p:cBhvr>
                                      <p:to>
                                        <p:strVal val="visible"/>
                                      </p:to>
                                    </p:set>
                                    <p:animEffect transition="in" filter="checkerboard(across)">
                                      <p:cBhvr>
                                        <p:cTn id="22" dur="500"/>
                                        <p:tgtEl>
                                          <p:spTgt spid="105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82" grpId="0" animBg="1"/>
      <p:bldP spid="105483" grpId="0" animBg="1"/>
      <p:bldP spid="10548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250825" y="212725"/>
            <a:ext cx="8375650" cy="4968875"/>
          </a:xfrm>
          <a:prstGeom prst="rect">
            <a:avLst/>
          </a:prstGeom>
          <a:noFill/>
          <a:ln w="25400">
            <a:noFill/>
            <a:miter lim="800000"/>
            <a:headEnd/>
            <a:tailEnd/>
          </a:ln>
          <a:effectLst/>
        </p:spPr>
        <p:txBody>
          <a:bodyPr wrap="none">
            <a:spAutoFit/>
          </a:bodyPr>
          <a:lstStyle/>
          <a:p>
            <a:pPr algn="l"/>
            <a:r>
              <a:rPr lang="en-US" sz="4000">
                <a:solidFill>
                  <a:schemeClr val="tx1"/>
                </a:solidFill>
                <a:latin typeface="Arial" charset="0"/>
              </a:rPr>
              <a:t>Natural selection can affect the</a:t>
            </a:r>
          </a:p>
          <a:p>
            <a:pPr algn="l"/>
            <a:r>
              <a:rPr lang="en-US" sz="4000">
                <a:solidFill>
                  <a:schemeClr val="tx1"/>
                </a:solidFill>
                <a:latin typeface="Arial" charset="0"/>
              </a:rPr>
              <a:t>distribution of phenotypes in 3 ways:</a:t>
            </a:r>
          </a:p>
          <a:p>
            <a:pPr algn="l"/>
            <a:endParaRPr lang="en-US" sz="4000">
              <a:solidFill>
                <a:schemeClr val="tx1"/>
              </a:solidFill>
              <a:latin typeface="Arial" charset="0"/>
            </a:endParaRPr>
          </a:p>
          <a:p>
            <a:pPr algn="l"/>
            <a:r>
              <a:rPr lang="en-US" sz="4000">
                <a:solidFill>
                  <a:schemeClr val="tx1"/>
                </a:solidFill>
                <a:latin typeface="Arial" charset="0"/>
              </a:rPr>
              <a:t>______________________</a:t>
            </a:r>
          </a:p>
          <a:p>
            <a:pPr algn="l"/>
            <a:endParaRPr lang="en-US" sz="4000">
              <a:solidFill>
                <a:schemeClr val="tx1"/>
              </a:solidFill>
              <a:latin typeface="Arial" charset="0"/>
            </a:endParaRPr>
          </a:p>
          <a:p>
            <a:pPr algn="l"/>
            <a:r>
              <a:rPr lang="en-US" sz="4000">
                <a:solidFill>
                  <a:schemeClr val="tx1"/>
                </a:solidFill>
                <a:latin typeface="Arial" charset="0"/>
              </a:rPr>
              <a:t>______________________</a:t>
            </a:r>
          </a:p>
          <a:p>
            <a:pPr algn="l"/>
            <a:endParaRPr lang="en-US" sz="4000">
              <a:solidFill>
                <a:schemeClr val="tx1"/>
              </a:solidFill>
              <a:latin typeface="Arial" charset="0"/>
            </a:endParaRPr>
          </a:p>
          <a:p>
            <a:pPr algn="l"/>
            <a:r>
              <a:rPr lang="en-US" sz="4000">
                <a:solidFill>
                  <a:schemeClr val="tx1"/>
                </a:solidFill>
                <a:latin typeface="Arial" charset="0"/>
              </a:rPr>
              <a:t>______________________</a:t>
            </a:r>
          </a:p>
        </p:txBody>
      </p:sp>
      <p:sp>
        <p:nvSpPr>
          <p:cNvPr id="106500" name="Text Box 4"/>
          <p:cNvSpPr txBox="1">
            <a:spLocks noChangeArrowheads="1"/>
          </p:cNvSpPr>
          <p:nvPr/>
        </p:nvSpPr>
        <p:spPr bwMode="auto">
          <a:xfrm>
            <a:off x="265113" y="2070100"/>
            <a:ext cx="5743575"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DIRECTIONAL selection</a:t>
            </a:r>
          </a:p>
        </p:txBody>
      </p:sp>
      <p:sp>
        <p:nvSpPr>
          <p:cNvPr id="106501" name="Text Box 5"/>
          <p:cNvSpPr txBox="1">
            <a:spLocks noChangeArrowheads="1"/>
          </p:cNvSpPr>
          <p:nvPr/>
        </p:nvSpPr>
        <p:spPr bwMode="auto">
          <a:xfrm>
            <a:off x="603250" y="3173413"/>
            <a:ext cx="5432425"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STABILIZING selection</a:t>
            </a:r>
          </a:p>
        </p:txBody>
      </p:sp>
      <p:sp>
        <p:nvSpPr>
          <p:cNvPr id="106502" name="Text Box 6"/>
          <p:cNvSpPr txBox="1">
            <a:spLocks noChangeArrowheads="1"/>
          </p:cNvSpPr>
          <p:nvPr/>
        </p:nvSpPr>
        <p:spPr bwMode="auto">
          <a:xfrm>
            <a:off x="409575" y="4395788"/>
            <a:ext cx="6354763" cy="701675"/>
          </a:xfrm>
          <a:prstGeom prst="rect">
            <a:avLst/>
          </a:prstGeom>
          <a:noFill/>
          <a:ln w="25400">
            <a:noFill/>
            <a:miter lim="800000"/>
            <a:headEnd/>
            <a:tailEnd/>
          </a:ln>
          <a:effectLst/>
        </p:spPr>
        <p:txBody>
          <a:bodyPr>
            <a:spAutoFit/>
          </a:bodyPr>
          <a:lstStyle/>
          <a:p>
            <a:pPr algn="l"/>
            <a:r>
              <a:rPr lang="en-US" sz="4000">
                <a:solidFill>
                  <a:schemeClr val="accent2"/>
                </a:solidFill>
                <a:latin typeface="Arial" charset="0"/>
              </a:rPr>
              <a:t>DISRUPTIVE selection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linds(horizontal)">
                                      <p:cBhvr>
                                        <p:cTn id="12" dur="500"/>
                                        <p:tgtEl>
                                          <p:spTgt spid="1065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502"/>
                                        </p:tgtEl>
                                        <p:attrNameLst>
                                          <p:attrName>style.visibility</p:attrName>
                                        </p:attrNameLst>
                                      </p:cBhvr>
                                      <p:to>
                                        <p:strVal val="visible"/>
                                      </p:to>
                                    </p:set>
                                    <p:animEffect transition="in" filter="blinds(horizontal)">
                                      <p:cBhvr>
                                        <p:cTn id="17" dur="5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0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317500" y="428625"/>
            <a:ext cx="7935913" cy="3984625"/>
          </a:xfrm>
        </p:spPr>
        <p:txBody>
          <a:bodyPr/>
          <a:lstStyle/>
          <a:p>
            <a:r>
              <a:rPr lang="en-US" sz="3600" b="1"/>
              <a:t>DIRECTIONAL SELECTION</a:t>
            </a:r>
          </a:p>
        </p:txBody>
      </p:sp>
      <p:sp>
        <p:nvSpPr>
          <p:cNvPr id="107525" name="Rectangle 5"/>
          <p:cNvSpPr>
            <a:spLocks noChangeArrowheads="1"/>
          </p:cNvSpPr>
          <p:nvPr/>
        </p:nvSpPr>
        <p:spPr bwMode="auto">
          <a:xfrm>
            <a:off x="4054475" y="0"/>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sp>
        <p:nvSpPr>
          <p:cNvPr id="107526" name="Text Box 6"/>
          <p:cNvSpPr txBox="1">
            <a:spLocks noChangeArrowheads="1"/>
          </p:cNvSpPr>
          <p:nvPr/>
        </p:nvSpPr>
        <p:spPr bwMode="auto">
          <a:xfrm>
            <a:off x="217488" y="4086225"/>
            <a:ext cx="8694737" cy="2771775"/>
          </a:xfrm>
          <a:prstGeom prst="rect">
            <a:avLst/>
          </a:prstGeom>
          <a:noFill/>
          <a:ln w="12700">
            <a:noFill/>
            <a:miter lim="800000"/>
            <a:headEnd/>
            <a:tailEnd/>
          </a:ln>
          <a:effectLst/>
        </p:spPr>
        <p:txBody>
          <a:bodyPr wrap="none">
            <a:spAutoFit/>
          </a:bodyPr>
          <a:lstStyle/>
          <a:p>
            <a:pPr algn="l"/>
            <a:r>
              <a:rPr lang="en-US" sz="3200" b="1">
                <a:solidFill>
                  <a:schemeClr val="tx1"/>
                </a:solidFill>
                <a:latin typeface="Arial" charset="0"/>
              </a:rPr>
              <a:t>Individuals at _____________ of the curve </a:t>
            </a:r>
          </a:p>
          <a:p>
            <a:pPr algn="l"/>
            <a:r>
              <a:rPr lang="en-US" sz="3200" b="1">
                <a:solidFill>
                  <a:schemeClr val="tx1"/>
                </a:solidFill>
                <a:latin typeface="Arial" charset="0"/>
              </a:rPr>
              <a:t>have higher fitness than individuals in </a:t>
            </a:r>
          </a:p>
          <a:p>
            <a:pPr algn="l"/>
            <a:r>
              <a:rPr lang="en-US" sz="3200" b="1">
                <a:solidFill>
                  <a:schemeClr val="tx1"/>
                </a:solidFill>
                <a:latin typeface="Arial" charset="0"/>
              </a:rPr>
              <a:t>middle or at other end. </a:t>
            </a:r>
          </a:p>
          <a:p>
            <a:pPr algn="l"/>
            <a:endParaRPr lang="en-US" sz="3200" b="1">
              <a:solidFill>
                <a:schemeClr val="tx1"/>
              </a:solidFill>
              <a:latin typeface="Arial" charset="0"/>
            </a:endParaRPr>
          </a:p>
          <a:p>
            <a:pPr algn="l"/>
            <a:r>
              <a:rPr lang="en-US" sz="2400" b="1">
                <a:solidFill>
                  <a:schemeClr val="tx1"/>
                </a:solidFill>
                <a:latin typeface="Arial" charset="0"/>
              </a:rPr>
              <a:t>Graph shifts as some individuals fail to survive at one end </a:t>
            </a:r>
          </a:p>
          <a:p>
            <a:pPr algn="l"/>
            <a:r>
              <a:rPr lang="en-US" sz="2400" b="1">
                <a:solidFill>
                  <a:schemeClr val="tx1"/>
                </a:solidFill>
                <a:latin typeface="Arial" charset="0"/>
              </a:rPr>
              <a:t>and succeed and reproduce at other</a:t>
            </a:r>
          </a:p>
        </p:txBody>
      </p:sp>
      <p:sp>
        <p:nvSpPr>
          <p:cNvPr id="107527" name="Text Box 7"/>
          <p:cNvSpPr txBox="1">
            <a:spLocks noChangeArrowheads="1"/>
          </p:cNvSpPr>
          <p:nvPr/>
        </p:nvSpPr>
        <p:spPr bwMode="auto">
          <a:xfrm>
            <a:off x="3516313" y="4103688"/>
            <a:ext cx="2036762" cy="579437"/>
          </a:xfrm>
          <a:prstGeom prst="rect">
            <a:avLst/>
          </a:prstGeom>
          <a:noFill/>
          <a:ln w="12700">
            <a:noFill/>
            <a:miter lim="800000"/>
            <a:headEnd/>
            <a:tailEnd/>
          </a:ln>
          <a:effectLst/>
        </p:spPr>
        <p:txBody>
          <a:bodyPr wrap="none">
            <a:spAutoFit/>
          </a:bodyPr>
          <a:lstStyle/>
          <a:p>
            <a:r>
              <a:rPr lang="en-US" sz="3200" b="1">
                <a:solidFill>
                  <a:srgbClr val="0066CC"/>
                </a:solidFill>
                <a:latin typeface="Arial" charset="0"/>
              </a:rPr>
              <a:t>ONE END</a:t>
            </a:r>
          </a:p>
        </p:txBody>
      </p:sp>
      <p:pic>
        <p:nvPicPr>
          <p:cNvPr id="107528" name="Picture 8" descr="bio_ch16_4340"/>
          <p:cNvPicPr>
            <a:picLocks noChangeAspect="1" noChangeArrowheads="1"/>
          </p:cNvPicPr>
          <p:nvPr/>
        </p:nvPicPr>
        <p:blipFill>
          <a:blip r:embed="rId2" cstate="print"/>
          <a:srcRect/>
          <a:stretch>
            <a:fillRect/>
          </a:stretch>
        </p:blipFill>
        <p:spPr bwMode="auto">
          <a:xfrm>
            <a:off x="1027113" y="1028700"/>
            <a:ext cx="6688137" cy="2933700"/>
          </a:xfrm>
          <a:prstGeom prst="rect">
            <a:avLst/>
          </a:prstGeom>
          <a:noFill/>
        </p:spPr>
      </p:pic>
      <p:sp>
        <p:nvSpPr>
          <p:cNvPr id="107529" name="Rectangle 9"/>
          <p:cNvSpPr>
            <a:spLocks noChangeArrowheads="1"/>
          </p:cNvSpPr>
          <p:nvPr/>
        </p:nvSpPr>
        <p:spPr bwMode="auto">
          <a:xfrm>
            <a:off x="6673850" y="1108075"/>
            <a:ext cx="1262063" cy="457200"/>
          </a:xfrm>
          <a:prstGeom prst="rect">
            <a:avLst/>
          </a:prstGeom>
          <a:noFill/>
          <a:ln w="12700">
            <a:noFill/>
            <a:miter lim="800000"/>
            <a:headEnd/>
            <a:tailEnd/>
          </a:ln>
          <a:effectLst/>
        </p:spPr>
        <p:txBody>
          <a:bodyPr wrap="none">
            <a:spAutoFit/>
          </a:bodyPr>
          <a:lstStyle/>
          <a:p>
            <a:pPr algn="l"/>
            <a:r>
              <a:rPr lang="en-US" altLang="en-US" sz="1200" b="1">
                <a:solidFill>
                  <a:schemeClr val="tx1"/>
                </a:solidFill>
                <a:latin typeface="Arial" charset="0"/>
              </a:rPr>
              <a:t>Low mortality, </a:t>
            </a:r>
          </a:p>
          <a:p>
            <a:pPr algn="l"/>
            <a:r>
              <a:rPr lang="en-US" altLang="en-US" sz="1200" b="1">
                <a:solidFill>
                  <a:schemeClr val="tx1"/>
                </a:solidFill>
                <a:latin typeface="Arial" charset="0"/>
              </a:rPr>
              <a:t>high fitness</a:t>
            </a:r>
          </a:p>
        </p:txBody>
      </p:sp>
      <p:sp>
        <p:nvSpPr>
          <p:cNvPr id="107530" name="Rectangle 10"/>
          <p:cNvSpPr>
            <a:spLocks noChangeArrowheads="1"/>
          </p:cNvSpPr>
          <p:nvPr/>
        </p:nvSpPr>
        <p:spPr bwMode="auto">
          <a:xfrm>
            <a:off x="6724650" y="1598613"/>
            <a:ext cx="1295400" cy="457200"/>
          </a:xfrm>
          <a:prstGeom prst="rect">
            <a:avLst/>
          </a:prstGeom>
          <a:noFill/>
          <a:ln w="12700">
            <a:noFill/>
            <a:miter lim="800000"/>
            <a:headEnd/>
            <a:tailEnd/>
          </a:ln>
          <a:effectLst/>
        </p:spPr>
        <p:txBody>
          <a:bodyPr wrap="none">
            <a:spAutoFit/>
          </a:bodyPr>
          <a:lstStyle/>
          <a:p>
            <a:pPr algn="l"/>
            <a:r>
              <a:rPr lang="en-US" altLang="en-US" sz="1200" b="1">
                <a:solidFill>
                  <a:schemeClr val="tx1"/>
                </a:solidFill>
                <a:latin typeface="Arial" charset="0"/>
              </a:rPr>
              <a:t>High mortality, </a:t>
            </a:r>
          </a:p>
          <a:p>
            <a:pPr algn="l"/>
            <a:r>
              <a:rPr lang="en-US" altLang="en-US" sz="1200" b="1">
                <a:solidFill>
                  <a:schemeClr val="tx1"/>
                </a:solidFill>
                <a:latin typeface="Arial" charset="0"/>
              </a:rPr>
              <a:t>low fitness</a:t>
            </a:r>
          </a:p>
        </p:txBody>
      </p:sp>
      <p:sp>
        <p:nvSpPr>
          <p:cNvPr id="107531" name="Text Box 11"/>
          <p:cNvSpPr txBox="1">
            <a:spLocks noChangeArrowheads="1"/>
          </p:cNvSpPr>
          <p:nvPr/>
        </p:nvSpPr>
        <p:spPr bwMode="auto">
          <a:xfrm>
            <a:off x="6254750" y="911225"/>
            <a:ext cx="496888" cy="274638"/>
          </a:xfrm>
          <a:prstGeom prst="rect">
            <a:avLst/>
          </a:prstGeom>
          <a:noFill/>
          <a:ln w="12700">
            <a:noFill/>
            <a:miter lim="800000"/>
            <a:headEnd/>
            <a:tailEnd/>
          </a:ln>
          <a:effectLst/>
        </p:spPr>
        <p:txBody>
          <a:bodyPr wrap="none">
            <a:spAutoFit/>
          </a:bodyPr>
          <a:lstStyle/>
          <a:p>
            <a:r>
              <a:rPr lang="en-US" sz="1200" b="1">
                <a:solidFill>
                  <a:schemeClr val="accent2"/>
                </a:solidFill>
                <a:latin typeface="Arial" charset="0"/>
              </a:rPr>
              <a:t>KEY</a:t>
            </a:r>
          </a:p>
        </p:txBody>
      </p:sp>
      <p:sp>
        <p:nvSpPr>
          <p:cNvPr id="107532" name="Rectangle 12"/>
          <p:cNvSpPr>
            <a:spLocks noChangeArrowheads="1"/>
          </p:cNvSpPr>
          <p:nvPr/>
        </p:nvSpPr>
        <p:spPr bwMode="auto">
          <a:xfrm>
            <a:off x="1773238" y="1758950"/>
            <a:ext cx="2647950" cy="366713"/>
          </a:xfrm>
          <a:prstGeom prst="rect">
            <a:avLst/>
          </a:prstGeom>
          <a:noFill/>
          <a:ln w="12700">
            <a:noFill/>
            <a:miter lim="800000"/>
            <a:headEnd/>
            <a:tailEnd/>
          </a:ln>
          <a:effectLst/>
        </p:spPr>
        <p:txBody>
          <a:bodyPr wrap="none">
            <a:spAutoFit/>
          </a:bodyPr>
          <a:lstStyle/>
          <a:p>
            <a:r>
              <a:rPr lang="en-US" altLang="en-US" sz="1800" b="1">
                <a:solidFill>
                  <a:schemeClr val="tx1"/>
                </a:solidFill>
                <a:latin typeface="Arial" charset="0"/>
              </a:rPr>
              <a:t>Food becomes scarce.</a:t>
            </a:r>
            <a:endParaRPr lang="en-US" sz="1800" b="1">
              <a:solidFill>
                <a:schemeClr val="tx1"/>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7"/>
                                        </p:tgtEl>
                                        <p:attrNameLst>
                                          <p:attrName>style.visibility</p:attrName>
                                        </p:attrNameLst>
                                      </p:cBhvr>
                                      <p:to>
                                        <p:strVal val="visible"/>
                                      </p:to>
                                    </p:set>
                                    <p:animEffect transition="in" filter="dissolve">
                                      <p:cBhvr>
                                        <p:cTn id="7" dur="500"/>
                                        <p:tgtEl>
                                          <p:spTgt spid="10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25" name="Text Box 9"/>
          <p:cNvSpPr txBox="1">
            <a:spLocks noChangeArrowheads="1"/>
          </p:cNvSpPr>
          <p:nvPr/>
        </p:nvSpPr>
        <p:spPr bwMode="auto">
          <a:xfrm>
            <a:off x="2522538" y="850900"/>
            <a:ext cx="6575425" cy="5643563"/>
          </a:xfrm>
          <a:prstGeom prst="rect">
            <a:avLst/>
          </a:prstGeom>
          <a:noFill/>
          <a:ln w="12700">
            <a:noFill/>
            <a:miter lim="800000"/>
            <a:headEnd/>
            <a:tailEnd/>
          </a:ln>
          <a:effectLst/>
        </p:spPr>
        <p:txBody>
          <a:bodyPr wrap="none">
            <a:spAutoFit/>
          </a:bodyPr>
          <a:lstStyle/>
          <a:p>
            <a:pPr algn="l"/>
            <a:r>
              <a:rPr lang="en-US" sz="2800" b="1">
                <a:solidFill>
                  <a:schemeClr val="tx1"/>
                </a:solidFill>
                <a:latin typeface="Arial" charset="0"/>
              </a:rPr>
              <a:t>Beak size varies in a population</a:t>
            </a:r>
          </a:p>
          <a:p>
            <a:pPr algn="l"/>
            <a:endParaRPr lang="en-US" sz="2800" b="1">
              <a:solidFill>
                <a:schemeClr val="tx1"/>
              </a:solidFill>
              <a:latin typeface="Arial" charset="0"/>
            </a:endParaRPr>
          </a:p>
          <a:p>
            <a:pPr algn="l"/>
            <a:r>
              <a:rPr lang="en-US" sz="2800" b="1">
                <a:solidFill>
                  <a:schemeClr val="tx1"/>
                </a:solidFill>
                <a:latin typeface="Arial" charset="0"/>
              </a:rPr>
              <a:t>Birds with bigger beaks can feed </a:t>
            </a:r>
          </a:p>
          <a:p>
            <a:pPr algn="l"/>
            <a:r>
              <a:rPr lang="en-US" sz="2800" b="1">
                <a:solidFill>
                  <a:schemeClr val="tx1"/>
                </a:solidFill>
                <a:latin typeface="Arial" charset="0"/>
              </a:rPr>
              <a:t>more easily on harder, thicker </a:t>
            </a:r>
          </a:p>
          <a:p>
            <a:pPr algn="l"/>
            <a:r>
              <a:rPr lang="en-US" sz="2800" b="1">
                <a:solidFill>
                  <a:schemeClr val="tx1"/>
                </a:solidFill>
                <a:latin typeface="Arial" charset="0"/>
              </a:rPr>
              <a:t>shelled seeds.</a:t>
            </a:r>
          </a:p>
          <a:p>
            <a:pPr algn="l"/>
            <a:endParaRPr lang="en-US" sz="2800" b="1">
              <a:solidFill>
                <a:schemeClr val="tx1"/>
              </a:solidFill>
              <a:latin typeface="Arial" charset="0"/>
            </a:endParaRPr>
          </a:p>
          <a:p>
            <a:pPr algn="l"/>
            <a:r>
              <a:rPr lang="en-US" sz="2800" b="1">
                <a:solidFill>
                  <a:schemeClr val="tx1"/>
                </a:solidFill>
                <a:latin typeface="Arial" charset="0"/>
              </a:rPr>
              <a:t>Suppose a food shortage causes</a:t>
            </a:r>
            <a:br>
              <a:rPr lang="en-US" sz="2800" b="1">
                <a:solidFill>
                  <a:schemeClr val="tx1"/>
                </a:solidFill>
                <a:latin typeface="Arial" charset="0"/>
              </a:rPr>
            </a:br>
            <a:r>
              <a:rPr lang="en-US" sz="2800" b="1">
                <a:solidFill>
                  <a:schemeClr val="tx1"/>
                </a:solidFill>
                <a:latin typeface="Arial" charset="0"/>
              </a:rPr>
              <a:t>small and medium size seeds to </a:t>
            </a:r>
          </a:p>
          <a:p>
            <a:pPr algn="l"/>
            <a:r>
              <a:rPr lang="en-US" sz="2800" b="1">
                <a:solidFill>
                  <a:schemeClr val="tx1"/>
                </a:solidFill>
                <a:latin typeface="Arial" charset="0"/>
              </a:rPr>
              <a:t>run low.</a:t>
            </a:r>
          </a:p>
          <a:p>
            <a:pPr algn="l"/>
            <a:endParaRPr lang="en-US" sz="2800" b="1">
              <a:solidFill>
                <a:schemeClr val="tx1"/>
              </a:solidFill>
              <a:latin typeface="Arial" charset="0"/>
            </a:endParaRPr>
          </a:p>
          <a:p>
            <a:pPr algn="l"/>
            <a:r>
              <a:rPr lang="en-US" sz="2800" b="1">
                <a:solidFill>
                  <a:schemeClr val="tx1"/>
                </a:solidFill>
                <a:latin typeface="Arial" charset="0"/>
              </a:rPr>
              <a:t>Birds with bigger beaks would be </a:t>
            </a:r>
          </a:p>
          <a:p>
            <a:pPr algn="l"/>
            <a:r>
              <a:rPr lang="en-US" sz="2800" b="1">
                <a:solidFill>
                  <a:schemeClr val="tx1"/>
                </a:solidFill>
                <a:latin typeface="Arial" charset="0"/>
              </a:rPr>
              <a:t>selected for and increase in numbers </a:t>
            </a:r>
          </a:p>
          <a:p>
            <a:pPr algn="l"/>
            <a:r>
              <a:rPr lang="en-US" sz="2800" b="1">
                <a:solidFill>
                  <a:schemeClr val="tx1"/>
                </a:solidFill>
                <a:latin typeface="Arial" charset="0"/>
              </a:rPr>
              <a:t>in population.</a:t>
            </a:r>
          </a:p>
        </p:txBody>
      </p:sp>
      <p:sp>
        <p:nvSpPr>
          <p:cNvPr id="111619" name="Text Box 3"/>
          <p:cNvSpPr txBox="1">
            <a:spLocks noChangeArrowheads="1"/>
          </p:cNvSpPr>
          <p:nvPr/>
        </p:nvSpPr>
        <p:spPr bwMode="auto">
          <a:xfrm>
            <a:off x="373063" y="201613"/>
            <a:ext cx="8153400" cy="579437"/>
          </a:xfrm>
          <a:prstGeom prst="rect">
            <a:avLst/>
          </a:prstGeom>
          <a:noFill/>
          <a:ln w="25400">
            <a:noFill/>
            <a:miter lim="800000"/>
            <a:headEnd/>
            <a:tailEnd/>
          </a:ln>
          <a:effectLst/>
        </p:spPr>
        <p:txBody>
          <a:bodyPr wrap="none">
            <a:spAutoFit/>
          </a:bodyPr>
          <a:lstStyle/>
          <a:p>
            <a:pPr algn="l"/>
            <a:r>
              <a:rPr lang="en-US" sz="3200" b="1">
                <a:solidFill>
                  <a:schemeClr val="tx1"/>
                </a:solidFill>
                <a:latin typeface="Arial" charset="0"/>
              </a:rPr>
              <a:t>EXAMPLE OF DIRECTIONAL SELECTION</a:t>
            </a:r>
          </a:p>
        </p:txBody>
      </p:sp>
      <p:sp>
        <p:nvSpPr>
          <p:cNvPr id="111623" name="Rectangle 7"/>
          <p:cNvSpPr>
            <a:spLocks noChangeArrowheads="1"/>
          </p:cNvSpPr>
          <p:nvPr/>
        </p:nvSpPr>
        <p:spPr bwMode="auto">
          <a:xfrm>
            <a:off x="303213" y="6443663"/>
            <a:ext cx="4610100"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http://www.animalbehavior.org/ABS/Stars/ONI/Podos_-_finch_graphic.jpg</a:t>
            </a:r>
          </a:p>
        </p:txBody>
      </p:sp>
      <p:pic>
        <p:nvPicPr>
          <p:cNvPr id="111624" name="Picture 8" descr="finch beaks"/>
          <p:cNvPicPr>
            <a:picLocks noChangeAspect="1" noChangeArrowheads="1"/>
          </p:cNvPicPr>
          <p:nvPr/>
        </p:nvPicPr>
        <p:blipFill>
          <a:blip r:embed="rId2" cstate="print"/>
          <a:srcRect r="71773" b="65698"/>
          <a:stretch>
            <a:fillRect/>
          </a:stretch>
        </p:blipFill>
        <p:spPr bwMode="auto">
          <a:xfrm>
            <a:off x="222250" y="852488"/>
            <a:ext cx="2362200" cy="3749675"/>
          </a:xfrm>
          <a:prstGeom prst="rect">
            <a:avLst/>
          </a:prstGeom>
          <a:noFill/>
        </p:spPr>
      </p:pic>
      <p:pic>
        <p:nvPicPr>
          <p:cNvPr id="111626" name="Picture 10"/>
          <p:cNvPicPr>
            <a:picLocks noChangeAspect="1" noChangeArrowheads="1"/>
          </p:cNvPicPr>
          <p:nvPr/>
        </p:nvPicPr>
        <p:blipFill>
          <a:blip r:embed="rId3" cstate="print"/>
          <a:srcRect l="23605" t="36719" r="39479" b="28125"/>
          <a:stretch>
            <a:fillRect/>
          </a:stretch>
        </p:blipFill>
        <p:spPr bwMode="auto">
          <a:xfrm>
            <a:off x="185738" y="4665663"/>
            <a:ext cx="2403475" cy="171450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0" y="204788"/>
            <a:ext cx="9144000" cy="6653212"/>
          </a:xfrm>
        </p:spPr>
        <p:txBody>
          <a:bodyPr/>
          <a:lstStyle/>
          <a:p>
            <a:r>
              <a:rPr lang="en-US" sz="4000" b="1"/>
              <a:t>GAPS IN DARWIN’S THINKING:</a:t>
            </a:r>
          </a:p>
          <a:p>
            <a:endParaRPr lang="en-US" sz="4000" b="1"/>
          </a:p>
          <a:p>
            <a:pPr>
              <a:buFontTx/>
              <a:buChar char="•"/>
            </a:pPr>
            <a:r>
              <a:rPr lang="en-US" sz="4000" b="1"/>
              <a:t>How do heritable traits pass from 	one generation to the next?</a:t>
            </a:r>
          </a:p>
          <a:p>
            <a:endParaRPr lang="en-US" sz="4000" b="1"/>
          </a:p>
          <a:p>
            <a:pPr>
              <a:buFontTx/>
              <a:buChar char="•"/>
            </a:pPr>
            <a:r>
              <a:rPr lang="en-US" sz="4000" b="1"/>
              <a:t> How does variation in the 	population appear?</a:t>
            </a:r>
          </a:p>
          <a:p>
            <a:endParaRPr lang="en-US" sz="4000" b="1"/>
          </a:p>
          <a:p>
            <a:endParaRPr lang="en-US" sz="4000" b="1"/>
          </a:p>
        </p:txBody>
      </p:sp>
      <p:pic>
        <p:nvPicPr>
          <p:cNvPr id="60423" name="Picture 7" descr="kid faces"/>
          <p:cNvPicPr>
            <a:picLocks noChangeAspect="1" noChangeArrowheads="1"/>
          </p:cNvPicPr>
          <p:nvPr/>
        </p:nvPicPr>
        <p:blipFill>
          <a:blip r:embed="rId2" cstate="print"/>
          <a:srcRect l="3171" t="6815" r="3577" b="46964"/>
          <a:stretch>
            <a:fillRect/>
          </a:stretch>
        </p:blipFill>
        <p:spPr bwMode="auto">
          <a:xfrm>
            <a:off x="1636713" y="5256213"/>
            <a:ext cx="5835650"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5" name="Picture 7"/>
          <p:cNvPicPr>
            <a:picLocks noChangeAspect="1" noChangeArrowheads="1"/>
          </p:cNvPicPr>
          <p:nvPr/>
        </p:nvPicPr>
        <p:blipFill>
          <a:blip r:embed="rId2" cstate="print"/>
          <a:srcRect l="24463" t="29492" r="38818" b="16992"/>
          <a:stretch>
            <a:fillRect/>
          </a:stretch>
        </p:blipFill>
        <p:spPr bwMode="auto">
          <a:xfrm>
            <a:off x="4503738" y="238125"/>
            <a:ext cx="3581400" cy="3914775"/>
          </a:xfrm>
          <a:prstGeom prst="rect">
            <a:avLst/>
          </a:prstGeom>
          <a:noFill/>
          <a:ln w="12700">
            <a:noFill/>
            <a:miter lim="800000"/>
            <a:headEnd/>
            <a:tailEnd/>
          </a:ln>
          <a:effectLst/>
        </p:spPr>
      </p:pic>
      <p:sp>
        <p:nvSpPr>
          <p:cNvPr id="109570" name="Rectangle 2"/>
          <p:cNvSpPr>
            <a:spLocks noGrp="1" noChangeArrowheads="1"/>
          </p:cNvSpPr>
          <p:nvPr>
            <p:ph type="body" idx="1"/>
          </p:nvPr>
        </p:nvSpPr>
        <p:spPr>
          <a:xfrm>
            <a:off x="276225" y="250825"/>
            <a:ext cx="7935913" cy="3984625"/>
          </a:xfrm>
        </p:spPr>
        <p:txBody>
          <a:bodyPr/>
          <a:lstStyle/>
          <a:p>
            <a:r>
              <a:rPr lang="en-US" sz="3600" b="1"/>
              <a:t>STABILIZING SELECTION</a:t>
            </a:r>
          </a:p>
        </p:txBody>
      </p:sp>
      <p:sp>
        <p:nvSpPr>
          <p:cNvPr id="109572" name="Rectangle 4"/>
          <p:cNvSpPr>
            <a:spLocks noChangeArrowheads="1"/>
          </p:cNvSpPr>
          <p:nvPr/>
        </p:nvSpPr>
        <p:spPr bwMode="auto">
          <a:xfrm>
            <a:off x="4054475" y="0"/>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sp>
        <p:nvSpPr>
          <p:cNvPr id="109573" name="Text Box 5"/>
          <p:cNvSpPr txBox="1">
            <a:spLocks noChangeArrowheads="1"/>
          </p:cNvSpPr>
          <p:nvPr/>
        </p:nvSpPr>
        <p:spPr bwMode="auto">
          <a:xfrm>
            <a:off x="217488" y="4086225"/>
            <a:ext cx="8820150" cy="2771775"/>
          </a:xfrm>
          <a:prstGeom prst="rect">
            <a:avLst/>
          </a:prstGeom>
          <a:noFill/>
          <a:ln w="12700">
            <a:noFill/>
            <a:miter lim="800000"/>
            <a:headEnd/>
            <a:tailEnd/>
          </a:ln>
          <a:effectLst/>
        </p:spPr>
        <p:txBody>
          <a:bodyPr wrap="none">
            <a:spAutoFit/>
          </a:bodyPr>
          <a:lstStyle/>
          <a:p>
            <a:pPr algn="l"/>
            <a:r>
              <a:rPr lang="en-US" sz="3200" b="1">
                <a:solidFill>
                  <a:schemeClr val="tx1"/>
                </a:solidFill>
                <a:latin typeface="Arial" charset="0"/>
              </a:rPr>
              <a:t>Individuals in _____________ of the curve </a:t>
            </a:r>
          </a:p>
          <a:p>
            <a:pPr algn="l"/>
            <a:r>
              <a:rPr lang="en-US" sz="3200" b="1">
                <a:solidFill>
                  <a:schemeClr val="tx1"/>
                </a:solidFill>
                <a:latin typeface="Arial" charset="0"/>
              </a:rPr>
              <a:t>have higher fitness than individuals at </a:t>
            </a:r>
          </a:p>
          <a:p>
            <a:pPr algn="l"/>
            <a:r>
              <a:rPr lang="en-US" sz="3200" b="1">
                <a:solidFill>
                  <a:schemeClr val="tx1"/>
                </a:solidFill>
                <a:latin typeface="Arial" charset="0"/>
              </a:rPr>
              <a:t>either end </a:t>
            </a:r>
          </a:p>
          <a:p>
            <a:pPr algn="l"/>
            <a:endParaRPr lang="en-US" sz="3200" b="1">
              <a:solidFill>
                <a:schemeClr val="tx1"/>
              </a:solidFill>
              <a:latin typeface="Arial" charset="0"/>
            </a:endParaRPr>
          </a:p>
          <a:p>
            <a:pPr algn="l"/>
            <a:r>
              <a:rPr lang="en-US" sz="2400" b="1">
                <a:solidFill>
                  <a:schemeClr val="tx1"/>
                </a:solidFill>
                <a:latin typeface="Arial" charset="0"/>
              </a:rPr>
              <a:t>Graph stays in same place but narrows as more organisms </a:t>
            </a:r>
          </a:p>
          <a:p>
            <a:pPr algn="l"/>
            <a:r>
              <a:rPr lang="en-US" sz="2400" b="1">
                <a:solidFill>
                  <a:schemeClr val="tx1"/>
                </a:solidFill>
                <a:latin typeface="Arial" charset="0"/>
              </a:rPr>
              <a:t>in middle are produced.</a:t>
            </a:r>
          </a:p>
        </p:txBody>
      </p:sp>
      <p:sp>
        <p:nvSpPr>
          <p:cNvPr id="109574" name="Text Box 6"/>
          <p:cNvSpPr txBox="1">
            <a:spLocks noChangeArrowheads="1"/>
          </p:cNvSpPr>
          <p:nvPr/>
        </p:nvSpPr>
        <p:spPr bwMode="auto">
          <a:xfrm>
            <a:off x="3697288" y="4103688"/>
            <a:ext cx="1855787" cy="579437"/>
          </a:xfrm>
          <a:prstGeom prst="rect">
            <a:avLst/>
          </a:prstGeom>
          <a:noFill/>
          <a:ln w="12700">
            <a:noFill/>
            <a:miter lim="800000"/>
            <a:headEnd/>
            <a:tailEnd/>
          </a:ln>
          <a:effectLst/>
        </p:spPr>
        <p:txBody>
          <a:bodyPr wrap="none">
            <a:spAutoFit/>
          </a:bodyPr>
          <a:lstStyle/>
          <a:p>
            <a:r>
              <a:rPr lang="en-US" sz="3200" b="1">
                <a:solidFill>
                  <a:srgbClr val="0066CC"/>
                </a:solidFill>
                <a:latin typeface="Arial" charset="0"/>
              </a:rPr>
              <a:t>CENTER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dissolve">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906" name="Picture 2" descr="bio_ch16_6206"/>
          <p:cNvPicPr>
            <a:picLocks noChangeAspect="1" noChangeArrowheads="1"/>
          </p:cNvPicPr>
          <p:nvPr/>
        </p:nvPicPr>
        <p:blipFill>
          <a:blip r:embed="rId2" cstate="print">
            <a:clrChange>
              <a:clrFrom>
                <a:srgbClr val="006A6B"/>
              </a:clrFrom>
              <a:clrTo>
                <a:srgbClr val="006A6B">
                  <a:alpha val="0"/>
                </a:srgbClr>
              </a:clrTo>
            </a:clrChange>
          </a:blip>
          <a:srcRect/>
          <a:stretch>
            <a:fillRect/>
          </a:stretch>
        </p:blipFill>
        <p:spPr bwMode="auto">
          <a:xfrm>
            <a:off x="2374900" y="1282700"/>
            <a:ext cx="4441825" cy="4603750"/>
          </a:xfrm>
          <a:prstGeom prst="rect">
            <a:avLst/>
          </a:prstGeom>
          <a:noFill/>
        </p:spPr>
      </p:pic>
      <p:sp>
        <p:nvSpPr>
          <p:cNvPr id="123907" name="Text Box 3"/>
          <p:cNvSpPr txBox="1">
            <a:spLocks noChangeArrowheads="1"/>
          </p:cNvSpPr>
          <p:nvPr/>
        </p:nvSpPr>
        <p:spPr bwMode="auto">
          <a:xfrm>
            <a:off x="2374900" y="1892300"/>
            <a:ext cx="1524000" cy="336550"/>
          </a:xfrm>
          <a:prstGeom prst="rect">
            <a:avLst/>
          </a:prstGeom>
          <a:noFill/>
          <a:ln w="9525">
            <a:noFill/>
            <a:miter lim="800000"/>
            <a:headEnd/>
            <a:tailEnd/>
          </a:ln>
          <a:effectLst/>
        </p:spPr>
        <p:txBody>
          <a:bodyPr>
            <a:spAutoFit/>
          </a:bodyPr>
          <a:lstStyle/>
          <a:p>
            <a:pPr algn="ctr">
              <a:spcBef>
                <a:spcPct val="50000"/>
              </a:spcBef>
            </a:pPr>
            <a:r>
              <a:rPr lang="en-US" altLang="en-US" sz="1600" b="1">
                <a:solidFill>
                  <a:schemeClr val="tx1"/>
                </a:solidFill>
                <a:latin typeface="Arial" charset="0"/>
              </a:rPr>
              <a:t>Key</a:t>
            </a:r>
            <a:endParaRPr lang="en-US" altLang="en-US" sz="1200">
              <a:solidFill>
                <a:schemeClr val="tx1"/>
              </a:solidFill>
              <a:latin typeface="Arial" charset="0"/>
            </a:endParaRPr>
          </a:p>
        </p:txBody>
      </p:sp>
      <p:sp>
        <p:nvSpPr>
          <p:cNvPr id="123908" name="Text Box 4"/>
          <p:cNvSpPr txBox="1">
            <a:spLocks noChangeArrowheads="1"/>
          </p:cNvSpPr>
          <p:nvPr/>
        </p:nvSpPr>
        <p:spPr bwMode="auto">
          <a:xfrm rot="-5361417">
            <a:off x="1383506" y="4115594"/>
            <a:ext cx="2452688" cy="304800"/>
          </a:xfrm>
          <a:prstGeom prst="rect">
            <a:avLst/>
          </a:prstGeom>
          <a:noFill/>
          <a:ln w="9525">
            <a:noFill/>
            <a:miter lim="800000"/>
            <a:headEnd/>
            <a:tailEnd/>
          </a:ln>
          <a:effectLst/>
        </p:spPr>
        <p:txBody>
          <a:bodyPr>
            <a:spAutoFit/>
          </a:bodyPr>
          <a:lstStyle/>
          <a:p>
            <a:pPr algn="ctr">
              <a:spcBef>
                <a:spcPct val="50000"/>
              </a:spcBef>
            </a:pPr>
            <a:r>
              <a:rPr lang="en-US" altLang="en-US" sz="1400" b="1">
                <a:solidFill>
                  <a:schemeClr val="tx1"/>
                </a:solidFill>
                <a:latin typeface="Arial" charset="0"/>
              </a:rPr>
              <a:t>Percentage of Population</a:t>
            </a:r>
          </a:p>
        </p:txBody>
      </p:sp>
      <p:sp>
        <p:nvSpPr>
          <p:cNvPr id="123909" name="Text Box 5"/>
          <p:cNvSpPr txBox="1">
            <a:spLocks noChangeArrowheads="1"/>
          </p:cNvSpPr>
          <p:nvPr/>
        </p:nvSpPr>
        <p:spPr bwMode="auto">
          <a:xfrm>
            <a:off x="2543175" y="5518150"/>
            <a:ext cx="1447800" cy="623888"/>
          </a:xfrm>
          <a:prstGeom prst="rect">
            <a:avLst/>
          </a:prstGeom>
          <a:noFill/>
          <a:ln w="9525">
            <a:noFill/>
            <a:miter lim="800000"/>
            <a:headEnd/>
            <a:tailEnd/>
          </a:ln>
          <a:effectLst/>
        </p:spPr>
        <p:txBody>
          <a:bodyPr>
            <a:spAutoFit/>
          </a:bodyPr>
          <a:lstStyle/>
          <a:p>
            <a:pPr algn="l">
              <a:spcBef>
                <a:spcPct val="50000"/>
              </a:spcBef>
            </a:pPr>
            <a:r>
              <a:rPr lang="en-US" altLang="en-US" sz="1400" b="1">
                <a:solidFill>
                  <a:schemeClr val="tx1"/>
                </a:solidFill>
                <a:latin typeface="Arial" charset="0"/>
              </a:rPr>
              <a:t>Brightness of</a:t>
            </a:r>
          </a:p>
          <a:p>
            <a:pPr algn="l">
              <a:spcBef>
                <a:spcPct val="50000"/>
              </a:spcBef>
            </a:pPr>
            <a:r>
              <a:rPr lang="en-US" altLang="en-US" sz="1400" b="1">
                <a:solidFill>
                  <a:schemeClr val="tx1"/>
                </a:solidFill>
                <a:latin typeface="Arial" charset="0"/>
              </a:rPr>
              <a:t>Feather Color</a:t>
            </a:r>
          </a:p>
        </p:txBody>
      </p:sp>
      <p:sp>
        <p:nvSpPr>
          <p:cNvPr id="123910" name="Text Box 6"/>
          <p:cNvSpPr txBox="1">
            <a:spLocks noChangeArrowheads="1"/>
          </p:cNvSpPr>
          <p:nvPr/>
        </p:nvSpPr>
        <p:spPr bwMode="auto">
          <a:xfrm>
            <a:off x="5118100" y="2649538"/>
            <a:ext cx="1670050" cy="1558925"/>
          </a:xfrm>
          <a:prstGeom prst="rect">
            <a:avLst/>
          </a:prstGeom>
          <a:noFill/>
          <a:ln w="9525">
            <a:noFill/>
            <a:miter lim="800000"/>
            <a:headEnd/>
            <a:tailEnd/>
          </a:ln>
          <a:effectLst/>
        </p:spPr>
        <p:txBody>
          <a:bodyPr>
            <a:spAutoFit/>
          </a:bodyPr>
          <a:lstStyle/>
          <a:p>
            <a:pPr algn="ctr">
              <a:spcBef>
                <a:spcPct val="50000"/>
              </a:spcBef>
            </a:pPr>
            <a:r>
              <a:rPr lang="en-US" altLang="en-US" sz="1600" b="1">
                <a:solidFill>
                  <a:schemeClr val="tx1"/>
                </a:solidFill>
                <a:latin typeface="Arial" charset="0"/>
              </a:rPr>
              <a:t>Selection against both extremes keep curve narrow and in same place.</a:t>
            </a:r>
          </a:p>
        </p:txBody>
      </p:sp>
      <p:sp>
        <p:nvSpPr>
          <p:cNvPr id="123912" name="Text Box 8"/>
          <p:cNvSpPr txBox="1">
            <a:spLocks noChangeArrowheads="1"/>
          </p:cNvSpPr>
          <p:nvPr/>
        </p:nvSpPr>
        <p:spPr bwMode="auto">
          <a:xfrm>
            <a:off x="838200" y="762000"/>
            <a:ext cx="1709738" cy="304800"/>
          </a:xfrm>
          <a:prstGeom prst="rect">
            <a:avLst/>
          </a:prstGeom>
          <a:noFill/>
          <a:ln w="9525">
            <a:noFill/>
            <a:miter lim="800000"/>
            <a:headEnd/>
            <a:tailEnd/>
          </a:ln>
          <a:effectLst/>
        </p:spPr>
        <p:txBody>
          <a:bodyPr>
            <a:spAutoFit/>
          </a:bodyPr>
          <a:lstStyle/>
          <a:p>
            <a:pPr algn="l">
              <a:spcBef>
                <a:spcPct val="50000"/>
              </a:spcBef>
            </a:pPr>
            <a:r>
              <a:rPr lang="en-US" altLang="en-US" sz="1400" b="1">
                <a:solidFill>
                  <a:schemeClr val="bg1"/>
                </a:solidFill>
                <a:latin typeface="Arial" charset="0"/>
              </a:rPr>
              <a:t>Section 16-2</a:t>
            </a:r>
          </a:p>
        </p:txBody>
      </p:sp>
      <p:sp>
        <p:nvSpPr>
          <p:cNvPr id="123913" name="Text Box 9"/>
          <p:cNvSpPr txBox="1">
            <a:spLocks noChangeArrowheads="1"/>
          </p:cNvSpPr>
          <p:nvPr/>
        </p:nvSpPr>
        <p:spPr bwMode="auto">
          <a:xfrm>
            <a:off x="3267075" y="2130425"/>
            <a:ext cx="1417638" cy="517525"/>
          </a:xfrm>
          <a:prstGeom prst="rect">
            <a:avLst/>
          </a:prstGeom>
          <a:noFill/>
          <a:ln w="9525">
            <a:noFill/>
            <a:miter lim="800000"/>
            <a:headEnd/>
            <a:tailEnd/>
          </a:ln>
          <a:effectLst/>
        </p:spPr>
        <p:txBody>
          <a:bodyPr>
            <a:spAutoFit/>
          </a:bodyPr>
          <a:lstStyle/>
          <a:p>
            <a:pPr algn="l"/>
            <a:r>
              <a:rPr lang="en-US" altLang="en-US" sz="1400">
                <a:solidFill>
                  <a:schemeClr val="tx1"/>
                </a:solidFill>
                <a:latin typeface="Arial" charset="0"/>
              </a:rPr>
              <a:t>Low mortality, high fitness</a:t>
            </a:r>
          </a:p>
        </p:txBody>
      </p:sp>
      <p:sp>
        <p:nvSpPr>
          <p:cNvPr id="123914" name="Text Box 10"/>
          <p:cNvSpPr txBox="1">
            <a:spLocks noChangeArrowheads="1"/>
          </p:cNvSpPr>
          <p:nvPr/>
        </p:nvSpPr>
        <p:spPr bwMode="auto">
          <a:xfrm>
            <a:off x="3267075" y="2649538"/>
            <a:ext cx="1417638" cy="517525"/>
          </a:xfrm>
          <a:prstGeom prst="rect">
            <a:avLst/>
          </a:prstGeom>
          <a:noFill/>
          <a:ln w="9525">
            <a:noFill/>
            <a:miter lim="800000"/>
            <a:headEnd/>
            <a:tailEnd/>
          </a:ln>
          <a:effectLst/>
        </p:spPr>
        <p:txBody>
          <a:bodyPr>
            <a:spAutoFit/>
          </a:bodyPr>
          <a:lstStyle/>
          <a:p>
            <a:pPr algn="l"/>
            <a:r>
              <a:rPr lang="en-US" altLang="en-US" sz="1400">
                <a:solidFill>
                  <a:schemeClr val="tx1"/>
                </a:solidFill>
                <a:latin typeface="Arial" charset="0"/>
              </a:rPr>
              <a:t>High mortality, low fitness</a:t>
            </a:r>
          </a:p>
        </p:txBody>
      </p:sp>
      <p:sp>
        <p:nvSpPr>
          <p:cNvPr id="123915" name="Rectangle 11"/>
          <p:cNvSpPr>
            <a:spLocks noChangeArrowheads="1"/>
          </p:cNvSpPr>
          <p:nvPr/>
        </p:nvSpPr>
        <p:spPr bwMode="auto">
          <a:xfrm>
            <a:off x="2370138" y="1268413"/>
            <a:ext cx="4432300" cy="506412"/>
          </a:xfrm>
          <a:prstGeom prst="rect">
            <a:avLst/>
          </a:prstGeom>
          <a:solidFill>
            <a:srgbClr val="0066CC"/>
          </a:solidFill>
          <a:ln w="9525">
            <a:solidFill>
              <a:schemeClr val="tx1"/>
            </a:solidFill>
            <a:miter lim="800000"/>
            <a:headEnd/>
            <a:tailEnd/>
          </a:ln>
          <a:effectLst/>
        </p:spPr>
        <p:txBody>
          <a:bodyPr wrap="none" anchor="ctr"/>
          <a:lstStyle/>
          <a:p>
            <a:endParaRPr lang="en-US"/>
          </a:p>
        </p:txBody>
      </p:sp>
      <p:sp>
        <p:nvSpPr>
          <p:cNvPr id="123916" name="Rectangle 12"/>
          <p:cNvSpPr>
            <a:spLocks noChangeArrowheads="1"/>
          </p:cNvSpPr>
          <p:nvPr/>
        </p:nvSpPr>
        <p:spPr bwMode="auto">
          <a:xfrm>
            <a:off x="3376613" y="1366838"/>
            <a:ext cx="2406650" cy="366712"/>
          </a:xfrm>
          <a:prstGeom prst="rect">
            <a:avLst/>
          </a:prstGeom>
          <a:noFill/>
          <a:ln w="9525">
            <a:noFill/>
            <a:miter lim="800000"/>
            <a:headEnd/>
            <a:tailEnd/>
          </a:ln>
          <a:effectLst/>
        </p:spPr>
        <p:txBody>
          <a:bodyPr wrap="none">
            <a:spAutoFit/>
          </a:bodyPr>
          <a:lstStyle/>
          <a:p>
            <a:pPr algn="ctr"/>
            <a:r>
              <a:rPr lang="en-US" altLang="en-US" sz="1800" b="1">
                <a:solidFill>
                  <a:schemeClr val="bg1"/>
                </a:solidFill>
                <a:latin typeface="Arial" charset="0"/>
              </a:rPr>
              <a:t>Stabilizing Selection</a:t>
            </a:r>
          </a:p>
        </p:txBody>
      </p:sp>
      <p:sp>
        <p:nvSpPr>
          <p:cNvPr id="123919" name="Text Box 15"/>
          <p:cNvSpPr txBox="1">
            <a:spLocks noChangeArrowheads="1"/>
          </p:cNvSpPr>
          <p:nvPr/>
        </p:nvSpPr>
        <p:spPr bwMode="auto">
          <a:xfrm>
            <a:off x="177800" y="1501775"/>
            <a:ext cx="2212975" cy="3937000"/>
          </a:xfrm>
          <a:prstGeom prst="rect">
            <a:avLst/>
          </a:prstGeom>
          <a:noFill/>
          <a:ln w="12700">
            <a:noFill/>
            <a:miter lim="800000"/>
            <a:headEnd/>
            <a:tailEnd/>
          </a:ln>
          <a:effectLst/>
        </p:spPr>
        <p:txBody>
          <a:bodyPr>
            <a:spAutoFit/>
          </a:bodyPr>
          <a:lstStyle/>
          <a:p>
            <a:pPr algn="l"/>
            <a:r>
              <a:rPr lang="en-US" sz="1800" b="1">
                <a:solidFill>
                  <a:schemeClr val="accent2"/>
                </a:solidFill>
                <a:latin typeface="Arial" charset="0"/>
              </a:rPr>
              <a:t>Male birds use their plumage to attract mates.  Male birds in the population with less brilliant and showy plumage are less likely to attract a mate, while male birds with showy plumage are more likely to attract a mate.</a:t>
            </a:r>
          </a:p>
        </p:txBody>
      </p:sp>
      <p:sp>
        <p:nvSpPr>
          <p:cNvPr id="123920" name="Text Box 16"/>
          <p:cNvSpPr txBox="1">
            <a:spLocks noChangeArrowheads="1"/>
          </p:cNvSpPr>
          <p:nvPr/>
        </p:nvSpPr>
        <p:spPr bwMode="auto">
          <a:xfrm>
            <a:off x="6883400" y="1408113"/>
            <a:ext cx="2317750" cy="3662362"/>
          </a:xfrm>
          <a:prstGeom prst="rect">
            <a:avLst/>
          </a:prstGeom>
          <a:noFill/>
          <a:ln w="12700">
            <a:noFill/>
            <a:miter lim="800000"/>
            <a:headEnd/>
            <a:tailEnd/>
          </a:ln>
          <a:effectLst/>
        </p:spPr>
        <p:txBody>
          <a:bodyPr wrap="none">
            <a:spAutoFit/>
          </a:bodyPr>
          <a:lstStyle/>
          <a:p>
            <a:pPr algn="l"/>
            <a:r>
              <a:rPr lang="en-US" sz="1800" b="1">
                <a:solidFill>
                  <a:schemeClr val="accent2"/>
                </a:solidFill>
                <a:latin typeface="Arial" charset="0"/>
              </a:rPr>
              <a:t>Male birds with</a:t>
            </a:r>
          </a:p>
          <a:p>
            <a:pPr algn="l"/>
            <a:r>
              <a:rPr lang="en-US" sz="1800" b="1">
                <a:solidFill>
                  <a:schemeClr val="accent2"/>
                </a:solidFill>
                <a:latin typeface="Arial" charset="0"/>
              </a:rPr>
              <a:t>showier, brightly-</a:t>
            </a:r>
          </a:p>
          <a:p>
            <a:pPr algn="l"/>
            <a:r>
              <a:rPr lang="en-US" sz="1800" b="1">
                <a:solidFill>
                  <a:schemeClr val="accent2"/>
                </a:solidFill>
                <a:latin typeface="Arial" charset="0"/>
              </a:rPr>
              <a:t>colored plumage</a:t>
            </a:r>
          </a:p>
          <a:p>
            <a:pPr algn="l"/>
            <a:r>
              <a:rPr lang="en-US" sz="1800" b="1">
                <a:solidFill>
                  <a:schemeClr val="accent2"/>
                </a:solidFill>
                <a:latin typeface="Arial" charset="0"/>
              </a:rPr>
              <a:t>also attract</a:t>
            </a:r>
          </a:p>
          <a:p>
            <a:pPr algn="l"/>
            <a:r>
              <a:rPr lang="en-US" sz="1800" b="1">
                <a:solidFill>
                  <a:schemeClr val="accent2"/>
                </a:solidFill>
                <a:latin typeface="Arial" charset="0"/>
              </a:rPr>
              <a:t>predators, and are</a:t>
            </a:r>
          </a:p>
          <a:p>
            <a:pPr algn="l"/>
            <a:r>
              <a:rPr lang="en-US" sz="1800" b="1">
                <a:solidFill>
                  <a:schemeClr val="accent2"/>
                </a:solidFill>
                <a:latin typeface="Arial" charset="0"/>
              </a:rPr>
              <a:t>less likely to live</a:t>
            </a:r>
          </a:p>
          <a:p>
            <a:pPr algn="l"/>
            <a:r>
              <a:rPr lang="en-US" sz="1800" b="1">
                <a:solidFill>
                  <a:schemeClr val="accent2"/>
                </a:solidFill>
                <a:latin typeface="Arial" charset="0"/>
              </a:rPr>
              <a:t>long enough to</a:t>
            </a:r>
          </a:p>
          <a:p>
            <a:pPr algn="l"/>
            <a:r>
              <a:rPr lang="en-US" sz="1800" b="1">
                <a:solidFill>
                  <a:schemeClr val="accent2"/>
                </a:solidFill>
                <a:latin typeface="Arial" charset="0"/>
              </a:rPr>
              <a:t>find a mate.</a:t>
            </a:r>
          </a:p>
          <a:p>
            <a:pPr algn="l"/>
            <a:r>
              <a:rPr lang="en-US" sz="1800" b="1">
                <a:solidFill>
                  <a:schemeClr val="accent2"/>
                </a:solidFill>
                <a:latin typeface="Arial" charset="0"/>
              </a:rPr>
              <a:t>The most</a:t>
            </a:r>
          </a:p>
          <a:p>
            <a:pPr algn="l"/>
            <a:r>
              <a:rPr lang="en-US" sz="1800" b="1">
                <a:solidFill>
                  <a:schemeClr val="accent2"/>
                </a:solidFill>
                <a:latin typeface="Arial" charset="0"/>
              </a:rPr>
              <a:t>fit, then, is the male</a:t>
            </a:r>
          </a:p>
          <a:p>
            <a:pPr algn="l"/>
            <a:r>
              <a:rPr lang="en-US" sz="1800" b="1">
                <a:solidFill>
                  <a:schemeClr val="accent2"/>
                </a:solidFill>
                <a:latin typeface="Arial" charset="0"/>
              </a:rPr>
              <a:t>bird in the middle--</a:t>
            </a:r>
          </a:p>
          <a:p>
            <a:pPr algn="l"/>
            <a:r>
              <a:rPr lang="en-US" sz="1800" b="1">
                <a:solidFill>
                  <a:schemeClr val="accent2"/>
                </a:solidFill>
                <a:latin typeface="Arial" charset="0"/>
              </a:rPr>
              <a:t>showy, but not too</a:t>
            </a:r>
          </a:p>
          <a:p>
            <a:pPr algn="l"/>
            <a:r>
              <a:rPr lang="en-US" sz="1800" b="1">
                <a:solidFill>
                  <a:schemeClr val="accent2"/>
                </a:solidFill>
                <a:latin typeface="Arial" charset="0"/>
              </a:rPr>
              <a:t>showy. </a:t>
            </a:r>
          </a:p>
        </p:txBody>
      </p:sp>
      <p:sp>
        <p:nvSpPr>
          <p:cNvPr id="123921" name="Text Box 17"/>
          <p:cNvSpPr txBox="1">
            <a:spLocks noChangeArrowheads="1"/>
          </p:cNvSpPr>
          <p:nvPr/>
        </p:nvSpPr>
        <p:spPr bwMode="auto">
          <a:xfrm>
            <a:off x="855663" y="209550"/>
            <a:ext cx="6415087" cy="701675"/>
          </a:xfrm>
          <a:prstGeom prst="rect">
            <a:avLst/>
          </a:prstGeom>
          <a:noFill/>
          <a:ln w="12700">
            <a:noFill/>
            <a:miter lim="800000"/>
            <a:headEnd/>
            <a:tailEnd/>
          </a:ln>
          <a:effectLst/>
        </p:spPr>
        <p:txBody>
          <a:bodyPr wrap="none">
            <a:spAutoFit/>
          </a:bodyPr>
          <a:lstStyle/>
          <a:p>
            <a:pPr algn="l"/>
            <a:r>
              <a:rPr lang="en-US" sz="4000" b="1">
                <a:solidFill>
                  <a:schemeClr val="accent2"/>
                </a:solidFill>
                <a:latin typeface="Arial" charset="0"/>
              </a:rPr>
              <a:t>STABILIZING SELECTION</a:t>
            </a:r>
          </a:p>
        </p:txBody>
      </p:sp>
      <p:sp>
        <p:nvSpPr>
          <p:cNvPr id="123922" name="Rectangle 18"/>
          <p:cNvSpPr>
            <a:spLocks noChangeArrowheads="1"/>
          </p:cNvSpPr>
          <p:nvPr/>
        </p:nvSpPr>
        <p:spPr bwMode="auto">
          <a:xfrm>
            <a:off x="4286250" y="6402388"/>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9"/>
                                        </p:tgtEl>
                                        <p:attrNameLst>
                                          <p:attrName>style.visibility</p:attrName>
                                        </p:attrNameLst>
                                      </p:cBhvr>
                                      <p:to>
                                        <p:strVal val="visible"/>
                                      </p:to>
                                    </p:set>
                                    <p:animEffect transition="in" filter="blinds(horizontal)">
                                      <p:cBhvr>
                                        <p:cTn id="7" dur="500"/>
                                        <p:tgtEl>
                                          <p:spTgt spid="1239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20"/>
                                        </p:tgtEl>
                                        <p:attrNameLst>
                                          <p:attrName>style.visibility</p:attrName>
                                        </p:attrNameLst>
                                      </p:cBhvr>
                                      <p:to>
                                        <p:strVal val="visible"/>
                                      </p:to>
                                    </p:set>
                                    <p:animEffect transition="in" filter="blinds(horizontal)">
                                      <p:cBhvr>
                                        <p:cTn id="12" dur="500"/>
                                        <p:tgtEl>
                                          <p:spTgt spid="123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9" grpId="0" autoUpdateAnimBg="0"/>
      <p:bldP spid="12392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522538" y="850900"/>
            <a:ext cx="6419850" cy="3081338"/>
          </a:xfrm>
          <a:prstGeom prst="rect">
            <a:avLst/>
          </a:prstGeom>
          <a:noFill/>
          <a:ln w="12700">
            <a:noFill/>
            <a:miter lim="800000"/>
            <a:headEnd/>
            <a:tailEnd/>
          </a:ln>
          <a:effectLst/>
        </p:spPr>
        <p:txBody>
          <a:bodyPr wrap="none">
            <a:spAutoFit/>
          </a:bodyPr>
          <a:lstStyle/>
          <a:p>
            <a:pPr algn="l"/>
            <a:r>
              <a:rPr lang="en-US" sz="2800" b="1">
                <a:solidFill>
                  <a:schemeClr val="tx1"/>
                </a:solidFill>
                <a:latin typeface="Arial" charset="0"/>
              </a:rPr>
              <a:t>Human babies born with low birth </a:t>
            </a:r>
          </a:p>
          <a:p>
            <a:pPr algn="l"/>
            <a:r>
              <a:rPr lang="en-US" sz="2800" b="1">
                <a:solidFill>
                  <a:schemeClr val="tx1"/>
                </a:solidFill>
                <a:latin typeface="Arial" charset="0"/>
              </a:rPr>
              <a:t>weight are less likely to survive.</a:t>
            </a:r>
          </a:p>
          <a:p>
            <a:pPr algn="l"/>
            <a:endParaRPr lang="en-US" sz="2800" b="1">
              <a:solidFill>
                <a:schemeClr val="tx1"/>
              </a:solidFill>
              <a:latin typeface="Arial" charset="0"/>
            </a:endParaRPr>
          </a:p>
          <a:p>
            <a:pPr algn="l"/>
            <a:r>
              <a:rPr lang="en-US" sz="2800" b="1">
                <a:solidFill>
                  <a:schemeClr val="tx1"/>
                </a:solidFill>
                <a:latin typeface="Arial" charset="0"/>
              </a:rPr>
              <a:t>Babies born too large have difficulty</a:t>
            </a:r>
            <a:br>
              <a:rPr lang="en-US" sz="2800" b="1">
                <a:solidFill>
                  <a:schemeClr val="tx1"/>
                </a:solidFill>
                <a:latin typeface="Arial" charset="0"/>
              </a:rPr>
            </a:br>
            <a:r>
              <a:rPr lang="en-US" sz="2800" b="1">
                <a:solidFill>
                  <a:schemeClr val="tx1"/>
                </a:solidFill>
                <a:latin typeface="Arial" charset="0"/>
              </a:rPr>
              <a:t>being born.</a:t>
            </a:r>
          </a:p>
          <a:p>
            <a:pPr algn="l"/>
            <a:endParaRPr lang="en-US" sz="2800" b="1">
              <a:solidFill>
                <a:schemeClr val="tx1"/>
              </a:solidFill>
              <a:latin typeface="Arial" charset="0"/>
            </a:endParaRPr>
          </a:p>
          <a:p>
            <a:pPr algn="l"/>
            <a:r>
              <a:rPr lang="en-US" sz="2800" b="1">
                <a:solidFill>
                  <a:schemeClr val="tx1"/>
                </a:solidFill>
                <a:latin typeface="Arial" charset="0"/>
              </a:rPr>
              <a:t>Average size babies are selected for.</a:t>
            </a:r>
          </a:p>
        </p:txBody>
      </p:sp>
      <p:sp>
        <p:nvSpPr>
          <p:cNvPr id="112644" name="Text Box 4"/>
          <p:cNvSpPr txBox="1">
            <a:spLocks noChangeArrowheads="1"/>
          </p:cNvSpPr>
          <p:nvPr/>
        </p:nvSpPr>
        <p:spPr bwMode="auto">
          <a:xfrm>
            <a:off x="633413" y="173038"/>
            <a:ext cx="7926387" cy="579437"/>
          </a:xfrm>
          <a:prstGeom prst="rect">
            <a:avLst/>
          </a:prstGeom>
          <a:noFill/>
          <a:ln w="25400">
            <a:noFill/>
            <a:miter lim="800000"/>
            <a:headEnd/>
            <a:tailEnd/>
          </a:ln>
          <a:effectLst/>
        </p:spPr>
        <p:txBody>
          <a:bodyPr wrap="none">
            <a:spAutoFit/>
          </a:bodyPr>
          <a:lstStyle/>
          <a:p>
            <a:pPr algn="l"/>
            <a:r>
              <a:rPr lang="en-US" sz="3200" b="1">
                <a:solidFill>
                  <a:schemeClr val="tx1"/>
                </a:solidFill>
                <a:latin typeface="Arial" charset="0"/>
              </a:rPr>
              <a:t>EXAMPLE OF STABILIZING SELECTION</a:t>
            </a:r>
          </a:p>
        </p:txBody>
      </p:sp>
      <p:sp>
        <p:nvSpPr>
          <p:cNvPr id="112645" name="Rectangle 5"/>
          <p:cNvSpPr>
            <a:spLocks noChangeArrowheads="1"/>
          </p:cNvSpPr>
          <p:nvPr/>
        </p:nvSpPr>
        <p:spPr bwMode="auto">
          <a:xfrm>
            <a:off x="303213" y="6443663"/>
            <a:ext cx="4610100"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http://www.animalbehavior.org/ABS/Stars/ONI/Podos_-_finch_graphic.jpg</a:t>
            </a:r>
          </a:p>
        </p:txBody>
      </p:sp>
      <p:pic>
        <p:nvPicPr>
          <p:cNvPr id="112647" name="Picture 7" descr="twinbabies"/>
          <p:cNvPicPr>
            <a:picLocks noChangeAspect="1" noChangeArrowheads="1"/>
          </p:cNvPicPr>
          <p:nvPr/>
        </p:nvPicPr>
        <p:blipFill>
          <a:blip r:embed="rId2" cstate="print"/>
          <a:srcRect/>
          <a:stretch>
            <a:fillRect/>
          </a:stretch>
        </p:blipFill>
        <p:spPr bwMode="auto">
          <a:xfrm>
            <a:off x="271463" y="933450"/>
            <a:ext cx="1985962" cy="2019300"/>
          </a:xfrm>
          <a:prstGeom prst="rect">
            <a:avLst/>
          </a:prstGeom>
          <a:noFill/>
        </p:spPr>
      </p:pic>
      <p:pic>
        <p:nvPicPr>
          <p:cNvPr id="112648" name="Picture 8"/>
          <p:cNvPicPr>
            <a:picLocks noChangeAspect="1" noChangeArrowheads="1"/>
          </p:cNvPicPr>
          <p:nvPr/>
        </p:nvPicPr>
        <p:blipFill>
          <a:blip r:embed="rId3" cstate="print"/>
          <a:srcRect l="24463" t="29492" r="38818" b="16992"/>
          <a:stretch>
            <a:fillRect/>
          </a:stretch>
        </p:blipFill>
        <p:spPr bwMode="auto">
          <a:xfrm>
            <a:off x="6124575" y="3897313"/>
            <a:ext cx="2466975" cy="2697162"/>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276225" y="250825"/>
            <a:ext cx="7935913" cy="3984625"/>
          </a:xfrm>
        </p:spPr>
        <p:txBody>
          <a:bodyPr/>
          <a:lstStyle/>
          <a:p>
            <a:r>
              <a:rPr lang="en-US" sz="3600" b="1"/>
              <a:t>DISRUPTIVE SELECTION</a:t>
            </a:r>
          </a:p>
        </p:txBody>
      </p:sp>
      <p:sp>
        <p:nvSpPr>
          <p:cNvPr id="110596" name="Rectangle 4"/>
          <p:cNvSpPr>
            <a:spLocks noChangeArrowheads="1"/>
          </p:cNvSpPr>
          <p:nvPr/>
        </p:nvSpPr>
        <p:spPr bwMode="auto">
          <a:xfrm>
            <a:off x="4054475" y="0"/>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sp>
        <p:nvSpPr>
          <p:cNvPr id="110597" name="Text Box 5"/>
          <p:cNvSpPr txBox="1">
            <a:spLocks noChangeArrowheads="1"/>
          </p:cNvSpPr>
          <p:nvPr/>
        </p:nvSpPr>
        <p:spPr bwMode="auto">
          <a:xfrm>
            <a:off x="0" y="4059238"/>
            <a:ext cx="9212263" cy="2408237"/>
          </a:xfrm>
          <a:prstGeom prst="rect">
            <a:avLst/>
          </a:prstGeom>
          <a:noFill/>
          <a:ln w="12700">
            <a:noFill/>
            <a:miter lim="800000"/>
            <a:headEnd/>
            <a:tailEnd/>
          </a:ln>
          <a:effectLst/>
        </p:spPr>
        <p:txBody>
          <a:bodyPr wrap="none">
            <a:spAutoFit/>
          </a:bodyPr>
          <a:lstStyle/>
          <a:p>
            <a:pPr algn="l"/>
            <a:r>
              <a:rPr lang="en-US" sz="3200" b="1">
                <a:solidFill>
                  <a:schemeClr val="tx1"/>
                </a:solidFill>
                <a:latin typeface="Arial" charset="0"/>
              </a:rPr>
              <a:t>Individuals at _____________ of the curve </a:t>
            </a:r>
          </a:p>
          <a:p>
            <a:pPr algn="l"/>
            <a:r>
              <a:rPr lang="en-US" sz="3200" b="1">
                <a:solidFill>
                  <a:schemeClr val="tx1"/>
                </a:solidFill>
                <a:latin typeface="Arial" charset="0"/>
              </a:rPr>
              <a:t>have higher fitness than individuals in middle.</a:t>
            </a:r>
          </a:p>
          <a:p>
            <a:pPr algn="l"/>
            <a:endParaRPr lang="en-US" sz="3200" b="1">
              <a:solidFill>
                <a:schemeClr val="tx1"/>
              </a:solidFill>
              <a:latin typeface="Arial" charset="0"/>
            </a:endParaRPr>
          </a:p>
          <a:p>
            <a:pPr algn="l"/>
            <a:r>
              <a:rPr lang="en-US" sz="2800" b="1">
                <a:solidFill>
                  <a:schemeClr val="tx1"/>
                </a:solidFill>
                <a:latin typeface="Arial" charset="0"/>
              </a:rPr>
              <a:t>Can cause graph to split into two. </a:t>
            </a:r>
          </a:p>
          <a:p>
            <a:pPr algn="l"/>
            <a:r>
              <a:rPr lang="en-US" sz="2800" b="1">
                <a:solidFill>
                  <a:schemeClr val="tx1"/>
                </a:solidFill>
                <a:latin typeface="Arial" charset="0"/>
              </a:rPr>
              <a:t>Selection creates __________________PHENOTYPES</a:t>
            </a:r>
          </a:p>
        </p:txBody>
      </p:sp>
      <p:sp>
        <p:nvSpPr>
          <p:cNvPr id="110598" name="Text Box 6"/>
          <p:cNvSpPr txBox="1">
            <a:spLocks noChangeArrowheads="1"/>
          </p:cNvSpPr>
          <p:nvPr/>
        </p:nvSpPr>
        <p:spPr bwMode="auto">
          <a:xfrm>
            <a:off x="3132138" y="4035425"/>
            <a:ext cx="2420937" cy="579438"/>
          </a:xfrm>
          <a:prstGeom prst="rect">
            <a:avLst/>
          </a:prstGeom>
          <a:noFill/>
          <a:ln w="12700">
            <a:noFill/>
            <a:miter lim="800000"/>
            <a:headEnd/>
            <a:tailEnd/>
          </a:ln>
          <a:effectLst/>
        </p:spPr>
        <p:txBody>
          <a:bodyPr wrap="none">
            <a:spAutoFit/>
          </a:bodyPr>
          <a:lstStyle/>
          <a:p>
            <a:r>
              <a:rPr lang="en-US" sz="3200" b="1">
                <a:solidFill>
                  <a:srgbClr val="0066CC"/>
                </a:solidFill>
                <a:latin typeface="Arial" charset="0"/>
              </a:rPr>
              <a:t>EXTREMES</a:t>
            </a:r>
          </a:p>
        </p:txBody>
      </p:sp>
      <p:pic>
        <p:nvPicPr>
          <p:cNvPr id="110599" name="Picture 7"/>
          <p:cNvPicPr>
            <a:picLocks noChangeAspect="1" noChangeArrowheads="1"/>
          </p:cNvPicPr>
          <p:nvPr/>
        </p:nvPicPr>
        <p:blipFill>
          <a:blip r:embed="rId2" cstate="print"/>
          <a:srcRect l="24756" t="32031" r="37061" b="33203"/>
          <a:stretch>
            <a:fillRect/>
          </a:stretch>
        </p:blipFill>
        <p:spPr bwMode="auto">
          <a:xfrm>
            <a:off x="2095500" y="914400"/>
            <a:ext cx="4560888" cy="3114675"/>
          </a:xfrm>
          <a:prstGeom prst="rect">
            <a:avLst/>
          </a:prstGeom>
          <a:noFill/>
          <a:ln w="12700">
            <a:noFill/>
            <a:miter lim="800000"/>
            <a:headEnd/>
            <a:tailEnd/>
          </a:ln>
          <a:effectLst/>
        </p:spPr>
      </p:pic>
      <p:sp>
        <p:nvSpPr>
          <p:cNvPr id="110600" name="Rectangle 8"/>
          <p:cNvSpPr>
            <a:spLocks noChangeArrowheads="1"/>
          </p:cNvSpPr>
          <p:nvPr/>
        </p:nvSpPr>
        <p:spPr bwMode="auto">
          <a:xfrm>
            <a:off x="3468688" y="5919788"/>
            <a:ext cx="2751137" cy="519112"/>
          </a:xfrm>
          <a:prstGeom prst="rect">
            <a:avLst/>
          </a:prstGeom>
          <a:noFill/>
          <a:ln w="12700">
            <a:noFill/>
            <a:miter lim="800000"/>
            <a:headEnd/>
            <a:tailEnd/>
          </a:ln>
          <a:effectLst/>
        </p:spPr>
        <p:txBody>
          <a:bodyPr wrap="none">
            <a:spAutoFit/>
          </a:bodyPr>
          <a:lstStyle/>
          <a:p>
            <a:r>
              <a:rPr lang="en-US" sz="2800" b="1">
                <a:solidFill>
                  <a:srgbClr val="0066CC"/>
                </a:solidFill>
                <a:latin typeface="Arial" charset="0"/>
              </a:rPr>
              <a:t>TWO DISTINCT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dissolve">
                                      <p:cBhvr>
                                        <p:cTn id="7" dur="500"/>
                                        <p:tgtEl>
                                          <p:spTgt spid="1105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0600"/>
                                        </p:tgtEl>
                                        <p:attrNameLst>
                                          <p:attrName>style.visibility</p:attrName>
                                        </p:attrNameLst>
                                      </p:cBhvr>
                                      <p:to>
                                        <p:strVal val="visible"/>
                                      </p:to>
                                    </p:set>
                                    <p:animEffect transition="in" filter="diamond(in)">
                                      <p:cBhvr>
                                        <p:cTn id="12" dur="20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8" grpId="0"/>
      <p:bldP spid="11060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390775" y="850900"/>
            <a:ext cx="6753225" cy="4362450"/>
          </a:xfrm>
          <a:prstGeom prst="rect">
            <a:avLst/>
          </a:prstGeom>
          <a:noFill/>
          <a:ln w="12700">
            <a:noFill/>
            <a:miter lim="800000"/>
            <a:headEnd/>
            <a:tailEnd/>
          </a:ln>
          <a:effectLst/>
        </p:spPr>
        <p:txBody>
          <a:bodyPr wrap="none">
            <a:spAutoFit/>
          </a:bodyPr>
          <a:lstStyle/>
          <a:p>
            <a:pPr algn="l"/>
            <a:r>
              <a:rPr lang="en-US" sz="2800" b="1">
                <a:solidFill>
                  <a:schemeClr val="tx1"/>
                </a:solidFill>
                <a:latin typeface="Arial" charset="0"/>
              </a:rPr>
              <a:t>Suppose bird population lives in area </a:t>
            </a:r>
          </a:p>
          <a:p>
            <a:pPr algn="l"/>
            <a:r>
              <a:rPr lang="en-US" sz="2800" b="1">
                <a:solidFill>
                  <a:schemeClr val="tx1"/>
                </a:solidFill>
                <a:latin typeface="Arial" charset="0"/>
              </a:rPr>
              <a:t>where climate change causes medium </a:t>
            </a:r>
          </a:p>
          <a:p>
            <a:pPr algn="l"/>
            <a:r>
              <a:rPr lang="en-US" sz="2800" b="1">
                <a:solidFill>
                  <a:schemeClr val="tx1"/>
                </a:solidFill>
                <a:latin typeface="Arial" charset="0"/>
              </a:rPr>
              <a:t>size seeds become scarce while large </a:t>
            </a:r>
          </a:p>
          <a:p>
            <a:pPr algn="l"/>
            <a:r>
              <a:rPr lang="en-US" sz="2800" b="1">
                <a:solidFill>
                  <a:schemeClr val="tx1"/>
                </a:solidFill>
                <a:latin typeface="Arial" charset="0"/>
              </a:rPr>
              <a:t>and small seeds are still plentiful.</a:t>
            </a:r>
          </a:p>
          <a:p>
            <a:pPr algn="l"/>
            <a:endParaRPr lang="en-US" sz="2800" b="1">
              <a:solidFill>
                <a:schemeClr val="tx1"/>
              </a:solidFill>
              <a:latin typeface="Arial" charset="0"/>
            </a:endParaRPr>
          </a:p>
          <a:p>
            <a:pPr algn="l"/>
            <a:r>
              <a:rPr lang="en-US" sz="2800" b="1">
                <a:solidFill>
                  <a:schemeClr val="tx1"/>
                </a:solidFill>
                <a:latin typeface="Arial" charset="0"/>
              </a:rPr>
              <a:t>Birds with bigger or smaller beaks </a:t>
            </a:r>
          </a:p>
          <a:p>
            <a:pPr algn="l"/>
            <a:r>
              <a:rPr lang="en-US" sz="2800" b="1">
                <a:solidFill>
                  <a:schemeClr val="tx1"/>
                </a:solidFill>
                <a:latin typeface="Arial" charset="0"/>
              </a:rPr>
              <a:t>would have greater fitness and the</a:t>
            </a:r>
          </a:p>
          <a:p>
            <a:pPr algn="l"/>
            <a:r>
              <a:rPr lang="en-US" sz="2800" b="1">
                <a:solidFill>
                  <a:schemeClr val="tx1"/>
                </a:solidFill>
                <a:latin typeface="Arial" charset="0"/>
              </a:rPr>
              <a:t>population may split into TWO </a:t>
            </a:r>
          </a:p>
          <a:p>
            <a:pPr algn="l"/>
            <a:r>
              <a:rPr lang="en-US" sz="2800" b="1">
                <a:solidFill>
                  <a:schemeClr val="tx1"/>
                </a:solidFill>
                <a:latin typeface="Arial" charset="0"/>
              </a:rPr>
              <a:t>GROUPS. One that eats small </a:t>
            </a:r>
          </a:p>
          <a:p>
            <a:pPr algn="l"/>
            <a:r>
              <a:rPr lang="en-US" sz="2800" b="1">
                <a:solidFill>
                  <a:schemeClr val="tx1"/>
                </a:solidFill>
                <a:latin typeface="Arial" charset="0"/>
              </a:rPr>
              <a:t>seeds and one that eats large seeds.</a:t>
            </a:r>
          </a:p>
        </p:txBody>
      </p:sp>
      <p:sp>
        <p:nvSpPr>
          <p:cNvPr id="114692" name="Text Box 4"/>
          <p:cNvSpPr txBox="1">
            <a:spLocks noChangeArrowheads="1"/>
          </p:cNvSpPr>
          <p:nvPr/>
        </p:nvSpPr>
        <p:spPr bwMode="auto">
          <a:xfrm>
            <a:off x="676275" y="0"/>
            <a:ext cx="7816850" cy="579438"/>
          </a:xfrm>
          <a:prstGeom prst="rect">
            <a:avLst/>
          </a:prstGeom>
          <a:noFill/>
          <a:ln w="25400">
            <a:noFill/>
            <a:miter lim="800000"/>
            <a:headEnd/>
            <a:tailEnd/>
          </a:ln>
          <a:effectLst/>
        </p:spPr>
        <p:txBody>
          <a:bodyPr wrap="none">
            <a:spAutoFit/>
          </a:bodyPr>
          <a:lstStyle/>
          <a:p>
            <a:pPr algn="l"/>
            <a:r>
              <a:rPr lang="en-US" sz="3200" b="1">
                <a:solidFill>
                  <a:schemeClr val="tx1"/>
                </a:solidFill>
                <a:latin typeface="Arial" charset="0"/>
              </a:rPr>
              <a:t>EXAMPLE OF DISRUPTIVE SELECTION</a:t>
            </a:r>
          </a:p>
        </p:txBody>
      </p:sp>
      <p:sp>
        <p:nvSpPr>
          <p:cNvPr id="114693" name="Rectangle 5"/>
          <p:cNvSpPr>
            <a:spLocks noChangeArrowheads="1"/>
          </p:cNvSpPr>
          <p:nvPr/>
        </p:nvSpPr>
        <p:spPr bwMode="auto">
          <a:xfrm>
            <a:off x="303213" y="6443663"/>
            <a:ext cx="4610100"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http://www.animalbehavior.org/ABS/Stars/ONI/Podos_-_finch_graphic.jpg</a:t>
            </a:r>
          </a:p>
        </p:txBody>
      </p:sp>
      <p:pic>
        <p:nvPicPr>
          <p:cNvPr id="114694" name="Picture 6" descr="finch beaks"/>
          <p:cNvPicPr>
            <a:picLocks noChangeAspect="1" noChangeArrowheads="1"/>
          </p:cNvPicPr>
          <p:nvPr/>
        </p:nvPicPr>
        <p:blipFill>
          <a:blip r:embed="rId2" cstate="print"/>
          <a:srcRect r="78432" b="65698"/>
          <a:stretch>
            <a:fillRect/>
          </a:stretch>
        </p:blipFill>
        <p:spPr bwMode="auto">
          <a:xfrm>
            <a:off x="222250" y="852488"/>
            <a:ext cx="1804988" cy="3749675"/>
          </a:xfrm>
          <a:prstGeom prst="rect">
            <a:avLst/>
          </a:prstGeom>
          <a:noFill/>
        </p:spPr>
      </p:pic>
      <p:pic>
        <p:nvPicPr>
          <p:cNvPr id="114696" name="Picture 8"/>
          <p:cNvPicPr>
            <a:picLocks noChangeAspect="1" noChangeArrowheads="1"/>
          </p:cNvPicPr>
          <p:nvPr/>
        </p:nvPicPr>
        <p:blipFill>
          <a:blip r:embed="rId3" cstate="print"/>
          <a:srcRect l="27934" t="32031" r="42781" b="33203"/>
          <a:stretch>
            <a:fillRect/>
          </a:stretch>
        </p:blipFill>
        <p:spPr bwMode="auto">
          <a:xfrm>
            <a:off x="242888" y="4621213"/>
            <a:ext cx="1989137" cy="1771650"/>
          </a:xfrm>
          <a:prstGeom prst="rect">
            <a:avLst/>
          </a:prstGeom>
          <a:noFill/>
          <a:ln w="12700">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801938" y="1700213"/>
            <a:ext cx="6696075" cy="1920875"/>
          </a:xfrm>
          <a:prstGeom prst="rect">
            <a:avLst/>
          </a:prstGeom>
          <a:noFill/>
          <a:ln w="12700">
            <a:noFill/>
            <a:miter lim="800000"/>
            <a:headEnd/>
            <a:tailEnd/>
          </a:ln>
          <a:effectLst/>
        </p:spPr>
        <p:txBody>
          <a:bodyPr>
            <a:spAutoFit/>
          </a:bodyPr>
          <a:lstStyle/>
          <a:p>
            <a:pPr algn="l"/>
            <a:r>
              <a:rPr lang="en-US" sz="4000" b="1">
                <a:solidFill>
                  <a:schemeClr val="tx1"/>
                </a:solidFill>
                <a:latin typeface="Arial" charset="0"/>
              </a:rPr>
              <a:t>REMEMBER ! </a:t>
            </a:r>
            <a:br>
              <a:rPr lang="en-US" sz="4000" b="1">
                <a:solidFill>
                  <a:schemeClr val="tx1"/>
                </a:solidFill>
                <a:latin typeface="Arial" charset="0"/>
              </a:rPr>
            </a:br>
            <a:r>
              <a:rPr lang="en-US" sz="4000" b="1">
                <a:solidFill>
                  <a:schemeClr val="tx1"/>
                </a:solidFill>
                <a:latin typeface="Arial" charset="0"/>
              </a:rPr>
              <a:t>Genetics is controlled by</a:t>
            </a:r>
          </a:p>
          <a:p>
            <a:pPr algn="l"/>
            <a:r>
              <a:rPr lang="en-US" sz="4000" b="1">
                <a:solidFill>
                  <a:schemeClr val="tx1"/>
                </a:solidFill>
                <a:latin typeface="Arial" charset="0"/>
              </a:rPr>
              <a:t>_________________</a:t>
            </a:r>
          </a:p>
        </p:txBody>
      </p:sp>
      <p:sp>
        <p:nvSpPr>
          <p:cNvPr id="115715" name="Text Box 3"/>
          <p:cNvSpPr txBox="1">
            <a:spLocks noChangeArrowheads="1"/>
          </p:cNvSpPr>
          <p:nvPr/>
        </p:nvSpPr>
        <p:spPr bwMode="auto">
          <a:xfrm>
            <a:off x="160338" y="241300"/>
            <a:ext cx="8983662" cy="1311275"/>
          </a:xfrm>
          <a:prstGeom prst="rect">
            <a:avLst/>
          </a:prstGeom>
          <a:noFill/>
          <a:ln w="25400">
            <a:noFill/>
            <a:miter lim="800000"/>
            <a:headEnd/>
            <a:tailEnd/>
          </a:ln>
          <a:effectLst/>
        </p:spPr>
        <p:txBody>
          <a:bodyPr>
            <a:spAutoFit/>
          </a:bodyPr>
          <a:lstStyle/>
          <a:p>
            <a:pPr algn="l"/>
            <a:r>
              <a:rPr lang="en-US" sz="4000">
                <a:solidFill>
                  <a:schemeClr val="tx1"/>
                </a:solidFill>
                <a:latin typeface="Arial" charset="0"/>
              </a:rPr>
              <a:t>Natural selection is NOT the only source of evolutionary change.</a:t>
            </a:r>
          </a:p>
        </p:txBody>
      </p:sp>
      <p:sp>
        <p:nvSpPr>
          <p:cNvPr id="115716" name="Text Box 4"/>
          <p:cNvSpPr txBox="1">
            <a:spLocks noChangeArrowheads="1"/>
          </p:cNvSpPr>
          <p:nvPr/>
        </p:nvSpPr>
        <p:spPr bwMode="auto">
          <a:xfrm>
            <a:off x="3514725" y="2947988"/>
            <a:ext cx="3624263"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PROBABILITY</a:t>
            </a:r>
          </a:p>
        </p:txBody>
      </p:sp>
      <p:pic>
        <p:nvPicPr>
          <p:cNvPr id="115721" name="Picture 9" descr="coin flip"/>
          <p:cNvPicPr>
            <a:picLocks noChangeAspect="1" noChangeArrowheads="1"/>
          </p:cNvPicPr>
          <p:nvPr/>
        </p:nvPicPr>
        <p:blipFill>
          <a:blip r:embed="rId2" cstate="print"/>
          <a:srcRect/>
          <a:stretch>
            <a:fillRect/>
          </a:stretch>
        </p:blipFill>
        <p:spPr bwMode="auto">
          <a:xfrm>
            <a:off x="295275" y="1719263"/>
            <a:ext cx="2381250" cy="2276475"/>
          </a:xfrm>
          <a:prstGeom prst="rect">
            <a:avLst/>
          </a:prstGeom>
          <a:noFill/>
        </p:spPr>
      </p:pic>
      <p:sp>
        <p:nvSpPr>
          <p:cNvPr id="115722" name="Text Box 10"/>
          <p:cNvSpPr txBox="1">
            <a:spLocks noChangeArrowheads="1"/>
          </p:cNvSpPr>
          <p:nvPr/>
        </p:nvSpPr>
        <p:spPr bwMode="auto">
          <a:xfrm>
            <a:off x="146050" y="4148138"/>
            <a:ext cx="8997950" cy="1739900"/>
          </a:xfrm>
          <a:prstGeom prst="rect">
            <a:avLst/>
          </a:prstGeom>
          <a:noFill/>
          <a:ln w="12700">
            <a:noFill/>
            <a:miter lim="800000"/>
            <a:headEnd/>
            <a:tailEnd/>
          </a:ln>
          <a:effectLst/>
        </p:spPr>
        <p:txBody>
          <a:bodyPr wrap="none">
            <a:spAutoFit/>
          </a:bodyPr>
          <a:lstStyle/>
          <a:p>
            <a:pPr algn="l"/>
            <a:r>
              <a:rPr lang="en-US" b="1">
                <a:solidFill>
                  <a:schemeClr val="tx1"/>
                </a:solidFill>
                <a:latin typeface="Arial" charset="0"/>
              </a:rPr>
              <a:t>The smaller the population . . .</a:t>
            </a:r>
          </a:p>
          <a:p>
            <a:pPr algn="l"/>
            <a:r>
              <a:rPr lang="en-US" b="1">
                <a:solidFill>
                  <a:schemeClr val="tx1"/>
                </a:solidFill>
                <a:latin typeface="Arial" charset="0"/>
              </a:rPr>
              <a:t>  the farther the ________results may be </a:t>
            </a:r>
          </a:p>
          <a:p>
            <a:pPr algn="l"/>
            <a:r>
              <a:rPr lang="en-US" b="1">
                <a:solidFill>
                  <a:schemeClr val="tx1"/>
                </a:solidFill>
                <a:latin typeface="Arial" charset="0"/>
              </a:rPr>
              <a:t>    from the ___________ outcomes.</a:t>
            </a:r>
          </a:p>
        </p:txBody>
      </p:sp>
      <p:sp>
        <p:nvSpPr>
          <p:cNvPr id="115723" name="Rectangle 11"/>
          <p:cNvSpPr>
            <a:spLocks noChangeArrowheads="1"/>
          </p:cNvSpPr>
          <p:nvPr/>
        </p:nvSpPr>
        <p:spPr bwMode="auto">
          <a:xfrm>
            <a:off x="3890963" y="4694238"/>
            <a:ext cx="1652587" cy="701675"/>
          </a:xfrm>
          <a:prstGeom prst="rect">
            <a:avLst/>
          </a:prstGeom>
          <a:noFill/>
          <a:ln w="12700">
            <a:noFill/>
            <a:miter lim="800000"/>
            <a:headEnd/>
            <a:tailEnd/>
          </a:ln>
          <a:effectLst/>
        </p:spPr>
        <p:txBody>
          <a:bodyPr wrap="none">
            <a:spAutoFit/>
          </a:bodyPr>
          <a:lstStyle/>
          <a:p>
            <a:r>
              <a:rPr lang="en-US" sz="4000" b="1">
                <a:solidFill>
                  <a:schemeClr val="accent2"/>
                </a:solidFill>
                <a:latin typeface="Arial" charset="0"/>
              </a:rPr>
              <a:t>actual</a:t>
            </a:r>
          </a:p>
        </p:txBody>
      </p:sp>
      <p:sp>
        <p:nvSpPr>
          <p:cNvPr id="115724" name="Rectangle 12"/>
          <p:cNvSpPr>
            <a:spLocks noChangeArrowheads="1"/>
          </p:cNvSpPr>
          <p:nvPr/>
        </p:nvSpPr>
        <p:spPr bwMode="auto">
          <a:xfrm>
            <a:off x="3017838" y="5289550"/>
            <a:ext cx="22415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predicted</a:t>
            </a:r>
          </a:p>
        </p:txBody>
      </p:sp>
      <p:sp>
        <p:nvSpPr>
          <p:cNvPr id="115725" name="Rectangle 13"/>
          <p:cNvSpPr>
            <a:spLocks noChangeArrowheads="1"/>
          </p:cNvSpPr>
          <p:nvPr/>
        </p:nvSpPr>
        <p:spPr bwMode="auto">
          <a:xfrm>
            <a:off x="0" y="0"/>
            <a:ext cx="3038475" cy="244475"/>
          </a:xfrm>
          <a:prstGeom prst="rect">
            <a:avLst/>
          </a:prstGeom>
          <a:noFill/>
          <a:ln w="12700">
            <a:noFill/>
            <a:miter lim="800000"/>
            <a:headEnd/>
            <a:tailEnd/>
          </a:ln>
          <a:effectLst/>
        </p:spPr>
        <p:txBody>
          <a:bodyPr wrap="none" anchor="ctr">
            <a:spAutoFit/>
          </a:bodyPr>
          <a:lstStyle/>
          <a:p>
            <a:pPr algn="l"/>
            <a:r>
              <a:rPr lang="en-US" sz="1000" b="1">
                <a:solidFill>
                  <a:srgbClr val="CC0099"/>
                </a:solidFill>
                <a:latin typeface="Arial" charset="0"/>
              </a:rPr>
              <a:t>http://www.arborsci.com/CoolStuff/CoinFlip.jpg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blinds(horizontal)">
                                      <p:cBhvr>
                                        <p:cTn id="7" dur="500"/>
                                        <p:tgtEl>
                                          <p:spTgt spid="1157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57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5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23" grpId="0"/>
      <p:bldP spid="11572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0" y="241300"/>
            <a:ext cx="9144000" cy="1920875"/>
          </a:xfrm>
          <a:prstGeom prst="rect">
            <a:avLst/>
          </a:prstGeom>
          <a:noFill/>
          <a:ln w="25400">
            <a:noFill/>
            <a:miter lim="800000"/>
            <a:headEnd/>
            <a:tailEnd/>
          </a:ln>
          <a:effectLst/>
        </p:spPr>
        <p:txBody>
          <a:bodyPr>
            <a:spAutoFit/>
          </a:bodyPr>
          <a:lstStyle/>
          <a:p>
            <a:pPr algn="l"/>
            <a:r>
              <a:rPr lang="en-US" sz="4000" b="1">
                <a:solidFill>
                  <a:schemeClr val="tx1"/>
                </a:solidFill>
                <a:latin typeface="Arial" charset="0"/>
              </a:rPr>
              <a:t>In a small population this random change in allele frequency based on chance is called _________________</a:t>
            </a:r>
          </a:p>
        </p:txBody>
      </p:sp>
      <p:sp>
        <p:nvSpPr>
          <p:cNvPr id="116740" name="Text Box 4"/>
          <p:cNvSpPr txBox="1">
            <a:spLocks noChangeArrowheads="1"/>
          </p:cNvSpPr>
          <p:nvPr/>
        </p:nvSpPr>
        <p:spPr bwMode="auto">
          <a:xfrm>
            <a:off x="4114800" y="1501775"/>
            <a:ext cx="4075113"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GENETIC DRIFT</a:t>
            </a:r>
          </a:p>
        </p:txBody>
      </p:sp>
      <p:sp>
        <p:nvSpPr>
          <p:cNvPr id="116742" name="Text Box 6"/>
          <p:cNvSpPr txBox="1">
            <a:spLocks noChangeArrowheads="1"/>
          </p:cNvSpPr>
          <p:nvPr/>
        </p:nvSpPr>
        <p:spPr bwMode="auto">
          <a:xfrm>
            <a:off x="187325" y="2947988"/>
            <a:ext cx="6584950" cy="2838450"/>
          </a:xfrm>
          <a:prstGeom prst="rect">
            <a:avLst/>
          </a:prstGeom>
          <a:noFill/>
          <a:ln w="12700">
            <a:noFill/>
            <a:miter lim="800000"/>
            <a:headEnd/>
            <a:tailEnd/>
          </a:ln>
          <a:effectLst/>
        </p:spPr>
        <p:txBody>
          <a:bodyPr wrap="none">
            <a:spAutoFit/>
          </a:bodyPr>
          <a:lstStyle/>
          <a:p>
            <a:pPr algn="l"/>
            <a:r>
              <a:rPr lang="en-US" b="1">
                <a:solidFill>
                  <a:schemeClr val="tx1"/>
                </a:solidFill>
                <a:latin typeface="Arial" charset="0"/>
              </a:rPr>
              <a:t>Genetic drift can occur when </a:t>
            </a:r>
          </a:p>
          <a:p>
            <a:pPr algn="l"/>
            <a:r>
              <a:rPr lang="en-US" b="1">
                <a:solidFill>
                  <a:schemeClr val="tx1"/>
                </a:solidFill>
                <a:latin typeface="Arial" charset="0"/>
              </a:rPr>
              <a:t>a _______ group </a:t>
            </a:r>
          </a:p>
          <a:p>
            <a:pPr algn="l"/>
            <a:r>
              <a:rPr lang="en-US" b="1">
                <a:solidFill>
                  <a:schemeClr val="tx1"/>
                </a:solidFill>
                <a:latin typeface="Arial" charset="0"/>
              </a:rPr>
              <a:t>of individuals </a:t>
            </a:r>
          </a:p>
          <a:p>
            <a:pPr algn="l"/>
            <a:r>
              <a:rPr lang="en-US" b="1">
                <a:solidFill>
                  <a:schemeClr val="tx1"/>
                </a:solidFill>
                <a:latin typeface="Arial" charset="0"/>
              </a:rPr>
              <a:t>colonizes a </a:t>
            </a:r>
          </a:p>
          <a:p>
            <a:pPr algn="l"/>
            <a:r>
              <a:rPr lang="en-US" b="1">
                <a:solidFill>
                  <a:schemeClr val="tx1"/>
                </a:solidFill>
                <a:latin typeface="Arial" charset="0"/>
              </a:rPr>
              <a:t>_____habitat.</a:t>
            </a:r>
          </a:p>
        </p:txBody>
      </p:sp>
      <p:sp>
        <p:nvSpPr>
          <p:cNvPr id="116743" name="Rectangle 7"/>
          <p:cNvSpPr>
            <a:spLocks noChangeArrowheads="1"/>
          </p:cNvSpPr>
          <p:nvPr/>
        </p:nvSpPr>
        <p:spPr bwMode="auto">
          <a:xfrm>
            <a:off x="866775" y="3465513"/>
            <a:ext cx="1484313" cy="701675"/>
          </a:xfrm>
          <a:prstGeom prst="rect">
            <a:avLst/>
          </a:prstGeom>
          <a:noFill/>
          <a:ln w="12700">
            <a:noFill/>
            <a:miter lim="800000"/>
            <a:headEnd/>
            <a:tailEnd/>
          </a:ln>
          <a:effectLst/>
        </p:spPr>
        <p:txBody>
          <a:bodyPr wrap="none">
            <a:spAutoFit/>
          </a:bodyPr>
          <a:lstStyle/>
          <a:p>
            <a:r>
              <a:rPr lang="en-US" sz="4000" b="1">
                <a:solidFill>
                  <a:schemeClr val="accent2"/>
                </a:solidFill>
                <a:latin typeface="Arial" charset="0"/>
              </a:rPr>
              <a:t>small</a:t>
            </a:r>
          </a:p>
        </p:txBody>
      </p:sp>
      <p:sp>
        <p:nvSpPr>
          <p:cNvPr id="116744" name="Rectangle 8"/>
          <p:cNvSpPr>
            <a:spLocks noChangeArrowheads="1"/>
          </p:cNvSpPr>
          <p:nvPr/>
        </p:nvSpPr>
        <p:spPr bwMode="auto">
          <a:xfrm>
            <a:off x="423863" y="5153025"/>
            <a:ext cx="10731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new</a:t>
            </a:r>
          </a:p>
        </p:txBody>
      </p:sp>
      <p:pic>
        <p:nvPicPr>
          <p:cNvPr id="116745" name="Picture 9" descr="FilsonFig4"/>
          <p:cNvPicPr>
            <a:picLocks noChangeAspect="1" noChangeArrowheads="1"/>
          </p:cNvPicPr>
          <p:nvPr/>
        </p:nvPicPr>
        <p:blipFill>
          <a:blip r:embed="rId2" cstate="print"/>
          <a:srcRect t="9938"/>
          <a:stretch>
            <a:fillRect/>
          </a:stretch>
        </p:blipFill>
        <p:spPr bwMode="auto">
          <a:xfrm>
            <a:off x="4103688" y="3849688"/>
            <a:ext cx="4814887" cy="2214562"/>
          </a:xfrm>
          <a:prstGeom prst="rect">
            <a:avLst/>
          </a:prstGeom>
          <a:noFill/>
        </p:spPr>
      </p:pic>
      <p:sp>
        <p:nvSpPr>
          <p:cNvPr id="116746" name="Rectangle 10"/>
          <p:cNvSpPr>
            <a:spLocks noChangeArrowheads="1"/>
          </p:cNvSpPr>
          <p:nvPr/>
        </p:nvSpPr>
        <p:spPr bwMode="auto">
          <a:xfrm>
            <a:off x="5756275" y="6127750"/>
            <a:ext cx="3138488"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http://www.ucmp.berkeley.edu/fosrec/Filson.html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blinds(horizontal)">
                                      <p:cBhvr>
                                        <p:cTn id="7" dur="5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67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6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3" grpId="0"/>
      <p:bldP spid="11674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0" y="241300"/>
            <a:ext cx="9144000" cy="6188075"/>
          </a:xfrm>
          <a:prstGeom prst="rect">
            <a:avLst/>
          </a:prstGeom>
          <a:noFill/>
          <a:ln w="25400">
            <a:noFill/>
            <a:miter lim="800000"/>
            <a:headEnd/>
            <a:tailEnd/>
          </a:ln>
          <a:effectLst/>
        </p:spPr>
        <p:txBody>
          <a:bodyPr>
            <a:spAutoFit/>
          </a:bodyPr>
          <a:lstStyle/>
          <a:p>
            <a:pPr algn="l"/>
            <a:r>
              <a:rPr lang="en-US" sz="4000" b="1">
                <a:solidFill>
                  <a:schemeClr val="tx1"/>
                </a:solidFill>
                <a:latin typeface="Arial" charset="0"/>
              </a:rPr>
              <a:t>Individuals may carry alleles in ______________ relative frequencies than in the larger population.</a:t>
            </a:r>
          </a:p>
          <a:p>
            <a:pPr algn="l"/>
            <a:endParaRPr lang="en-US" sz="4000" b="1">
              <a:solidFill>
                <a:schemeClr val="tx1"/>
              </a:solidFill>
              <a:latin typeface="Arial" charset="0"/>
            </a:endParaRPr>
          </a:p>
          <a:p>
            <a:pPr algn="l"/>
            <a:r>
              <a:rPr lang="en-US" sz="4000" b="1">
                <a:solidFill>
                  <a:schemeClr val="tx1"/>
                </a:solidFill>
                <a:latin typeface="Arial" charset="0"/>
              </a:rPr>
              <a:t>The population they “found” will be different from the parent population</a:t>
            </a:r>
          </a:p>
          <a:p>
            <a:pPr algn="l"/>
            <a:endParaRPr lang="en-US" sz="4000" b="1">
              <a:solidFill>
                <a:schemeClr val="tx1"/>
              </a:solidFill>
              <a:latin typeface="Arial" charset="0"/>
            </a:endParaRPr>
          </a:p>
          <a:p>
            <a:pPr algn="l"/>
            <a:r>
              <a:rPr lang="en-US" sz="4000" b="1">
                <a:solidFill>
                  <a:schemeClr val="tx1"/>
                </a:solidFill>
                <a:latin typeface="Arial" charset="0"/>
              </a:rPr>
              <a:t>. . . not through</a:t>
            </a:r>
          </a:p>
          <a:p>
            <a:pPr algn="l"/>
            <a:r>
              <a:rPr lang="en-US" sz="4000" b="1">
                <a:solidFill>
                  <a:schemeClr val="tx1"/>
                </a:solidFill>
                <a:latin typeface="Arial" charset="0"/>
              </a:rPr>
              <a:t>natural selection</a:t>
            </a:r>
          </a:p>
          <a:p>
            <a:pPr algn="l"/>
            <a:r>
              <a:rPr lang="en-US" sz="4000" b="1">
                <a:solidFill>
                  <a:schemeClr val="tx1"/>
                </a:solidFill>
                <a:latin typeface="Arial" charset="0"/>
              </a:rPr>
              <a:t>but by _________</a:t>
            </a:r>
          </a:p>
        </p:txBody>
      </p:sp>
      <p:sp>
        <p:nvSpPr>
          <p:cNvPr id="117763" name="Text Box 3"/>
          <p:cNvSpPr txBox="1">
            <a:spLocks noChangeArrowheads="1"/>
          </p:cNvSpPr>
          <p:nvPr/>
        </p:nvSpPr>
        <p:spPr bwMode="auto">
          <a:xfrm>
            <a:off x="812800" y="831850"/>
            <a:ext cx="2217738"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different</a:t>
            </a:r>
          </a:p>
        </p:txBody>
      </p:sp>
      <p:sp>
        <p:nvSpPr>
          <p:cNvPr id="117766" name="Rectangle 6"/>
          <p:cNvSpPr>
            <a:spLocks noChangeArrowheads="1"/>
          </p:cNvSpPr>
          <p:nvPr/>
        </p:nvSpPr>
        <p:spPr bwMode="auto">
          <a:xfrm>
            <a:off x="2030413" y="5780088"/>
            <a:ext cx="17589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chance</a:t>
            </a:r>
          </a:p>
        </p:txBody>
      </p:sp>
      <p:pic>
        <p:nvPicPr>
          <p:cNvPr id="117767" name="Picture 7" descr="FilsonFig4"/>
          <p:cNvPicPr>
            <a:picLocks noChangeAspect="1" noChangeArrowheads="1"/>
          </p:cNvPicPr>
          <p:nvPr/>
        </p:nvPicPr>
        <p:blipFill>
          <a:blip r:embed="rId2" cstate="print"/>
          <a:srcRect t="9938"/>
          <a:stretch>
            <a:fillRect/>
          </a:stretch>
        </p:blipFill>
        <p:spPr bwMode="auto">
          <a:xfrm>
            <a:off x="4329113" y="4173538"/>
            <a:ext cx="4814887" cy="2214562"/>
          </a:xfrm>
          <a:prstGeom prst="rect">
            <a:avLst/>
          </a:prstGeom>
          <a:noFill/>
        </p:spPr>
      </p:pic>
      <p:sp>
        <p:nvSpPr>
          <p:cNvPr id="117768" name="Rectangle 8"/>
          <p:cNvSpPr>
            <a:spLocks noChangeArrowheads="1"/>
          </p:cNvSpPr>
          <p:nvPr/>
        </p:nvSpPr>
        <p:spPr bwMode="auto">
          <a:xfrm>
            <a:off x="5511800" y="6361113"/>
            <a:ext cx="3138488"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http://www.ucmp.berkeley.edu/fosrec/Filson.html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linds(horizontal)">
                                      <p:cBhvr>
                                        <p:cTn id="7" dur="500"/>
                                        <p:tgtEl>
                                          <p:spTgt spid="1177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241300"/>
            <a:ext cx="9144000" cy="2530475"/>
          </a:xfrm>
          <a:prstGeom prst="rect">
            <a:avLst/>
          </a:prstGeom>
          <a:noFill/>
          <a:ln w="25400">
            <a:noFill/>
            <a:miter lim="800000"/>
            <a:headEnd/>
            <a:tailEnd/>
          </a:ln>
          <a:effectLst/>
        </p:spPr>
        <p:txBody>
          <a:bodyPr>
            <a:spAutoFit/>
          </a:bodyPr>
          <a:lstStyle/>
          <a:p>
            <a:pPr algn="l"/>
            <a:r>
              <a:rPr lang="en-US" sz="4000" b="1">
                <a:solidFill>
                  <a:schemeClr val="tx1"/>
                </a:solidFill>
                <a:latin typeface="Arial" charset="0"/>
              </a:rPr>
              <a:t>A situation in which allele frequencies change as a result of the</a:t>
            </a:r>
          </a:p>
          <a:p>
            <a:pPr algn="l"/>
            <a:r>
              <a:rPr lang="en-US" sz="4000" b="1">
                <a:solidFill>
                  <a:schemeClr val="tx1"/>
                </a:solidFill>
                <a:latin typeface="Arial" charset="0"/>
              </a:rPr>
              <a:t>migration of a small subgroup of the</a:t>
            </a:r>
          </a:p>
          <a:p>
            <a:pPr algn="l"/>
            <a:r>
              <a:rPr lang="en-US" sz="4000" b="1">
                <a:solidFill>
                  <a:schemeClr val="tx1"/>
                </a:solidFill>
                <a:latin typeface="Arial" charset="0"/>
              </a:rPr>
              <a:t>population = _________________</a:t>
            </a:r>
          </a:p>
        </p:txBody>
      </p:sp>
      <p:sp>
        <p:nvSpPr>
          <p:cNvPr id="118787" name="Text Box 3"/>
          <p:cNvSpPr txBox="1">
            <a:spLocks noChangeArrowheads="1"/>
          </p:cNvSpPr>
          <p:nvPr/>
        </p:nvSpPr>
        <p:spPr bwMode="auto">
          <a:xfrm>
            <a:off x="3451225" y="2019300"/>
            <a:ext cx="4806950"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FOUNDER EFFECT</a:t>
            </a:r>
          </a:p>
        </p:txBody>
      </p:sp>
      <p:pic>
        <p:nvPicPr>
          <p:cNvPr id="118790" name="Picture 6"/>
          <p:cNvPicPr>
            <a:picLocks noChangeAspect="1" noChangeArrowheads="1"/>
          </p:cNvPicPr>
          <p:nvPr/>
        </p:nvPicPr>
        <p:blipFill>
          <a:blip r:embed="rId2" cstate="print"/>
          <a:srcRect l="2930" t="15234" r="36621" b="44727"/>
          <a:stretch>
            <a:fillRect/>
          </a:stretch>
        </p:blipFill>
        <p:spPr bwMode="auto">
          <a:xfrm>
            <a:off x="1347788" y="2879725"/>
            <a:ext cx="6624637" cy="3290888"/>
          </a:xfrm>
          <a:prstGeom prst="rect">
            <a:avLst/>
          </a:prstGeom>
          <a:noFill/>
          <a:ln w="12700">
            <a:noFill/>
            <a:miter lim="800000"/>
            <a:headEnd/>
            <a:tailEnd/>
          </a:ln>
          <a:effectLst/>
        </p:spPr>
      </p:pic>
      <p:sp>
        <p:nvSpPr>
          <p:cNvPr id="118791" name="Rectangle 7"/>
          <p:cNvSpPr>
            <a:spLocks noChangeArrowheads="1"/>
          </p:cNvSpPr>
          <p:nvPr/>
        </p:nvSpPr>
        <p:spPr bwMode="auto">
          <a:xfrm>
            <a:off x="341313" y="6442075"/>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blinds(horizontal)">
                                      <p:cBhvr>
                                        <p:cTn id="7" dur="5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241300"/>
            <a:ext cx="9144000" cy="4968875"/>
          </a:xfrm>
          <a:prstGeom prst="rect">
            <a:avLst/>
          </a:prstGeom>
          <a:noFill/>
          <a:ln w="25400">
            <a:noFill/>
            <a:miter lim="800000"/>
            <a:headEnd/>
            <a:tailEnd/>
          </a:ln>
          <a:effectLst/>
        </p:spPr>
        <p:txBody>
          <a:bodyPr>
            <a:spAutoFit/>
          </a:bodyPr>
          <a:lstStyle/>
          <a:p>
            <a:pPr algn="l"/>
            <a:r>
              <a:rPr lang="en-US" sz="4000" b="1">
                <a:solidFill>
                  <a:schemeClr val="tx1"/>
                </a:solidFill>
                <a:latin typeface="Arial" charset="0"/>
              </a:rPr>
              <a:t>ARE THERE ANY CONDITIONS IN WHICH EVOLUTION WILL NOT OCCUR?</a:t>
            </a:r>
          </a:p>
          <a:p>
            <a:pPr algn="l"/>
            <a:endParaRPr lang="en-US" sz="4000" b="1">
              <a:solidFill>
                <a:schemeClr val="tx1"/>
              </a:solidFill>
              <a:latin typeface="Arial" charset="0"/>
            </a:endParaRPr>
          </a:p>
          <a:p>
            <a:pPr algn="l"/>
            <a:r>
              <a:rPr lang="en-US" sz="4000" b="1">
                <a:solidFill>
                  <a:schemeClr val="tx1"/>
                </a:solidFill>
                <a:latin typeface="Arial" charset="0"/>
              </a:rPr>
              <a:t>IS THERE A WAY TO TELL IF THIS IS HAPPENING?</a:t>
            </a:r>
          </a:p>
          <a:p>
            <a:pPr algn="l"/>
            <a:endParaRPr lang="en-US" sz="4000" b="1">
              <a:solidFill>
                <a:schemeClr val="tx1"/>
              </a:solidFill>
              <a:latin typeface="Arial" charset="0"/>
            </a:endParaRPr>
          </a:p>
          <a:p>
            <a:pPr algn="l"/>
            <a:r>
              <a:rPr lang="en-US" sz="4000" b="1">
                <a:solidFill>
                  <a:schemeClr val="tx1"/>
                </a:solidFill>
                <a:latin typeface="Arial" charset="0"/>
              </a:rPr>
              <a:t>	__________________________</a:t>
            </a:r>
          </a:p>
        </p:txBody>
      </p:sp>
      <p:sp>
        <p:nvSpPr>
          <p:cNvPr id="119811" name="Text Box 3"/>
          <p:cNvSpPr txBox="1">
            <a:spLocks noChangeArrowheads="1"/>
          </p:cNvSpPr>
          <p:nvPr/>
        </p:nvSpPr>
        <p:spPr bwMode="auto">
          <a:xfrm>
            <a:off x="623888" y="4340225"/>
            <a:ext cx="7799387"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HARDY-WEINBERG PRINCIPLE</a:t>
            </a:r>
          </a:p>
        </p:txBody>
      </p:sp>
      <p:sp>
        <p:nvSpPr>
          <p:cNvPr id="119813" name="Rectangle 5"/>
          <p:cNvSpPr>
            <a:spLocks noChangeArrowheads="1"/>
          </p:cNvSpPr>
          <p:nvPr/>
        </p:nvSpPr>
        <p:spPr bwMode="auto">
          <a:xfrm>
            <a:off x="341313" y="6442075"/>
            <a:ext cx="46005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Graph from BIOLOGY by Miller and Levine; Prentice Hall Publshing©2006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blinds(horizontal)">
                                      <p:cBhvr>
                                        <p:cTn id="7"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204788"/>
            <a:ext cx="9144000" cy="6653212"/>
          </a:xfrm>
        </p:spPr>
        <p:txBody>
          <a:bodyPr/>
          <a:lstStyle/>
          <a:p>
            <a:r>
              <a:rPr lang="en-US" sz="4000" b="1"/>
              <a:t>TODAY we can understand how evolution works better than Darwin ever could because of our knowledge about</a:t>
            </a:r>
          </a:p>
          <a:p>
            <a:r>
              <a:rPr lang="en-US" sz="4000" b="1"/>
              <a:t>____________ and ________</a:t>
            </a:r>
          </a:p>
        </p:txBody>
      </p:sp>
      <p:sp>
        <p:nvSpPr>
          <p:cNvPr id="61443" name="Text Box 3"/>
          <p:cNvSpPr txBox="1">
            <a:spLocks noChangeArrowheads="1"/>
          </p:cNvSpPr>
          <p:nvPr/>
        </p:nvSpPr>
        <p:spPr bwMode="auto">
          <a:xfrm>
            <a:off x="619125" y="2800350"/>
            <a:ext cx="1504950" cy="641350"/>
          </a:xfrm>
          <a:prstGeom prst="rect">
            <a:avLst/>
          </a:prstGeom>
          <a:noFill/>
          <a:ln w="12700">
            <a:noFill/>
            <a:miter lim="800000"/>
            <a:headEnd/>
            <a:tailEnd/>
          </a:ln>
          <a:effectLst/>
        </p:spPr>
        <p:txBody>
          <a:bodyPr wrap="none">
            <a:spAutoFit/>
          </a:bodyPr>
          <a:lstStyle/>
          <a:p>
            <a:r>
              <a:rPr lang="en-US" b="1">
                <a:solidFill>
                  <a:srgbClr val="0066CC"/>
                </a:solidFill>
                <a:latin typeface="Arial" charset="0"/>
              </a:rPr>
              <a:t>genes</a:t>
            </a:r>
          </a:p>
        </p:txBody>
      </p:sp>
      <p:sp>
        <p:nvSpPr>
          <p:cNvPr id="61444" name="Rectangle 4"/>
          <p:cNvSpPr>
            <a:spLocks noChangeArrowheads="1"/>
          </p:cNvSpPr>
          <p:nvPr/>
        </p:nvSpPr>
        <p:spPr bwMode="auto">
          <a:xfrm>
            <a:off x="5110163" y="2811463"/>
            <a:ext cx="1174750" cy="641350"/>
          </a:xfrm>
          <a:prstGeom prst="rect">
            <a:avLst/>
          </a:prstGeom>
          <a:noFill/>
          <a:ln w="12700">
            <a:noFill/>
            <a:miter lim="800000"/>
            <a:headEnd/>
            <a:tailEnd/>
          </a:ln>
          <a:effectLst/>
        </p:spPr>
        <p:txBody>
          <a:bodyPr wrap="none">
            <a:spAutoFit/>
          </a:bodyPr>
          <a:lstStyle/>
          <a:p>
            <a:r>
              <a:rPr lang="en-US" b="1">
                <a:solidFill>
                  <a:srgbClr val="0066CC"/>
                </a:solidFill>
                <a:latin typeface="Arial" charset="0"/>
              </a:rPr>
              <a:t>DNA</a:t>
            </a:r>
          </a:p>
        </p:txBody>
      </p:sp>
      <p:pic>
        <p:nvPicPr>
          <p:cNvPr id="61447" name="Picture 7" descr="chromosome 4"/>
          <p:cNvPicPr>
            <a:picLocks noChangeAspect="1" noChangeArrowheads="1"/>
          </p:cNvPicPr>
          <p:nvPr/>
        </p:nvPicPr>
        <p:blipFill>
          <a:blip r:embed="rId2" cstate="print"/>
          <a:srcRect l="30154" t="9038" r="34021" b="24260"/>
          <a:stretch>
            <a:fillRect/>
          </a:stretch>
        </p:blipFill>
        <p:spPr bwMode="auto">
          <a:xfrm>
            <a:off x="1346200" y="3802063"/>
            <a:ext cx="661988" cy="2003425"/>
          </a:xfrm>
          <a:prstGeom prst="rect">
            <a:avLst/>
          </a:prstGeom>
          <a:noFill/>
        </p:spPr>
      </p:pic>
      <p:pic>
        <p:nvPicPr>
          <p:cNvPr id="61448" name="Picture 8" descr="dna black"/>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024313" y="3538538"/>
            <a:ext cx="3319462" cy="331946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dissolve">
                                      <p:cBhvr>
                                        <p:cTn id="7" dur="500"/>
                                        <p:tgtEl>
                                          <p:spTgt spid="614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dissolve">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a:t>Hardy &amp; Weinberg</a:t>
            </a:r>
          </a:p>
        </p:txBody>
      </p:sp>
      <p:sp>
        <p:nvSpPr>
          <p:cNvPr id="79875" name="Text Box 3"/>
          <p:cNvSpPr txBox="1">
            <a:spLocks noChangeArrowheads="1"/>
          </p:cNvSpPr>
          <p:nvPr/>
        </p:nvSpPr>
        <p:spPr bwMode="auto">
          <a:xfrm>
            <a:off x="3719513" y="1136650"/>
            <a:ext cx="1592262" cy="701675"/>
          </a:xfrm>
          <a:prstGeom prst="rect">
            <a:avLst/>
          </a:prstGeom>
          <a:noFill/>
          <a:ln w="25400">
            <a:noFill/>
            <a:miter lim="800000"/>
            <a:headEnd/>
            <a:tailEnd/>
          </a:ln>
          <a:effectLst/>
        </p:spPr>
        <p:txBody>
          <a:bodyPr wrap="none">
            <a:spAutoFit/>
          </a:bodyPr>
          <a:lstStyle/>
          <a:p>
            <a:r>
              <a:rPr lang="en-US" sz="4000" b="1">
                <a:solidFill>
                  <a:schemeClr val="tx1"/>
                </a:solidFill>
                <a:latin typeface="Arial" charset="0"/>
              </a:rPr>
              <a:t>Who?</a:t>
            </a:r>
          </a:p>
        </p:txBody>
      </p:sp>
      <p:pic>
        <p:nvPicPr>
          <p:cNvPr id="79876" name="Picture 4" descr="Godfrey_Hardy"/>
          <p:cNvPicPr>
            <a:picLocks noChangeAspect="1" noChangeArrowheads="1"/>
          </p:cNvPicPr>
          <p:nvPr/>
        </p:nvPicPr>
        <p:blipFill>
          <a:blip r:embed="rId2" cstate="print"/>
          <a:srcRect/>
          <a:stretch>
            <a:fillRect/>
          </a:stretch>
        </p:blipFill>
        <p:spPr bwMode="auto">
          <a:xfrm>
            <a:off x="1517650" y="1930400"/>
            <a:ext cx="1917700" cy="2273300"/>
          </a:xfrm>
          <a:prstGeom prst="rect">
            <a:avLst/>
          </a:prstGeom>
          <a:noFill/>
        </p:spPr>
      </p:pic>
      <p:pic>
        <p:nvPicPr>
          <p:cNvPr id="79877" name="Picture 5" descr="Wilhelm_Weinberg"/>
          <p:cNvPicPr>
            <a:picLocks noChangeAspect="1" noChangeArrowheads="1"/>
          </p:cNvPicPr>
          <p:nvPr/>
        </p:nvPicPr>
        <p:blipFill>
          <a:blip r:embed="rId3" cstate="print"/>
          <a:srcRect/>
          <a:stretch>
            <a:fillRect/>
          </a:stretch>
        </p:blipFill>
        <p:spPr bwMode="auto">
          <a:xfrm>
            <a:off x="5575300" y="1968500"/>
            <a:ext cx="1917700" cy="2273300"/>
          </a:xfrm>
          <a:prstGeom prst="rect">
            <a:avLst/>
          </a:prstGeom>
          <a:noFill/>
        </p:spPr>
      </p:pic>
      <p:sp>
        <p:nvSpPr>
          <p:cNvPr id="79878" name="Text Box 6"/>
          <p:cNvSpPr txBox="1">
            <a:spLocks noChangeArrowheads="1"/>
          </p:cNvSpPr>
          <p:nvPr/>
        </p:nvSpPr>
        <p:spPr bwMode="auto">
          <a:xfrm>
            <a:off x="1577975" y="4208463"/>
            <a:ext cx="1771650" cy="641350"/>
          </a:xfrm>
          <a:prstGeom prst="rect">
            <a:avLst/>
          </a:prstGeom>
          <a:noFill/>
          <a:ln w="25400">
            <a:noFill/>
            <a:miter lim="800000"/>
            <a:headEnd/>
            <a:tailEnd/>
          </a:ln>
          <a:effectLst/>
        </p:spPr>
        <p:txBody>
          <a:bodyPr wrap="none">
            <a:spAutoFit/>
          </a:bodyPr>
          <a:lstStyle/>
          <a:p>
            <a:pPr algn="ctr"/>
            <a:r>
              <a:rPr lang="en-US" sz="1800" b="1">
                <a:solidFill>
                  <a:schemeClr val="tx1"/>
                </a:solidFill>
                <a:latin typeface="Arial" charset="0"/>
              </a:rPr>
              <a:t>Godfrey Hardy</a:t>
            </a:r>
          </a:p>
          <a:p>
            <a:pPr algn="ctr"/>
            <a:r>
              <a:rPr lang="en-US" sz="1800" b="1">
                <a:solidFill>
                  <a:schemeClr val="tx1"/>
                </a:solidFill>
                <a:latin typeface="Arial" charset="0"/>
              </a:rPr>
              <a:t>1877-1947</a:t>
            </a:r>
          </a:p>
        </p:txBody>
      </p:sp>
      <p:sp>
        <p:nvSpPr>
          <p:cNvPr id="79879" name="Text Box 7"/>
          <p:cNvSpPr txBox="1">
            <a:spLocks noChangeArrowheads="1"/>
          </p:cNvSpPr>
          <p:nvPr/>
        </p:nvSpPr>
        <p:spPr bwMode="auto">
          <a:xfrm>
            <a:off x="5432425" y="4246563"/>
            <a:ext cx="2165350" cy="641350"/>
          </a:xfrm>
          <a:prstGeom prst="rect">
            <a:avLst/>
          </a:prstGeom>
          <a:noFill/>
          <a:ln w="25400">
            <a:noFill/>
            <a:miter lim="800000"/>
            <a:headEnd/>
            <a:tailEnd/>
          </a:ln>
          <a:effectLst/>
        </p:spPr>
        <p:txBody>
          <a:bodyPr wrap="none">
            <a:spAutoFit/>
          </a:bodyPr>
          <a:lstStyle/>
          <a:p>
            <a:pPr algn="ctr"/>
            <a:r>
              <a:rPr lang="en-US" sz="1800" b="1">
                <a:solidFill>
                  <a:schemeClr val="tx1"/>
                </a:solidFill>
                <a:latin typeface="Arial" charset="0"/>
              </a:rPr>
              <a:t>Wilhelm Weinberg</a:t>
            </a:r>
          </a:p>
          <a:p>
            <a:pPr algn="ctr"/>
            <a:r>
              <a:rPr lang="en-US" sz="1800" b="1">
                <a:solidFill>
                  <a:schemeClr val="tx1"/>
                </a:solidFill>
                <a:latin typeface="Arial" charset="0"/>
              </a:rPr>
              <a:t>1862-1937</a:t>
            </a:r>
          </a:p>
        </p:txBody>
      </p:sp>
      <p:sp>
        <p:nvSpPr>
          <p:cNvPr id="79880" name="Text Box 8"/>
          <p:cNvSpPr txBox="1">
            <a:spLocks noChangeArrowheads="1"/>
          </p:cNvSpPr>
          <p:nvPr/>
        </p:nvSpPr>
        <p:spPr bwMode="auto">
          <a:xfrm>
            <a:off x="0" y="4970463"/>
            <a:ext cx="9144000" cy="1187450"/>
          </a:xfrm>
          <a:prstGeom prst="rect">
            <a:avLst/>
          </a:prstGeom>
          <a:noFill/>
          <a:ln w="25400">
            <a:noFill/>
            <a:miter lim="800000"/>
            <a:headEnd/>
            <a:tailEnd/>
          </a:ln>
          <a:effectLst/>
        </p:spPr>
        <p:txBody>
          <a:bodyPr>
            <a:spAutoFit/>
          </a:bodyPr>
          <a:lstStyle/>
          <a:p>
            <a:pPr algn="ctr"/>
            <a:r>
              <a:rPr lang="en-US" sz="2400" b="1">
                <a:solidFill>
                  <a:schemeClr val="tx1"/>
                </a:solidFill>
                <a:latin typeface="Arial" charset="0"/>
              </a:rPr>
              <a:t>They developed an equation that predicted the relative frequency of alleles in a population based on the frequency of the phenotypes in a population.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ppt_x"/>
                                          </p:val>
                                        </p:tav>
                                        <p:tav tm="100000">
                                          <p:val>
                                            <p:strVal val="#ppt_x"/>
                                          </p:val>
                                        </p:tav>
                                      </p:tavLst>
                                    </p:anim>
                                    <p:anim calcmode="lin" valueType="num">
                                      <p:cBhvr additive="base">
                                        <p:cTn id="8" dur="500" fill="hold"/>
                                        <p:tgtEl>
                                          <p:spTgt spid="798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878"/>
                                        </p:tgtEl>
                                        <p:attrNameLst>
                                          <p:attrName>style.visibility</p:attrName>
                                        </p:attrNameLst>
                                      </p:cBhvr>
                                      <p:to>
                                        <p:strVal val="visible"/>
                                      </p:to>
                                    </p:set>
                                    <p:anim calcmode="lin" valueType="num">
                                      <p:cBhvr additive="base">
                                        <p:cTn id="11" dur="500" fill="hold"/>
                                        <p:tgtEl>
                                          <p:spTgt spid="79878"/>
                                        </p:tgtEl>
                                        <p:attrNameLst>
                                          <p:attrName>ppt_x</p:attrName>
                                        </p:attrNameLst>
                                      </p:cBhvr>
                                      <p:tavLst>
                                        <p:tav tm="0">
                                          <p:val>
                                            <p:strVal val="#ppt_x"/>
                                          </p:val>
                                        </p:tav>
                                        <p:tav tm="100000">
                                          <p:val>
                                            <p:strVal val="#ppt_x"/>
                                          </p:val>
                                        </p:tav>
                                      </p:tavLst>
                                    </p:anim>
                                    <p:anim calcmode="lin" valueType="num">
                                      <p:cBhvr additive="base">
                                        <p:cTn id="12"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877"/>
                                        </p:tgtEl>
                                        <p:attrNameLst>
                                          <p:attrName>style.visibility</p:attrName>
                                        </p:attrNameLst>
                                      </p:cBhvr>
                                      <p:to>
                                        <p:strVal val="visible"/>
                                      </p:to>
                                    </p:set>
                                    <p:anim calcmode="lin" valueType="num">
                                      <p:cBhvr additive="base">
                                        <p:cTn id="17" dur="500" fill="hold"/>
                                        <p:tgtEl>
                                          <p:spTgt spid="79877"/>
                                        </p:tgtEl>
                                        <p:attrNameLst>
                                          <p:attrName>ppt_x</p:attrName>
                                        </p:attrNameLst>
                                      </p:cBhvr>
                                      <p:tavLst>
                                        <p:tav tm="0">
                                          <p:val>
                                            <p:strVal val="#ppt_x"/>
                                          </p:val>
                                        </p:tav>
                                        <p:tav tm="100000">
                                          <p:val>
                                            <p:strVal val="#ppt_x"/>
                                          </p:val>
                                        </p:tav>
                                      </p:tavLst>
                                    </p:anim>
                                    <p:anim calcmode="lin" valueType="num">
                                      <p:cBhvr additive="base">
                                        <p:cTn id="18" dur="500" fill="hold"/>
                                        <p:tgtEl>
                                          <p:spTgt spid="7987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9879"/>
                                        </p:tgtEl>
                                        <p:attrNameLst>
                                          <p:attrName>style.visibility</p:attrName>
                                        </p:attrNameLst>
                                      </p:cBhvr>
                                      <p:to>
                                        <p:strVal val="visible"/>
                                      </p:to>
                                    </p:set>
                                    <p:anim calcmode="lin" valueType="num">
                                      <p:cBhvr additive="base">
                                        <p:cTn id="21" dur="500" fill="hold"/>
                                        <p:tgtEl>
                                          <p:spTgt spid="79879"/>
                                        </p:tgtEl>
                                        <p:attrNameLst>
                                          <p:attrName>ppt_x</p:attrName>
                                        </p:attrNameLst>
                                      </p:cBhvr>
                                      <p:tavLst>
                                        <p:tav tm="0">
                                          <p:val>
                                            <p:strVal val="#ppt_x"/>
                                          </p:val>
                                        </p:tav>
                                        <p:tav tm="100000">
                                          <p:val>
                                            <p:strVal val="#ppt_x"/>
                                          </p:val>
                                        </p:tav>
                                      </p:tavLst>
                                    </p:anim>
                                    <p:anim calcmode="lin" valueType="num">
                                      <p:cBhvr additive="base">
                                        <p:cTn id="2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880"/>
                                        </p:tgtEl>
                                        <p:attrNameLst>
                                          <p:attrName>style.visibility</p:attrName>
                                        </p:attrNameLst>
                                      </p:cBhvr>
                                      <p:to>
                                        <p:strVal val="visible"/>
                                      </p:to>
                                    </p:set>
                                    <p:animEffect transition="in" filter="blinds(horizontal)">
                                      <p:cBhvr>
                                        <p:cTn id="27" dur="5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79" grpId="0"/>
      <p:bldP spid="7988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sz="1800"/>
              <a:t>Gene Frequency &amp; the</a:t>
            </a:r>
            <a:br>
              <a:rPr lang="en-US" sz="1800"/>
            </a:br>
            <a:r>
              <a:rPr lang="en-US" sz="1800"/>
              <a:t>Hardy-Weinberg Equation</a:t>
            </a:r>
          </a:p>
        </p:txBody>
      </p:sp>
      <p:sp>
        <p:nvSpPr>
          <p:cNvPr id="80899" name="Rectangle 3"/>
          <p:cNvSpPr>
            <a:spLocks noGrp="1" noChangeArrowheads="1"/>
          </p:cNvSpPr>
          <p:nvPr>
            <p:ph type="body" idx="1"/>
          </p:nvPr>
        </p:nvSpPr>
        <p:spPr>
          <a:xfrm>
            <a:off x="2228850" y="2160588"/>
            <a:ext cx="5029200" cy="823912"/>
          </a:xfrm>
        </p:spPr>
        <p:txBody>
          <a:bodyPr/>
          <a:lstStyle/>
          <a:p>
            <a:r>
              <a:rPr lang="en-US" sz="4000"/>
              <a:t>p</a:t>
            </a:r>
            <a:r>
              <a:rPr lang="en-US" sz="4000" baseline="30000"/>
              <a:t>2</a:t>
            </a:r>
            <a:r>
              <a:rPr lang="en-US" sz="4000"/>
              <a:t>  +  2pq  +  q</a:t>
            </a:r>
            <a:r>
              <a:rPr lang="en-US" sz="4000" baseline="30000"/>
              <a:t>2</a:t>
            </a:r>
            <a:r>
              <a:rPr lang="en-US" sz="4000"/>
              <a:t>  =  1</a:t>
            </a:r>
          </a:p>
        </p:txBody>
      </p:sp>
      <p:sp>
        <p:nvSpPr>
          <p:cNvPr id="80900" name="Text Box 4"/>
          <p:cNvSpPr txBox="1">
            <a:spLocks noChangeArrowheads="1"/>
          </p:cNvSpPr>
          <p:nvPr/>
        </p:nvSpPr>
        <p:spPr bwMode="auto">
          <a:xfrm>
            <a:off x="3603625" y="1865313"/>
            <a:ext cx="184150" cy="366712"/>
          </a:xfrm>
          <a:prstGeom prst="rect">
            <a:avLst/>
          </a:prstGeom>
          <a:noFill/>
          <a:ln w="25400">
            <a:noFill/>
            <a:miter lim="800000"/>
            <a:headEnd/>
            <a:tailEnd/>
          </a:ln>
          <a:effectLst/>
        </p:spPr>
        <p:txBody>
          <a:bodyPr wrap="none">
            <a:spAutoFit/>
          </a:bodyPr>
          <a:lstStyle/>
          <a:p>
            <a:endParaRPr lang="en-US" sz="1800">
              <a:solidFill>
                <a:schemeClr val="tx1"/>
              </a:solidFill>
              <a:latin typeface="Arial" charset="0"/>
            </a:endParaRPr>
          </a:p>
        </p:txBody>
      </p:sp>
      <p:sp>
        <p:nvSpPr>
          <p:cNvPr id="80901" name="Text Box 5"/>
          <p:cNvSpPr txBox="1">
            <a:spLocks noChangeArrowheads="1"/>
          </p:cNvSpPr>
          <p:nvPr/>
        </p:nvSpPr>
        <p:spPr bwMode="auto">
          <a:xfrm>
            <a:off x="1160463" y="1517650"/>
            <a:ext cx="7046912" cy="701675"/>
          </a:xfrm>
          <a:prstGeom prst="rect">
            <a:avLst/>
          </a:prstGeom>
          <a:noFill/>
          <a:ln w="25400">
            <a:noFill/>
            <a:miter lim="800000"/>
            <a:headEnd/>
            <a:tailEnd/>
          </a:ln>
          <a:effectLst/>
        </p:spPr>
        <p:txBody>
          <a:bodyPr wrap="none">
            <a:spAutoFit/>
          </a:bodyPr>
          <a:lstStyle/>
          <a:p>
            <a:r>
              <a:rPr lang="en-US" sz="4000">
                <a:solidFill>
                  <a:schemeClr val="tx1"/>
                </a:solidFill>
                <a:latin typeface="Arial" charset="0"/>
              </a:rPr>
              <a:t>The Hardy-Weinberg Equation</a:t>
            </a:r>
          </a:p>
        </p:txBody>
      </p:sp>
      <p:sp>
        <p:nvSpPr>
          <p:cNvPr id="80902" name="Text Box 6"/>
          <p:cNvSpPr txBox="1">
            <a:spLocks noChangeArrowheads="1"/>
          </p:cNvSpPr>
          <p:nvPr/>
        </p:nvSpPr>
        <p:spPr bwMode="auto">
          <a:xfrm>
            <a:off x="57150" y="2916238"/>
            <a:ext cx="7661275" cy="457200"/>
          </a:xfrm>
          <a:prstGeom prst="rect">
            <a:avLst/>
          </a:prstGeom>
          <a:noFill/>
          <a:ln w="25400">
            <a:noFill/>
            <a:miter lim="800000"/>
            <a:headEnd/>
            <a:tailEnd/>
          </a:ln>
          <a:effectLst/>
        </p:spPr>
        <p:txBody>
          <a:bodyPr wrap="none">
            <a:spAutoFit/>
          </a:bodyPr>
          <a:lstStyle/>
          <a:p>
            <a:r>
              <a:rPr lang="en-US" sz="2400">
                <a:solidFill>
                  <a:schemeClr val="tx1"/>
                </a:solidFill>
                <a:latin typeface="Arial" charset="0"/>
              </a:rPr>
              <a:t>p</a:t>
            </a:r>
            <a:r>
              <a:rPr lang="en-US" sz="2400" baseline="30000">
                <a:solidFill>
                  <a:schemeClr val="tx1"/>
                </a:solidFill>
                <a:latin typeface="Arial" charset="0"/>
              </a:rPr>
              <a:t>2</a:t>
            </a:r>
            <a:r>
              <a:rPr lang="en-US" sz="2400">
                <a:solidFill>
                  <a:schemeClr val="tx1"/>
                </a:solidFill>
                <a:latin typeface="Arial" charset="0"/>
              </a:rPr>
              <a:t>  =  the frequency of homozygous dominant genotype</a:t>
            </a:r>
          </a:p>
        </p:txBody>
      </p:sp>
      <p:sp>
        <p:nvSpPr>
          <p:cNvPr id="80903" name="Text Box 7"/>
          <p:cNvSpPr txBox="1">
            <a:spLocks noChangeArrowheads="1"/>
          </p:cNvSpPr>
          <p:nvPr/>
        </p:nvSpPr>
        <p:spPr bwMode="auto">
          <a:xfrm>
            <a:off x="0" y="3678238"/>
            <a:ext cx="6650038" cy="457200"/>
          </a:xfrm>
          <a:prstGeom prst="rect">
            <a:avLst/>
          </a:prstGeom>
          <a:noFill/>
          <a:ln w="25400">
            <a:noFill/>
            <a:miter lim="800000"/>
            <a:headEnd/>
            <a:tailEnd/>
          </a:ln>
          <a:effectLst/>
        </p:spPr>
        <p:txBody>
          <a:bodyPr wrap="none">
            <a:spAutoFit/>
          </a:bodyPr>
          <a:lstStyle/>
          <a:p>
            <a:r>
              <a:rPr lang="en-US" sz="2400">
                <a:solidFill>
                  <a:schemeClr val="tx1"/>
                </a:solidFill>
                <a:latin typeface="Arial" charset="0"/>
              </a:rPr>
              <a:t>2pq  =  the frequency of heterozygous genotype</a:t>
            </a:r>
          </a:p>
        </p:txBody>
      </p:sp>
      <p:sp>
        <p:nvSpPr>
          <p:cNvPr id="80904" name="Text Box 8"/>
          <p:cNvSpPr txBox="1">
            <a:spLocks noChangeArrowheads="1"/>
          </p:cNvSpPr>
          <p:nvPr/>
        </p:nvSpPr>
        <p:spPr bwMode="auto">
          <a:xfrm>
            <a:off x="0" y="4459288"/>
            <a:ext cx="7694613" cy="457200"/>
          </a:xfrm>
          <a:prstGeom prst="rect">
            <a:avLst/>
          </a:prstGeom>
          <a:noFill/>
          <a:ln w="25400">
            <a:noFill/>
            <a:miter lim="800000"/>
            <a:headEnd/>
            <a:tailEnd/>
          </a:ln>
          <a:effectLst/>
        </p:spPr>
        <p:txBody>
          <a:bodyPr wrap="none">
            <a:spAutoFit/>
          </a:bodyPr>
          <a:lstStyle/>
          <a:p>
            <a:r>
              <a:rPr lang="en-US" sz="2400">
                <a:solidFill>
                  <a:schemeClr val="tx1"/>
                </a:solidFill>
                <a:latin typeface="Arial" charset="0"/>
              </a:rPr>
              <a:t>q</a:t>
            </a:r>
            <a:r>
              <a:rPr lang="en-US" sz="2400" baseline="30000">
                <a:solidFill>
                  <a:schemeClr val="tx1"/>
                </a:solidFill>
                <a:latin typeface="Arial" charset="0"/>
              </a:rPr>
              <a:t>2</a:t>
            </a:r>
            <a:r>
              <a:rPr lang="en-US" sz="2400">
                <a:solidFill>
                  <a:schemeClr val="tx1"/>
                </a:solidFill>
                <a:latin typeface="Arial" charset="0"/>
              </a:rPr>
              <a:t>  =  the frequency of homozygous recessive genotype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blinds(horizontal)">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902"/>
                                        </p:tgtEl>
                                        <p:attrNameLst>
                                          <p:attrName>style.visibility</p:attrName>
                                        </p:attrNameLst>
                                      </p:cBhvr>
                                      <p:to>
                                        <p:strVal val="visible"/>
                                      </p:to>
                                    </p:set>
                                    <p:animEffect transition="in" filter="blinds(horizontal)">
                                      <p:cBhvr>
                                        <p:cTn id="12" dur="500"/>
                                        <p:tgtEl>
                                          <p:spTgt spid="809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03"/>
                                        </p:tgtEl>
                                        <p:attrNameLst>
                                          <p:attrName>style.visibility</p:attrName>
                                        </p:attrNameLst>
                                      </p:cBhvr>
                                      <p:to>
                                        <p:strVal val="visible"/>
                                      </p:to>
                                    </p:set>
                                    <p:animEffect transition="in" filter="blinds(horizontal)">
                                      <p:cBhvr>
                                        <p:cTn id="17" dur="500"/>
                                        <p:tgtEl>
                                          <p:spTgt spid="809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04"/>
                                        </p:tgtEl>
                                        <p:attrNameLst>
                                          <p:attrName>style.visibility</p:attrName>
                                        </p:attrNameLst>
                                      </p:cBhvr>
                                      <p:to>
                                        <p:strVal val="visible"/>
                                      </p:to>
                                    </p:set>
                                    <p:animEffect transition="in" filter="blinds(horizontal)">
                                      <p:cBhvr>
                                        <p:cTn id="22"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2" grpId="0"/>
      <p:bldP spid="80903" grpId="0"/>
      <p:bldP spid="8090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0" y="241300"/>
            <a:ext cx="9144000" cy="6188075"/>
          </a:xfrm>
          <a:prstGeom prst="rect">
            <a:avLst/>
          </a:prstGeom>
          <a:noFill/>
          <a:ln w="25400">
            <a:noFill/>
            <a:miter lim="800000"/>
            <a:headEnd/>
            <a:tailEnd/>
          </a:ln>
          <a:effectLst/>
        </p:spPr>
        <p:txBody>
          <a:bodyPr>
            <a:spAutoFit/>
          </a:bodyPr>
          <a:lstStyle/>
          <a:p>
            <a:pPr algn="l"/>
            <a:r>
              <a:rPr lang="en-US" sz="4000" b="1">
                <a:solidFill>
                  <a:schemeClr val="tx1"/>
                </a:solidFill>
                <a:latin typeface="Arial" charset="0"/>
              </a:rPr>
              <a:t>HARDY-WEINBERG PRINCIPLE states that allele frequency in a population will remain __________ unless one or more ________ cause the frequency to __________.</a:t>
            </a:r>
          </a:p>
          <a:p>
            <a:pPr algn="l"/>
            <a:endParaRPr lang="en-US" sz="4000" b="1">
              <a:solidFill>
                <a:schemeClr val="tx1"/>
              </a:solidFill>
              <a:latin typeface="Arial" charset="0"/>
            </a:endParaRPr>
          </a:p>
          <a:p>
            <a:pPr algn="l"/>
            <a:r>
              <a:rPr lang="en-US" sz="4000" b="1">
                <a:solidFill>
                  <a:schemeClr val="tx1"/>
                </a:solidFill>
                <a:latin typeface="Arial" charset="0"/>
              </a:rPr>
              <a:t>In a situation in which allele frequencies remain constant </a:t>
            </a:r>
          </a:p>
          <a:p>
            <a:pPr algn="l"/>
            <a:r>
              <a:rPr lang="en-US" sz="4000" b="1">
                <a:solidFill>
                  <a:schemeClr val="tx1"/>
                </a:solidFill>
                <a:latin typeface="Arial" charset="0"/>
              </a:rPr>
              <a:t>	 ( = _________________ )</a:t>
            </a:r>
          </a:p>
          <a:p>
            <a:pPr algn="l"/>
            <a:r>
              <a:rPr lang="en-US" sz="4000" b="1">
                <a:solidFill>
                  <a:schemeClr val="tx1"/>
                </a:solidFill>
                <a:latin typeface="Arial" charset="0"/>
              </a:rPr>
              <a:t>    populations will NOT EVOLVE!</a:t>
            </a:r>
          </a:p>
        </p:txBody>
      </p:sp>
      <p:sp>
        <p:nvSpPr>
          <p:cNvPr id="120835" name="Text Box 3"/>
          <p:cNvSpPr txBox="1">
            <a:spLocks noChangeArrowheads="1"/>
          </p:cNvSpPr>
          <p:nvPr/>
        </p:nvSpPr>
        <p:spPr bwMode="auto">
          <a:xfrm>
            <a:off x="5834063" y="1500188"/>
            <a:ext cx="2300287" cy="701675"/>
          </a:xfrm>
          <a:prstGeom prst="rect">
            <a:avLst/>
          </a:prstGeom>
          <a:noFill/>
          <a:ln w="25400">
            <a:noFill/>
            <a:miter lim="800000"/>
            <a:headEnd/>
            <a:tailEnd/>
          </a:ln>
          <a:effectLst/>
        </p:spPr>
        <p:txBody>
          <a:bodyPr wrap="none">
            <a:spAutoFit/>
          </a:bodyPr>
          <a:lstStyle/>
          <a:p>
            <a:r>
              <a:rPr lang="en-US" sz="4000" b="1">
                <a:solidFill>
                  <a:schemeClr val="accent2"/>
                </a:solidFill>
                <a:latin typeface="Arial" charset="0"/>
              </a:rPr>
              <a:t>constant</a:t>
            </a:r>
          </a:p>
        </p:txBody>
      </p:sp>
      <p:sp>
        <p:nvSpPr>
          <p:cNvPr id="120836" name="Rectangle 4"/>
          <p:cNvSpPr>
            <a:spLocks noChangeArrowheads="1"/>
          </p:cNvSpPr>
          <p:nvPr/>
        </p:nvSpPr>
        <p:spPr bwMode="auto">
          <a:xfrm>
            <a:off x="1752600" y="5126038"/>
            <a:ext cx="44513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Genetic equilibrium</a:t>
            </a:r>
          </a:p>
        </p:txBody>
      </p:sp>
      <p:sp>
        <p:nvSpPr>
          <p:cNvPr id="120838" name="Rectangle 6"/>
          <p:cNvSpPr>
            <a:spLocks noChangeArrowheads="1"/>
          </p:cNvSpPr>
          <p:nvPr/>
        </p:nvSpPr>
        <p:spPr bwMode="auto">
          <a:xfrm>
            <a:off x="5254625" y="2165350"/>
            <a:ext cx="17081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factors</a:t>
            </a:r>
          </a:p>
        </p:txBody>
      </p:sp>
      <p:sp>
        <p:nvSpPr>
          <p:cNvPr id="120839" name="Rectangle 7"/>
          <p:cNvSpPr>
            <a:spLocks noChangeArrowheads="1"/>
          </p:cNvSpPr>
          <p:nvPr/>
        </p:nvSpPr>
        <p:spPr bwMode="auto">
          <a:xfrm>
            <a:off x="4618038" y="2792413"/>
            <a:ext cx="1784350" cy="641350"/>
          </a:xfrm>
          <a:prstGeom prst="rect">
            <a:avLst/>
          </a:prstGeom>
          <a:noFill/>
          <a:ln w="12700">
            <a:noFill/>
            <a:miter lim="800000"/>
            <a:headEnd/>
            <a:tailEnd/>
          </a:ln>
          <a:effectLst/>
        </p:spPr>
        <p:txBody>
          <a:bodyPr wrap="none">
            <a:spAutoFit/>
          </a:bodyPr>
          <a:lstStyle/>
          <a:p>
            <a:r>
              <a:rPr lang="en-US" b="1">
                <a:solidFill>
                  <a:schemeClr val="accent2"/>
                </a:solidFill>
                <a:latin typeface="Arial" charset="0"/>
              </a:rPr>
              <a:t>change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blinds(horizontal)">
                                      <p:cBhvr>
                                        <p:cTn id="7" dur="500"/>
                                        <p:tgtEl>
                                          <p:spTgt spid="12083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0838"/>
                                        </p:tgtEl>
                                        <p:attrNameLst>
                                          <p:attrName>style.visibility</p:attrName>
                                        </p:attrNameLst>
                                      </p:cBhvr>
                                      <p:to>
                                        <p:strVal val="visible"/>
                                      </p:to>
                                    </p:set>
                                    <p:animEffect transition="in" filter="diamond(in)">
                                      <p:cBhvr>
                                        <p:cTn id="12" dur="2000"/>
                                        <p:tgtEl>
                                          <p:spTgt spid="12083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0839"/>
                                        </p:tgtEl>
                                        <p:attrNameLst>
                                          <p:attrName>style.visibility</p:attrName>
                                        </p:attrNameLst>
                                      </p:cBhvr>
                                      <p:to>
                                        <p:strVal val="visible"/>
                                      </p:to>
                                    </p:set>
                                    <p:animEffect transition="in" filter="diamond(in)">
                                      <p:cBhvr>
                                        <p:cTn id="17" dur="2000"/>
                                        <p:tgtEl>
                                          <p:spTgt spid="1208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0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6" grpId="0"/>
      <p:bldP spid="120838" grpId="0"/>
      <p:bldP spid="12083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9" name="Text Box 3"/>
          <p:cNvSpPr txBox="1">
            <a:spLocks noChangeArrowheads="1"/>
          </p:cNvSpPr>
          <p:nvPr/>
        </p:nvSpPr>
        <p:spPr bwMode="auto">
          <a:xfrm>
            <a:off x="204788" y="174625"/>
            <a:ext cx="8642350" cy="6683375"/>
          </a:xfrm>
          <a:prstGeom prst="rect">
            <a:avLst/>
          </a:prstGeom>
          <a:noFill/>
          <a:ln w="25400">
            <a:noFill/>
            <a:miter lim="800000"/>
            <a:headEnd/>
            <a:tailEnd/>
          </a:ln>
          <a:effectLst/>
        </p:spPr>
        <p:txBody>
          <a:bodyPr wrap="none">
            <a:spAutoFit/>
          </a:bodyPr>
          <a:lstStyle/>
          <a:p>
            <a:pPr algn="l"/>
            <a:r>
              <a:rPr lang="en-US" b="1">
                <a:solidFill>
                  <a:schemeClr val="tx1"/>
                </a:solidFill>
                <a:latin typeface="Arial" charset="0"/>
              </a:rPr>
              <a:t>5 CONDITIONS REQUIRED TO </a:t>
            </a:r>
          </a:p>
          <a:p>
            <a:pPr algn="l"/>
            <a:r>
              <a:rPr lang="en-US" b="1">
                <a:solidFill>
                  <a:schemeClr val="tx1"/>
                </a:solidFill>
                <a:latin typeface="Arial" charset="0"/>
              </a:rPr>
              <a:t>MAINTAIN GENETIC EQUILIBRIUM </a:t>
            </a:r>
          </a:p>
          <a:p>
            <a:pPr algn="l"/>
            <a:r>
              <a:rPr lang="en-US" b="1">
                <a:solidFill>
                  <a:schemeClr val="tx1"/>
                </a:solidFill>
                <a:latin typeface="Arial" charset="0"/>
              </a:rPr>
              <a:t>FROM GENERATION TO GENERATION</a:t>
            </a:r>
          </a:p>
          <a:p>
            <a:pPr algn="l"/>
            <a:r>
              <a:rPr lang="en-US" b="1">
                <a:solidFill>
                  <a:schemeClr val="tx1"/>
                </a:solidFill>
                <a:latin typeface="Arial" charset="0"/>
              </a:rPr>
              <a:t>   1. _________________________</a:t>
            </a:r>
          </a:p>
          <a:p>
            <a:pPr algn="l"/>
            <a:r>
              <a:rPr lang="en-US" b="1">
                <a:solidFill>
                  <a:schemeClr val="tx1"/>
                </a:solidFill>
                <a:latin typeface="Arial" charset="0"/>
              </a:rPr>
              <a:t>   </a:t>
            </a:r>
          </a:p>
          <a:p>
            <a:pPr algn="l"/>
            <a:r>
              <a:rPr lang="en-US" b="1">
                <a:solidFill>
                  <a:schemeClr val="tx1"/>
                </a:solidFill>
                <a:latin typeface="Arial" charset="0"/>
              </a:rPr>
              <a:t>   2. _________________________</a:t>
            </a:r>
          </a:p>
          <a:p>
            <a:pPr algn="l"/>
            <a:r>
              <a:rPr lang="en-US" b="1">
                <a:solidFill>
                  <a:schemeClr val="tx1"/>
                </a:solidFill>
                <a:latin typeface="Arial" charset="0"/>
              </a:rPr>
              <a:t>   </a:t>
            </a:r>
          </a:p>
          <a:p>
            <a:pPr algn="l"/>
            <a:r>
              <a:rPr lang="en-US" b="1">
                <a:solidFill>
                  <a:schemeClr val="tx1"/>
                </a:solidFill>
                <a:latin typeface="Arial" charset="0"/>
              </a:rPr>
              <a:t>   3. _________________________</a:t>
            </a:r>
          </a:p>
          <a:p>
            <a:pPr algn="l"/>
            <a:r>
              <a:rPr lang="en-US" b="1">
                <a:solidFill>
                  <a:schemeClr val="tx1"/>
                </a:solidFill>
                <a:latin typeface="Arial" charset="0"/>
              </a:rPr>
              <a:t>   </a:t>
            </a:r>
          </a:p>
          <a:p>
            <a:pPr algn="l"/>
            <a:r>
              <a:rPr lang="en-US" b="1">
                <a:solidFill>
                  <a:schemeClr val="tx1"/>
                </a:solidFill>
                <a:latin typeface="Arial" charset="0"/>
              </a:rPr>
              <a:t>   4. _________________________</a:t>
            </a:r>
          </a:p>
          <a:p>
            <a:pPr algn="l"/>
            <a:endParaRPr lang="en-US" b="1">
              <a:solidFill>
                <a:schemeClr val="tx1"/>
              </a:solidFill>
              <a:latin typeface="Arial" charset="0"/>
            </a:endParaRPr>
          </a:p>
          <a:p>
            <a:pPr algn="l"/>
            <a:r>
              <a:rPr lang="en-US" b="1">
                <a:solidFill>
                  <a:schemeClr val="tx1"/>
                </a:solidFill>
                <a:latin typeface="Arial" charset="0"/>
              </a:rPr>
              <a:t>   5. _________________________</a:t>
            </a:r>
          </a:p>
        </p:txBody>
      </p:sp>
      <p:sp>
        <p:nvSpPr>
          <p:cNvPr id="121860" name="Text Box 4"/>
          <p:cNvSpPr txBox="1">
            <a:spLocks noChangeArrowheads="1"/>
          </p:cNvSpPr>
          <p:nvPr/>
        </p:nvSpPr>
        <p:spPr bwMode="auto">
          <a:xfrm>
            <a:off x="1108075" y="1727200"/>
            <a:ext cx="5524500"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Must be random mating</a:t>
            </a:r>
          </a:p>
        </p:txBody>
      </p:sp>
      <p:sp>
        <p:nvSpPr>
          <p:cNvPr id="121861" name="Text Box 5"/>
          <p:cNvSpPr txBox="1">
            <a:spLocks noChangeArrowheads="1"/>
          </p:cNvSpPr>
          <p:nvPr/>
        </p:nvSpPr>
        <p:spPr bwMode="auto">
          <a:xfrm>
            <a:off x="1168400" y="2798763"/>
            <a:ext cx="5805488"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Population must be large</a:t>
            </a:r>
          </a:p>
        </p:txBody>
      </p:sp>
      <p:sp>
        <p:nvSpPr>
          <p:cNvPr id="121862" name="Text Box 6"/>
          <p:cNvSpPr txBox="1">
            <a:spLocks noChangeArrowheads="1"/>
          </p:cNvSpPr>
          <p:nvPr/>
        </p:nvSpPr>
        <p:spPr bwMode="auto">
          <a:xfrm>
            <a:off x="1090613" y="3898900"/>
            <a:ext cx="5326062"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No movement in or out</a:t>
            </a:r>
          </a:p>
        </p:txBody>
      </p:sp>
      <p:sp>
        <p:nvSpPr>
          <p:cNvPr id="121863" name="Text Box 7"/>
          <p:cNvSpPr txBox="1">
            <a:spLocks noChangeArrowheads="1"/>
          </p:cNvSpPr>
          <p:nvPr/>
        </p:nvSpPr>
        <p:spPr bwMode="auto">
          <a:xfrm>
            <a:off x="1133475" y="5010150"/>
            <a:ext cx="3178175"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No mutations</a:t>
            </a:r>
          </a:p>
        </p:txBody>
      </p:sp>
      <p:sp>
        <p:nvSpPr>
          <p:cNvPr id="121865" name="Rectangle 9"/>
          <p:cNvSpPr>
            <a:spLocks noChangeArrowheads="1"/>
          </p:cNvSpPr>
          <p:nvPr/>
        </p:nvSpPr>
        <p:spPr bwMode="auto">
          <a:xfrm>
            <a:off x="1195388" y="5989638"/>
            <a:ext cx="4675187"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No natural selection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linds(horizontal)">
                                      <p:cBhvr>
                                        <p:cTn id="7" dur="500"/>
                                        <p:tgtEl>
                                          <p:spTgt spid="1218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61"/>
                                        </p:tgtEl>
                                        <p:attrNameLst>
                                          <p:attrName>style.visibility</p:attrName>
                                        </p:attrNameLst>
                                      </p:cBhvr>
                                      <p:to>
                                        <p:strVal val="visible"/>
                                      </p:to>
                                    </p:set>
                                    <p:animEffect transition="in" filter="blinds(horizontal)">
                                      <p:cBhvr>
                                        <p:cTn id="12" dur="500"/>
                                        <p:tgtEl>
                                          <p:spTgt spid="1218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862"/>
                                        </p:tgtEl>
                                        <p:attrNameLst>
                                          <p:attrName>style.visibility</p:attrName>
                                        </p:attrNameLst>
                                      </p:cBhvr>
                                      <p:to>
                                        <p:strVal val="visible"/>
                                      </p:to>
                                    </p:set>
                                    <p:animEffect transition="in" filter="blinds(horizontal)">
                                      <p:cBhvr>
                                        <p:cTn id="17" dur="500"/>
                                        <p:tgtEl>
                                          <p:spTgt spid="1218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863"/>
                                        </p:tgtEl>
                                        <p:attrNameLst>
                                          <p:attrName>style.visibility</p:attrName>
                                        </p:attrNameLst>
                                      </p:cBhvr>
                                      <p:to>
                                        <p:strVal val="visible"/>
                                      </p:to>
                                    </p:set>
                                    <p:animEffect transition="in" filter="blinds(horizontal)">
                                      <p:cBhvr>
                                        <p:cTn id="22" dur="500"/>
                                        <p:tgtEl>
                                          <p:spTgt spid="1218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1865"/>
                                        </p:tgtEl>
                                        <p:attrNameLst>
                                          <p:attrName>style.visibility</p:attrName>
                                        </p:attrNameLst>
                                      </p:cBhvr>
                                      <p:to>
                                        <p:strVal val="visible"/>
                                      </p:to>
                                    </p:set>
                                    <p:animEffect transition="in" filter="blinds(horizontal)">
                                      <p:cBhvr>
                                        <p:cTn id="27" dur="500"/>
                                        <p:tgtEl>
                                          <p:spTgt spid="12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1" grpId="0"/>
      <p:bldP spid="121862" grpId="0"/>
      <p:bldP spid="121863" grpId="0"/>
      <p:bldP spid="12186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30163" y="177800"/>
            <a:ext cx="9113837" cy="6462713"/>
          </a:xfrm>
          <a:prstGeom prst="rect">
            <a:avLst/>
          </a:prstGeom>
          <a:noFill/>
          <a:ln w="12700">
            <a:noFill/>
            <a:miter lim="800000"/>
            <a:headEnd/>
            <a:tailEnd/>
          </a:ln>
          <a:effectLst/>
        </p:spPr>
        <p:txBody>
          <a:bodyPr wrap="none">
            <a:spAutoFit/>
          </a:bodyPr>
          <a:lstStyle/>
          <a:p>
            <a:pPr algn="l"/>
            <a:r>
              <a:rPr lang="en-US" sz="4000">
                <a:solidFill>
                  <a:schemeClr val="tx1"/>
                </a:solidFill>
                <a:latin typeface="Arial" charset="0"/>
              </a:rPr>
              <a:t>In order for ______ ______ to occur, </a:t>
            </a:r>
          </a:p>
          <a:p>
            <a:pPr algn="l"/>
            <a:r>
              <a:rPr lang="en-US" sz="4000">
                <a:solidFill>
                  <a:schemeClr val="tx1"/>
                </a:solidFill>
                <a:latin typeface="Arial" charset="0"/>
              </a:rPr>
              <a:t>all members of the population must</a:t>
            </a:r>
          </a:p>
          <a:p>
            <a:pPr algn="l"/>
            <a:r>
              <a:rPr lang="en-US" sz="4000">
                <a:solidFill>
                  <a:schemeClr val="tx1"/>
                </a:solidFill>
                <a:latin typeface="Arial" charset="0"/>
              </a:rPr>
              <a:t>have equal opportunity to produce</a:t>
            </a:r>
          </a:p>
          <a:p>
            <a:pPr algn="l"/>
            <a:r>
              <a:rPr lang="en-US" sz="4000">
                <a:solidFill>
                  <a:schemeClr val="tx1"/>
                </a:solidFill>
                <a:latin typeface="Arial" charset="0"/>
              </a:rPr>
              <a:t>offspring.  </a:t>
            </a:r>
          </a:p>
          <a:p>
            <a:pPr algn="l"/>
            <a:endParaRPr lang="en-US" sz="1800">
              <a:solidFill>
                <a:schemeClr val="tx1"/>
              </a:solidFill>
              <a:latin typeface="Arial" charset="0"/>
            </a:endParaRPr>
          </a:p>
          <a:p>
            <a:pPr algn="l"/>
            <a:r>
              <a:rPr lang="en-US" sz="4000">
                <a:solidFill>
                  <a:schemeClr val="tx1"/>
                </a:solidFill>
                <a:latin typeface="Arial" charset="0"/>
              </a:rPr>
              <a:t>In natural populations, like</a:t>
            </a:r>
          </a:p>
          <a:p>
            <a:pPr algn="l"/>
            <a:r>
              <a:rPr lang="en-US" sz="4000">
                <a:solidFill>
                  <a:schemeClr val="tx1"/>
                </a:solidFill>
                <a:latin typeface="Arial" charset="0"/>
              </a:rPr>
              <a:t>____, ______, ___, or _____________,</a:t>
            </a:r>
          </a:p>
          <a:p>
            <a:pPr algn="l"/>
            <a:r>
              <a:rPr lang="en-US" sz="4000">
                <a:solidFill>
                  <a:schemeClr val="tx1"/>
                </a:solidFill>
                <a:latin typeface="Arial" charset="0"/>
              </a:rPr>
              <a:t>members compete or even fight for the</a:t>
            </a:r>
          </a:p>
          <a:p>
            <a:pPr algn="l"/>
            <a:r>
              <a:rPr lang="en-US" sz="4000">
                <a:solidFill>
                  <a:schemeClr val="tx1"/>
                </a:solidFill>
                <a:latin typeface="Arial" charset="0"/>
              </a:rPr>
              <a:t>opportunity to mate</a:t>
            </a:r>
          </a:p>
          <a:p>
            <a:pPr algn="l"/>
            <a:r>
              <a:rPr lang="en-US" sz="4000">
                <a:solidFill>
                  <a:schemeClr val="tx1"/>
                </a:solidFill>
                <a:latin typeface="Arial" charset="0"/>
              </a:rPr>
              <a:t>so mating is</a:t>
            </a:r>
            <a:br>
              <a:rPr lang="en-US" sz="4000">
                <a:solidFill>
                  <a:schemeClr val="tx1"/>
                </a:solidFill>
                <a:latin typeface="Arial" charset="0"/>
              </a:rPr>
            </a:br>
            <a:r>
              <a:rPr lang="en-US" sz="4000">
                <a:solidFill>
                  <a:schemeClr val="tx1"/>
                </a:solidFill>
                <a:latin typeface="Arial" charset="0"/>
              </a:rPr>
              <a:t>_______________</a:t>
            </a:r>
          </a:p>
        </p:txBody>
      </p:sp>
      <p:sp>
        <p:nvSpPr>
          <p:cNvPr id="124932" name="Text Box 4"/>
          <p:cNvSpPr txBox="1">
            <a:spLocks noChangeArrowheads="1"/>
          </p:cNvSpPr>
          <p:nvPr/>
        </p:nvSpPr>
        <p:spPr bwMode="auto">
          <a:xfrm>
            <a:off x="2497138" y="165100"/>
            <a:ext cx="3771900"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Random mating</a:t>
            </a:r>
          </a:p>
        </p:txBody>
      </p:sp>
      <p:sp>
        <p:nvSpPr>
          <p:cNvPr id="124934" name="Text Box 6"/>
          <p:cNvSpPr txBox="1">
            <a:spLocks noChangeArrowheads="1"/>
          </p:cNvSpPr>
          <p:nvPr/>
        </p:nvSpPr>
        <p:spPr bwMode="auto">
          <a:xfrm>
            <a:off x="196850" y="3475038"/>
            <a:ext cx="122872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lions</a:t>
            </a:r>
          </a:p>
        </p:txBody>
      </p:sp>
      <p:sp>
        <p:nvSpPr>
          <p:cNvPr id="124935" name="Text Box 7"/>
          <p:cNvSpPr txBox="1">
            <a:spLocks noChangeArrowheads="1"/>
          </p:cNvSpPr>
          <p:nvPr/>
        </p:nvSpPr>
        <p:spPr bwMode="auto">
          <a:xfrm>
            <a:off x="1627188" y="3494088"/>
            <a:ext cx="173672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wolves</a:t>
            </a:r>
          </a:p>
        </p:txBody>
      </p:sp>
      <p:sp>
        <p:nvSpPr>
          <p:cNvPr id="124936" name="Text Box 8"/>
          <p:cNvSpPr txBox="1">
            <a:spLocks noChangeArrowheads="1"/>
          </p:cNvSpPr>
          <p:nvPr/>
        </p:nvSpPr>
        <p:spPr bwMode="auto">
          <a:xfrm>
            <a:off x="3667125" y="3481388"/>
            <a:ext cx="833438"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elk</a:t>
            </a:r>
          </a:p>
        </p:txBody>
      </p:sp>
      <p:sp>
        <p:nvSpPr>
          <p:cNvPr id="124937" name="Text Box 9"/>
          <p:cNvSpPr txBox="1">
            <a:spLocks noChangeArrowheads="1"/>
          </p:cNvSpPr>
          <p:nvPr/>
        </p:nvSpPr>
        <p:spPr bwMode="auto">
          <a:xfrm>
            <a:off x="5343525" y="3563938"/>
            <a:ext cx="380047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mountain sheep</a:t>
            </a:r>
          </a:p>
        </p:txBody>
      </p:sp>
      <p:pic>
        <p:nvPicPr>
          <p:cNvPr id="124938" name="Picture 10" descr="elk fight"/>
          <p:cNvPicPr>
            <a:picLocks noChangeAspect="1" noChangeArrowheads="1"/>
          </p:cNvPicPr>
          <p:nvPr/>
        </p:nvPicPr>
        <p:blipFill>
          <a:blip r:embed="rId2" cstate="print"/>
          <a:srcRect t="32005"/>
          <a:stretch>
            <a:fillRect/>
          </a:stretch>
        </p:blipFill>
        <p:spPr bwMode="auto">
          <a:xfrm>
            <a:off x="5178425" y="4749800"/>
            <a:ext cx="3398838" cy="1733550"/>
          </a:xfrm>
          <a:prstGeom prst="rect">
            <a:avLst/>
          </a:prstGeom>
          <a:noFill/>
        </p:spPr>
      </p:pic>
      <p:sp>
        <p:nvSpPr>
          <p:cNvPr id="124939" name="Rectangle 11"/>
          <p:cNvSpPr>
            <a:spLocks noChangeArrowheads="1"/>
          </p:cNvSpPr>
          <p:nvPr/>
        </p:nvSpPr>
        <p:spPr bwMode="auto">
          <a:xfrm>
            <a:off x="5227638" y="6613525"/>
            <a:ext cx="3462337" cy="244475"/>
          </a:xfrm>
          <a:prstGeom prst="rect">
            <a:avLst/>
          </a:prstGeom>
          <a:noFill/>
          <a:ln w="12700">
            <a:noFill/>
            <a:miter lim="800000"/>
            <a:headEnd/>
            <a:tailEnd/>
          </a:ln>
          <a:effectLst/>
        </p:spPr>
        <p:txBody>
          <a:bodyPr wrap="none" anchor="ctr">
            <a:spAutoFit/>
          </a:bodyPr>
          <a:lstStyle/>
          <a:p>
            <a:pPr algn="l"/>
            <a:r>
              <a:rPr lang="en-US" sz="1000" b="1">
                <a:solidFill>
                  <a:srgbClr val="CC0099"/>
                </a:solidFill>
                <a:latin typeface="Arial" charset="0"/>
              </a:rPr>
              <a:t>http://www.wasatchcomputers.net/gallery/elk_fight.jpg</a:t>
            </a:r>
          </a:p>
        </p:txBody>
      </p:sp>
      <p:sp>
        <p:nvSpPr>
          <p:cNvPr id="124940" name="Rectangle 12"/>
          <p:cNvSpPr>
            <a:spLocks noChangeArrowheads="1"/>
          </p:cNvSpPr>
          <p:nvPr/>
        </p:nvSpPr>
        <p:spPr bwMode="auto">
          <a:xfrm>
            <a:off x="727075" y="5967413"/>
            <a:ext cx="2982913" cy="579437"/>
          </a:xfrm>
          <a:prstGeom prst="rect">
            <a:avLst/>
          </a:prstGeom>
          <a:noFill/>
          <a:ln w="12700">
            <a:noFill/>
            <a:miter lim="800000"/>
            <a:headEnd/>
            <a:tailEnd/>
          </a:ln>
          <a:effectLst/>
        </p:spPr>
        <p:txBody>
          <a:bodyPr wrap="none">
            <a:spAutoFit/>
          </a:bodyPr>
          <a:lstStyle/>
          <a:p>
            <a:r>
              <a:rPr lang="en-US" sz="3200" b="1">
                <a:solidFill>
                  <a:schemeClr val="accent2"/>
                </a:solidFill>
                <a:latin typeface="Arial" charset="0"/>
              </a:rPr>
              <a:t>NOT RANDOM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blinds(horizontal)">
                                      <p:cBhvr>
                                        <p:cTn id="7" dur="500"/>
                                        <p:tgtEl>
                                          <p:spTgt spid="1249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4"/>
                                        </p:tgtEl>
                                        <p:attrNameLst>
                                          <p:attrName>style.visibility</p:attrName>
                                        </p:attrNameLst>
                                      </p:cBhvr>
                                      <p:to>
                                        <p:strVal val="visible"/>
                                      </p:to>
                                    </p:set>
                                    <p:animEffect transition="in" filter="blinds(horizontal)">
                                      <p:cBhvr>
                                        <p:cTn id="12" dur="500"/>
                                        <p:tgtEl>
                                          <p:spTgt spid="1249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35"/>
                                        </p:tgtEl>
                                        <p:attrNameLst>
                                          <p:attrName>style.visibility</p:attrName>
                                        </p:attrNameLst>
                                      </p:cBhvr>
                                      <p:to>
                                        <p:strVal val="visible"/>
                                      </p:to>
                                    </p:set>
                                    <p:animEffect transition="in" filter="blinds(horizontal)">
                                      <p:cBhvr>
                                        <p:cTn id="17" dur="500"/>
                                        <p:tgtEl>
                                          <p:spTgt spid="1249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36"/>
                                        </p:tgtEl>
                                        <p:attrNameLst>
                                          <p:attrName>style.visibility</p:attrName>
                                        </p:attrNameLst>
                                      </p:cBhvr>
                                      <p:to>
                                        <p:strVal val="visible"/>
                                      </p:to>
                                    </p:set>
                                    <p:animEffect transition="in" filter="blinds(horizontal)">
                                      <p:cBhvr>
                                        <p:cTn id="22" dur="500"/>
                                        <p:tgtEl>
                                          <p:spTgt spid="1249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4937"/>
                                        </p:tgtEl>
                                        <p:attrNameLst>
                                          <p:attrName>style.visibility</p:attrName>
                                        </p:attrNameLst>
                                      </p:cBhvr>
                                      <p:to>
                                        <p:strVal val="visible"/>
                                      </p:to>
                                    </p:set>
                                    <p:animEffect transition="in" filter="blinds(horizontal)">
                                      <p:cBhvr>
                                        <p:cTn id="27" dur="500"/>
                                        <p:tgtEl>
                                          <p:spTgt spid="1249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4940"/>
                                        </p:tgtEl>
                                        <p:attrNameLst>
                                          <p:attrName>style.visibility</p:attrName>
                                        </p:attrNameLst>
                                      </p:cBhvr>
                                      <p:to>
                                        <p:strVal val="visible"/>
                                      </p:to>
                                    </p:set>
                                    <p:animEffect transition="in" filter="wipe(down)">
                                      <p:cBhvr>
                                        <p:cTn id="32" dur="500"/>
                                        <p:tgtEl>
                                          <p:spTgt spid="124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4" grpId="0"/>
      <p:bldP spid="124935" grpId="0"/>
      <p:bldP spid="124936" grpId="0"/>
      <p:bldP spid="124937" grpId="0"/>
      <p:bldP spid="12494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69850" y="311150"/>
            <a:ext cx="9074150" cy="2289175"/>
          </a:xfrm>
          <a:prstGeom prst="rect">
            <a:avLst/>
          </a:prstGeom>
          <a:noFill/>
          <a:ln w="25400">
            <a:noFill/>
            <a:miter lim="800000"/>
            <a:headEnd/>
            <a:tailEnd/>
          </a:ln>
          <a:effectLst/>
        </p:spPr>
        <p:txBody>
          <a:bodyPr wrap="none">
            <a:spAutoFit/>
          </a:bodyPr>
          <a:lstStyle/>
          <a:p>
            <a:pPr algn="l"/>
            <a:r>
              <a:rPr lang="en-US" b="1">
                <a:solidFill>
                  <a:schemeClr val="tx1"/>
                </a:solidFill>
                <a:latin typeface="Arial" charset="0"/>
              </a:rPr>
              <a:t>Mating in populations is rarely ________</a:t>
            </a:r>
          </a:p>
          <a:p>
            <a:pPr algn="l"/>
            <a:endParaRPr lang="en-US" b="1">
              <a:solidFill>
                <a:schemeClr val="tx1"/>
              </a:solidFill>
              <a:latin typeface="Arial" charset="0"/>
            </a:endParaRPr>
          </a:p>
          <a:p>
            <a:pPr algn="l"/>
            <a:r>
              <a:rPr lang="en-US" b="1">
                <a:solidFill>
                  <a:schemeClr val="tx1"/>
                </a:solidFill>
                <a:latin typeface="Arial" charset="0"/>
              </a:rPr>
              <a:t>Many species select mates based on </a:t>
            </a:r>
          </a:p>
          <a:p>
            <a:pPr algn="l"/>
            <a:r>
              <a:rPr lang="en-US" b="1">
                <a:solidFill>
                  <a:schemeClr val="tx1"/>
                </a:solidFill>
                <a:latin typeface="Arial" charset="0"/>
              </a:rPr>
              <a:t>certain _______ such as size or strength.</a:t>
            </a:r>
          </a:p>
        </p:txBody>
      </p:sp>
      <p:sp>
        <p:nvSpPr>
          <p:cNvPr id="122884" name="Text Box 4"/>
          <p:cNvSpPr txBox="1">
            <a:spLocks noChangeArrowheads="1"/>
          </p:cNvSpPr>
          <p:nvPr/>
        </p:nvSpPr>
        <p:spPr bwMode="auto">
          <a:xfrm>
            <a:off x="6923088" y="192088"/>
            <a:ext cx="1908175" cy="701675"/>
          </a:xfrm>
          <a:prstGeom prst="rect">
            <a:avLst/>
          </a:prstGeom>
          <a:noFill/>
          <a:ln w="25400">
            <a:noFill/>
            <a:miter lim="800000"/>
            <a:headEnd/>
            <a:tailEnd/>
          </a:ln>
          <a:effectLst/>
        </p:spPr>
        <p:txBody>
          <a:bodyPr wrap="none">
            <a:spAutoFit/>
          </a:bodyPr>
          <a:lstStyle/>
          <a:p>
            <a:r>
              <a:rPr lang="en-US" sz="4000">
                <a:solidFill>
                  <a:schemeClr val="accent2"/>
                </a:solidFill>
                <a:latin typeface="Arial" charset="0"/>
              </a:rPr>
              <a:t>random</a:t>
            </a:r>
          </a:p>
        </p:txBody>
      </p:sp>
      <p:pic>
        <p:nvPicPr>
          <p:cNvPr id="122890" name="Picture 10" descr="Peacock%2520with%2520its%2520tail%2520fanned%2520out_Tony%2520Ruta"/>
          <p:cNvPicPr>
            <a:picLocks noChangeAspect="1" noChangeArrowheads="1"/>
          </p:cNvPicPr>
          <p:nvPr/>
        </p:nvPicPr>
        <p:blipFill>
          <a:blip r:embed="rId2" cstate="print"/>
          <a:srcRect/>
          <a:stretch>
            <a:fillRect/>
          </a:stretch>
        </p:blipFill>
        <p:spPr bwMode="auto">
          <a:xfrm>
            <a:off x="1550988" y="2740025"/>
            <a:ext cx="5762625" cy="3851275"/>
          </a:xfrm>
          <a:prstGeom prst="rect">
            <a:avLst/>
          </a:prstGeom>
          <a:noFill/>
        </p:spPr>
      </p:pic>
      <p:sp>
        <p:nvSpPr>
          <p:cNvPr id="122891" name="Rectangle 11"/>
          <p:cNvSpPr>
            <a:spLocks noChangeArrowheads="1"/>
          </p:cNvSpPr>
          <p:nvPr/>
        </p:nvSpPr>
        <p:spPr bwMode="auto">
          <a:xfrm>
            <a:off x="1335088" y="0"/>
            <a:ext cx="715962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http://ideiasemdesalinho.blogs.sapo.pt/arquivo/Peacock%20with%20its%20tail%20fanned%20out_Tony%20Ruta.jpg</a:t>
            </a:r>
          </a:p>
        </p:txBody>
      </p:sp>
      <p:sp>
        <p:nvSpPr>
          <p:cNvPr id="122892" name="Rectangle 12"/>
          <p:cNvSpPr>
            <a:spLocks noChangeArrowheads="1"/>
          </p:cNvSpPr>
          <p:nvPr/>
        </p:nvSpPr>
        <p:spPr bwMode="auto">
          <a:xfrm>
            <a:off x="1854200" y="1841500"/>
            <a:ext cx="128587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traits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Effect transition="in" filter="blinds(horizontal)">
                                      <p:cBhvr>
                                        <p:cTn id="7" dur="500"/>
                                        <p:tgtEl>
                                          <p:spTgt spid="1228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92"/>
                                        </p:tgtEl>
                                        <p:attrNameLst>
                                          <p:attrName>style.visibility</p:attrName>
                                        </p:attrNameLst>
                                      </p:cBhvr>
                                      <p:to>
                                        <p:strVal val="visible"/>
                                      </p:to>
                                    </p:set>
                                    <p:animEffect transition="in" filter="dissolve">
                                      <p:cBhvr>
                                        <p:cTn id="12" dur="500"/>
                                        <p:tgtEl>
                                          <p:spTgt spid="122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9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236538" y="215900"/>
            <a:ext cx="8547100" cy="3749675"/>
          </a:xfrm>
          <a:prstGeom prst="rect">
            <a:avLst/>
          </a:prstGeom>
          <a:noFill/>
          <a:ln w="12700">
            <a:noFill/>
            <a:miter lim="800000"/>
            <a:headEnd/>
            <a:tailEnd/>
          </a:ln>
          <a:effectLst/>
        </p:spPr>
        <p:txBody>
          <a:bodyPr wrap="none">
            <a:spAutoFit/>
          </a:bodyPr>
          <a:lstStyle/>
          <a:p>
            <a:pPr algn="l"/>
            <a:r>
              <a:rPr lang="en-US" sz="4000">
                <a:solidFill>
                  <a:schemeClr val="tx1"/>
                </a:solidFill>
                <a:latin typeface="Arial" charset="0"/>
              </a:rPr>
              <a:t>For _______ __________ to occur, a</a:t>
            </a:r>
          </a:p>
          <a:p>
            <a:pPr algn="l"/>
            <a:r>
              <a:rPr lang="en-US" sz="4000">
                <a:solidFill>
                  <a:schemeClr val="tx1"/>
                </a:solidFill>
                <a:latin typeface="Arial" charset="0"/>
              </a:rPr>
              <a:t>population must be ________, </a:t>
            </a:r>
          </a:p>
          <a:p>
            <a:pPr algn="l"/>
            <a:r>
              <a:rPr lang="en-US" sz="4000">
                <a:solidFill>
                  <a:schemeClr val="tx1"/>
                </a:solidFill>
                <a:latin typeface="Arial" charset="0"/>
              </a:rPr>
              <a:t>so ____________ doesn’t cause </a:t>
            </a:r>
          </a:p>
          <a:p>
            <a:pPr algn="l"/>
            <a:r>
              <a:rPr lang="en-US" sz="4000">
                <a:solidFill>
                  <a:schemeClr val="tx1"/>
                </a:solidFill>
                <a:latin typeface="Arial" charset="0"/>
              </a:rPr>
              <a:t>changes in allele frequency by </a:t>
            </a:r>
          </a:p>
          <a:p>
            <a:pPr algn="l"/>
            <a:r>
              <a:rPr lang="en-US" sz="4000">
                <a:solidFill>
                  <a:schemeClr val="tx1"/>
                </a:solidFill>
                <a:latin typeface="Arial" charset="0"/>
              </a:rPr>
              <a:t>random chance.  </a:t>
            </a:r>
          </a:p>
          <a:p>
            <a:pPr algn="l"/>
            <a:endParaRPr lang="en-US" sz="4000">
              <a:solidFill>
                <a:schemeClr val="tx1"/>
              </a:solidFill>
              <a:latin typeface="Arial" charset="0"/>
            </a:endParaRPr>
          </a:p>
        </p:txBody>
      </p:sp>
      <p:sp>
        <p:nvSpPr>
          <p:cNvPr id="125956" name="Text Box 4"/>
          <p:cNvSpPr txBox="1">
            <a:spLocks noChangeArrowheads="1"/>
          </p:cNvSpPr>
          <p:nvPr/>
        </p:nvSpPr>
        <p:spPr bwMode="auto">
          <a:xfrm>
            <a:off x="1157288" y="263525"/>
            <a:ext cx="456247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genetic equilibrium</a:t>
            </a:r>
            <a:r>
              <a:rPr lang="en-US" sz="4000">
                <a:solidFill>
                  <a:schemeClr val="folHlink"/>
                </a:solidFill>
                <a:latin typeface="Arial" charset="0"/>
              </a:rPr>
              <a:t> </a:t>
            </a:r>
          </a:p>
        </p:txBody>
      </p:sp>
      <p:sp>
        <p:nvSpPr>
          <p:cNvPr id="125957" name="Text Box 5"/>
          <p:cNvSpPr txBox="1">
            <a:spLocks noChangeArrowheads="1"/>
          </p:cNvSpPr>
          <p:nvPr/>
        </p:nvSpPr>
        <p:spPr bwMode="auto">
          <a:xfrm>
            <a:off x="5722938" y="1273175"/>
            <a:ext cx="184150" cy="701675"/>
          </a:xfrm>
          <a:prstGeom prst="rect">
            <a:avLst/>
          </a:prstGeom>
          <a:noFill/>
          <a:ln w="12700">
            <a:noFill/>
            <a:miter lim="800000"/>
            <a:headEnd/>
            <a:tailEnd/>
          </a:ln>
          <a:effectLst/>
        </p:spPr>
        <p:txBody>
          <a:bodyPr wrap="none">
            <a:spAutoFit/>
          </a:bodyPr>
          <a:lstStyle/>
          <a:p>
            <a:endParaRPr lang="en-US" sz="4000">
              <a:solidFill>
                <a:schemeClr val="folHlink"/>
              </a:solidFill>
              <a:latin typeface="Arial" charset="0"/>
            </a:endParaRPr>
          </a:p>
        </p:txBody>
      </p:sp>
      <p:sp>
        <p:nvSpPr>
          <p:cNvPr id="125958" name="Text Box 6"/>
          <p:cNvSpPr txBox="1">
            <a:spLocks noChangeArrowheads="1"/>
          </p:cNvSpPr>
          <p:nvPr/>
        </p:nvSpPr>
        <p:spPr bwMode="auto">
          <a:xfrm>
            <a:off x="1035050" y="1474788"/>
            <a:ext cx="2811463"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genetic drift</a:t>
            </a:r>
          </a:p>
        </p:txBody>
      </p:sp>
      <p:sp>
        <p:nvSpPr>
          <p:cNvPr id="125959" name="Text Box 7"/>
          <p:cNvSpPr txBox="1">
            <a:spLocks noChangeArrowheads="1"/>
          </p:cNvSpPr>
          <p:nvPr/>
        </p:nvSpPr>
        <p:spPr bwMode="auto">
          <a:xfrm>
            <a:off x="4849813" y="866775"/>
            <a:ext cx="1314450"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large</a:t>
            </a:r>
          </a:p>
        </p:txBody>
      </p:sp>
      <p:pic>
        <p:nvPicPr>
          <p:cNvPr id="125963" name="Picture 11" descr="crowd"/>
          <p:cNvPicPr>
            <a:picLocks noChangeAspect="1" noChangeArrowheads="1"/>
          </p:cNvPicPr>
          <p:nvPr/>
        </p:nvPicPr>
        <p:blipFill>
          <a:blip r:embed="rId2" cstate="print"/>
          <a:srcRect/>
          <a:stretch>
            <a:fillRect/>
          </a:stretch>
        </p:blipFill>
        <p:spPr bwMode="auto">
          <a:xfrm>
            <a:off x="2024063" y="3340100"/>
            <a:ext cx="4960937" cy="3306763"/>
          </a:xfrm>
          <a:prstGeom prst="rect">
            <a:avLst/>
          </a:prstGeom>
          <a:noFill/>
        </p:spPr>
      </p:pic>
      <p:sp>
        <p:nvSpPr>
          <p:cNvPr id="125964" name="Rectangle 12"/>
          <p:cNvSpPr>
            <a:spLocks noChangeArrowheads="1"/>
          </p:cNvSpPr>
          <p:nvPr/>
        </p:nvSpPr>
        <p:spPr bwMode="auto">
          <a:xfrm>
            <a:off x="4752975" y="6613525"/>
            <a:ext cx="3432175"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http://www.sturgisrallydaily.com/gallery/full/crowd.jpg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linds(horizontal)">
                                      <p:cBhvr>
                                        <p:cTn id="7" dur="500"/>
                                        <p:tgtEl>
                                          <p:spTgt spid="1259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blinds(horizontal)">
                                      <p:cBhvr>
                                        <p:cTn id="12" dur="500"/>
                                        <p:tgtEl>
                                          <p:spTgt spid="1259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blinds(horizontal)">
                                      <p:cBhvr>
                                        <p:cTn id="17"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8" grpId="0"/>
      <p:bldP spid="12595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Text Box 3"/>
          <p:cNvSpPr txBox="1">
            <a:spLocks noChangeArrowheads="1"/>
          </p:cNvSpPr>
          <p:nvPr/>
        </p:nvSpPr>
        <p:spPr bwMode="auto">
          <a:xfrm>
            <a:off x="0" y="201613"/>
            <a:ext cx="8970963" cy="1920875"/>
          </a:xfrm>
          <a:prstGeom prst="rect">
            <a:avLst/>
          </a:prstGeom>
          <a:noFill/>
          <a:ln w="12700">
            <a:noFill/>
            <a:miter lim="800000"/>
            <a:headEnd/>
            <a:tailEnd/>
          </a:ln>
          <a:effectLst/>
        </p:spPr>
        <p:txBody>
          <a:bodyPr wrap="none">
            <a:spAutoFit/>
          </a:bodyPr>
          <a:lstStyle/>
          <a:p>
            <a:pPr algn="l"/>
            <a:r>
              <a:rPr lang="en-US" sz="4000">
                <a:solidFill>
                  <a:schemeClr val="tx1"/>
                </a:solidFill>
                <a:latin typeface="Arial" charset="0"/>
              </a:rPr>
              <a:t>________________ can occur, since </a:t>
            </a:r>
          </a:p>
          <a:p>
            <a:pPr algn="l"/>
            <a:r>
              <a:rPr lang="en-US" sz="4000">
                <a:solidFill>
                  <a:schemeClr val="tx1"/>
                </a:solidFill>
                <a:latin typeface="Arial" charset="0"/>
              </a:rPr>
              <a:t>movement in and out of the population </a:t>
            </a:r>
          </a:p>
          <a:p>
            <a:pPr algn="l"/>
            <a:r>
              <a:rPr lang="en-US" sz="4000">
                <a:solidFill>
                  <a:schemeClr val="tx1"/>
                </a:solidFill>
                <a:latin typeface="Arial" charset="0"/>
              </a:rPr>
              <a:t>__________ the frequency of ______. </a:t>
            </a:r>
          </a:p>
        </p:txBody>
      </p:sp>
      <p:sp>
        <p:nvSpPr>
          <p:cNvPr id="140293" name="Text Box 5"/>
          <p:cNvSpPr txBox="1">
            <a:spLocks noChangeArrowheads="1"/>
          </p:cNvSpPr>
          <p:nvPr/>
        </p:nvSpPr>
        <p:spPr bwMode="auto">
          <a:xfrm>
            <a:off x="5722938" y="1273175"/>
            <a:ext cx="184150" cy="701675"/>
          </a:xfrm>
          <a:prstGeom prst="rect">
            <a:avLst/>
          </a:prstGeom>
          <a:noFill/>
          <a:ln w="12700">
            <a:noFill/>
            <a:miter lim="800000"/>
            <a:headEnd/>
            <a:tailEnd/>
          </a:ln>
          <a:effectLst/>
        </p:spPr>
        <p:txBody>
          <a:bodyPr wrap="none">
            <a:spAutoFit/>
          </a:bodyPr>
          <a:lstStyle/>
          <a:p>
            <a:endParaRPr lang="en-US" sz="4000">
              <a:solidFill>
                <a:schemeClr val="folHlink"/>
              </a:solidFill>
              <a:latin typeface="Arial" charset="0"/>
            </a:endParaRPr>
          </a:p>
        </p:txBody>
      </p:sp>
      <p:sp>
        <p:nvSpPr>
          <p:cNvPr id="140296" name="Text Box 8"/>
          <p:cNvSpPr txBox="1">
            <a:spLocks noChangeArrowheads="1"/>
          </p:cNvSpPr>
          <p:nvPr/>
        </p:nvSpPr>
        <p:spPr bwMode="auto">
          <a:xfrm>
            <a:off x="447675" y="1431925"/>
            <a:ext cx="210502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changes</a:t>
            </a:r>
          </a:p>
        </p:txBody>
      </p:sp>
      <p:sp>
        <p:nvSpPr>
          <p:cNvPr id="140297" name="Text Box 9"/>
          <p:cNvSpPr txBox="1">
            <a:spLocks noChangeArrowheads="1"/>
          </p:cNvSpPr>
          <p:nvPr/>
        </p:nvSpPr>
        <p:spPr bwMode="auto">
          <a:xfrm>
            <a:off x="6819900" y="1423988"/>
            <a:ext cx="1624013"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alleles</a:t>
            </a:r>
          </a:p>
        </p:txBody>
      </p:sp>
      <p:pic>
        <p:nvPicPr>
          <p:cNvPr id="140299" name="Picture 11" descr="Wildebeast%20Migration-East%20Africa"/>
          <p:cNvPicPr>
            <a:picLocks noChangeAspect="1" noChangeArrowheads="1"/>
          </p:cNvPicPr>
          <p:nvPr/>
        </p:nvPicPr>
        <p:blipFill>
          <a:blip r:embed="rId2" cstate="print"/>
          <a:srcRect/>
          <a:stretch>
            <a:fillRect/>
          </a:stretch>
        </p:blipFill>
        <p:spPr bwMode="auto">
          <a:xfrm>
            <a:off x="2125663" y="2417763"/>
            <a:ext cx="4033837" cy="4000500"/>
          </a:xfrm>
          <a:prstGeom prst="rect">
            <a:avLst/>
          </a:prstGeom>
          <a:noFill/>
        </p:spPr>
      </p:pic>
      <p:sp>
        <p:nvSpPr>
          <p:cNvPr id="140300" name="Rectangle 12"/>
          <p:cNvSpPr>
            <a:spLocks noChangeArrowheads="1"/>
          </p:cNvSpPr>
          <p:nvPr/>
        </p:nvSpPr>
        <p:spPr bwMode="auto">
          <a:xfrm>
            <a:off x="3651250" y="6613525"/>
            <a:ext cx="4957763"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http://whiteafrican.com/wp-content/Wildebeast%20Migration-East%20Africa.jpg</a:t>
            </a:r>
          </a:p>
        </p:txBody>
      </p:sp>
      <p:sp>
        <p:nvSpPr>
          <p:cNvPr id="140301" name="Rectangle 13"/>
          <p:cNvSpPr>
            <a:spLocks noChangeArrowheads="1"/>
          </p:cNvSpPr>
          <p:nvPr/>
        </p:nvSpPr>
        <p:spPr bwMode="auto">
          <a:xfrm>
            <a:off x="422275" y="203200"/>
            <a:ext cx="3965575"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NO MIGRATION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0296"/>
                                        </p:tgtEl>
                                        <p:attrNameLst>
                                          <p:attrName>style.visibility</p:attrName>
                                        </p:attrNameLst>
                                      </p:cBhvr>
                                      <p:to>
                                        <p:strVal val="visible"/>
                                      </p:to>
                                    </p:set>
                                    <p:animEffect transition="in" filter="blinds(horizontal)">
                                      <p:cBhvr>
                                        <p:cTn id="11" dur="500"/>
                                        <p:tgtEl>
                                          <p:spTgt spid="14029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0297"/>
                                        </p:tgtEl>
                                        <p:attrNameLst>
                                          <p:attrName>style.visibility</p:attrName>
                                        </p:attrNameLst>
                                      </p:cBhvr>
                                      <p:to>
                                        <p:strVal val="visible"/>
                                      </p:to>
                                    </p:set>
                                    <p:animEffect transition="in" filter="blinds(horizontal)">
                                      <p:cBhvr>
                                        <p:cTn id="16"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p:bldP spid="140297" grpId="0"/>
      <p:bldP spid="140301"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0" y="179388"/>
            <a:ext cx="9144000" cy="3749675"/>
          </a:xfrm>
          <a:prstGeom prst="rect">
            <a:avLst/>
          </a:prstGeom>
          <a:solidFill>
            <a:schemeClr val="bg1"/>
          </a:solidFill>
          <a:ln w="12700">
            <a:noFill/>
            <a:miter lim="800000"/>
            <a:headEnd/>
            <a:tailEnd/>
          </a:ln>
          <a:effectLst/>
        </p:spPr>
        <p:txBody>
          <a:bodyPr>
            <a:spAutoFit/>
          </a:bodyPr>
          <a:lstStyle/>
          <a:p>
            <a:pPr algn="l"/>
            <a:r>
              <a:rPr lang="en-US" sz="4000">
                <a:solidFill>
                  <a:schemeClr val="tx1"/>
                </a:solidFill>
                <a:latin typeface="Arial" charset="0"/>
              </a:rPr>
              <a:t>For _______ __________ to occur,</a:t>
            </a:r>
          </a:p>
          <a:p>
            <a:pPr algn="l"/>
            <a:r>
              <a:rPr lang="en-US" sz="4000">
                <a:solidFill>
                  <a:schemeClr val="tx1"/>
                </a:solidFill>
                <a:latin typeface="Arial" charset="0"/>
              </a:rPr>
              <a:t>there must be ____________, which</a:t>
            </a:r>
          </a:p>
          <a:p>
            <a:pPr algn="l"/>
            <a:r>
              <a:rPr lang="en-US" sz="4000">
                <a:solidFill>
                  <a:schemeClr val="tx1"/>
                </a:solidFill>
                <a:latin typeface="Arial" charset="0"/>
              </a:rPr>
              <a:t>introduce new ______, and</a:t>
            </a:r>
          </a:p>
          <a:p>
            <a:pPr algn="l"/>
            <a:r>
              <a:rPr lang="en-US" sz="4000">
                <a:solidFill>
                  <a:schemeClr val="tx1"/>
                </a:solidFill>
                <a:latin typeface="Arial" charset="0"/>
              </a:rPr>
              <a:t>________________ can take place</a:t>
            </a:r>
          </a:p>
          <a:p>
            <a:pPr algn="l"/>
            <a:r>
              <a:rPr lang="en-US" sz="4000">
                <a:solidFill>
                  <a:schemeClr val="tx1"/>
                </a:solidFill>
                <a:latin typeface="Arial" charset="0"/>
              </a:rPr>
              <a:t>which gives any one _________ a</a:t>
            </a:r>
          </a:p>
          <a:p>
            <a:pPr algn="l"/>
            <a:r>
              <a:rPr lang="en-US" sz="4000">
                <a:solidFill>
                  <a:schemeClr val="tx1"/>
                </a:solidFill>
                <a:latin typeface="Arial" charset="0"/>
              </a:rPr>
              <a:t>survival advantage over another.  </a:t>
            </a:r>
          </a:p>
        </p:txBody>
      </p:sp>
      <p:sp>
        <p:nvSpPr>
          <p:cNvPr id="126980" name="Text Box 4"/>
          <p:cNvSpPr txBox="1">
            <a:spLocks noChangeArrowheads="1"/>
          </p:cNvSpPr>
          <p:nvPr/>
        </p:nvSpPr>
        <p:spPr bwMode="auto">
          <a:xfrm>
            <a:off x="1419225" y="166688"/>
            <a:ext cx="4421188"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genetic equilibrium</a:t>
            </a:r>
          </a:p>
        </p:txBody>
      </p:sp>
      <p:sp>
        <p:nvSpPr>
          <p:cNvPr id="126982" name="Text Box 6"/>
          <p:cNvSpPr txBox="1">
            <a:spLocks noChangeArrowheads="1"/>
          </p:cNvSpPr>
          <p:nvPr/>
        </p:nvSpPr>
        <p:spPr bwMode="auto">
          <a:xfrm>
            <a:off x="3567113" y="803275"/>
            <a:ext cx="3290887"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NO mutations</a:t>
            </a:r>
          </a:p>
        </p:txBody>
      </p:sp>
      <p:sp>
        <p:nvSpPr>
          <p:cNvPr id="126983" name="Text Box 7"/>
          <p:cNvSpPr txBox="1">
            <a:spLocks noChangeArrowheads="1"/>
          </p:cNvSpPr>
          <p:nvPr/>
        </p:nvSpPr>
        <p:spPr bwMode="auto">
          <a:xfrm>
            <a:off x="3592513" y="1403350"/>
            <a:ext cx="1624012"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alleles</a:t>
            </a:r>
          </a:p>
        </p:txBody>
      </p:sp>
      <p:sp>
        <p:nvSpPr>
          <p:cNvPr id="126984" name="Text Box 8"/>
          <p:cNvSpPr txBox="1">
            <a:spLocks noChangeArrowheads="1"/>
          </p:cNvSpPr>
          <p:nvPr/>
        </p:nvSpPr>
        <p:spPr bwMode="auto">
          <a:xfrm>
            <a:off x="0" y="2041525"/>
            <a:ext cx="4929188"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 NO natural selection</a:t>
            </a:r>
          </a:p>
        </p:txBody>
      </p:sp>
      <p:sp>
        <p:nvSpPr>
          <p:cNvPr id="126986" name="Text Box 10"/>
          <p:cNvSpPr txBox="1">
            <a:spLocks noChangeArrowheads="1"/>
          </p:cNvSpPr>
          <p:nvPr/>
        </p:nvSpPr>
        <p:spPr bwMode="auto">
          <a:xfrm>
            <a:off x="4902200" y="2663825"/>
            <a:ext cx="2557463"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phenotype</a:t>
            </a:r>
          </a:p>
        </p:txBody>
      </p:sp>
      <p:pic>
        <p:nvPicPr>
          <p:cNvPr id="126988" name="Picture 12" descr="white bunny snow"/>
          <p:cNvPicPr>
            <a:picLocks noChangeAspect="1" noChangeArrowheads="1"/>
          </p:cNvPicPr>
          <p:nvPr/>
        </p:nvPicPr>
        <p:blipFill>
          <a:blip r:embed="rId2" cstate="print"/>
          <a:srcRect/>
          <a:stretch>
            <a:fillRect/>
          </a:stretch>
        </p:blipFill>
        <p:spPr bwMode="auto">
          <a:xfrm>
            <a:off x="2609850" y="4008438"/>
            <a:ext cx="3290888" cy="26320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linds(horizontal)">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2"/>
                                        </p:tgtEl>
                                        <p:attrNameLst>
                                          <p:attrName>style.visibility</p:attrName>
                                        </p:attrNameLst>
                                      </p:cBhvr>
                                      <p:to>
                                        <p:strVal val="visible"/>
                                      </p:to>
                                    </p:set>
                                    <p:animEffect transition="in" filter="blinds(horizontal)">
                                      <p:cBhvr>
                                        <p:cTn id="12" dur="500"/>
                                        <p:tgtEl>
                                          <p:spTgt spid="1269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6983">
                                            <p:txEl>
                                              <p:pRg st="0" end="0"/>
                                            </p:txEl>
                                          </p:spTgt>
                                        </p:tgtEl>
                                        <p:attrNameLst>
                                          <p:attrName>style.visibility</p:attrName>
                                        </p:attrNameLst>
                                      </p:cBhvr>
                                      <p:to>
                                        <p:strVal val="visible"/>
                                      </p:to>
                                    </p:set>
                                    <p:animEffect transition="in" filter="blinds(horizontal)">
                                      <p:cBhvr>
                                        <p:cTn id="17" dur="500"/>
                                        <p:tgtEl>
                                          <p:spTgt spid="1269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6984"/>
                                        </p:tgtEl>
                                        <p:attrNameLst>
                                          <p:attrName>style.visibility</p:attrName>
                                        </p:attrNameLst>
                                      </p:cBhvr>
                                      <p:to>
                                        <p:strVal val="visible"/>
                                      </p:to>
                                    </p:set>
                                    <p:animEffect transition="in" filter="blinds(horizontal)">
                                      <p:cBhvr>
                                        <p:cTn id="22" dur="500"/>
                                        <p:tgtEl>
                                          <p:spTgt spid="1269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6986"/>
                                        </p:tgtEl>
                                        <p:attrNameLst>
                                          <p:attrName>style.visibility</p:attrName>
                                        </p:attrNameLst>
                                      </p:cBhvr>
                                      <p:to>
                                        <p:strVal val="visible"/>
                                      </p:to>
                                    </p:set>
                                    <p:animEffect transition="in" filter="blinds(horizontal)">
                                      <p:cBhvr>
                                        <p:cTn id="27" dur="500"/>
                                        <p:tgtEl>
                                          <p:spTgt spid="126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2" grpId="0"/>
      <p:bldP spid="126984" grpId="0"/>
      <p:bldP spid="12698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2590800" y="231775"/>
            <a:ext cx="5105400" cy="396875"/>
          </a:xfrm>
          <a:prstGeom prst="rect">
            <a:avLst/>
          </a:prstGeom>
          <a:noFill/>
          <a:ln w="9525">
            <a:noFill/>
            <a:miter lim="800000"/>
            <a:headEnd/>
            <a:tailEnd/>
          </a:ln>
          <a:effectLst/>
        </p:spPr>
        <p:txBody>
          <a:bodyPr anchor="ctr"/>
          <a:lstStyle/>
          <a:p>
            <a:pPr algn="ctr" eaLnBrk="1" hangingPunct="1"/>
            <a:r>
              <a:rPr lang="en-US" altLang="en-US" sz="2000">
                <a:solidFill>
                  <a:schemeClr val="bg1"/>
                </a:solidFill>
                <a:latin typeface="Arial Black" pitchFamily="34" charset="0"/>
              </a:rPr>
              <a:t>Evolution vs. Genetic Equilibrium</a:t>
            </a:r>
          </a:p>
        </p:txBody>
      </p:sp>
      <p:sp>
        <p:nvSpPr>
          <p:cNvPr id="141315" name="Text Box 3"/>
          <p:cNvSpPr txBox="1">
            <a:spLocks noChangeArrowheads="1"/>
          </p:cNvSpPr>
          <p:nvPr/>
        </p:nvSpPr>
        <p:spPr bwMode="auto">
          <a:xfrm>
            <a:off x="160338" y="0"/>
            <a:ext cx="8983662" cy="5578475"/>
          </a:xfrm>
          <a:prstGeom prst="rect">
            <a:avLst/>
          </a:prstGeom>
          <a:solidFill>
            <a:schemeClr val="bg1"/>
          </a:solidFill>
          <a:ln w="12700">
            <a:noFill/>
            <a:miter lim="800000"/>
            <a:headEnd/>
            <a:tailEnd/>
          </a:ln>
          <a:effectLst/>
        </p:spPr>
        <p:txBody>
          <a:bodyPr>
            <a:spAutoFit/>
          </a:bodyPr>
          <a:lstStyle/>
          <a:p>
            <a:pPr algn="l"/>
            <a:r>
              <a:rPr lang="en-US" sz="4000">
                <a:solidFill>
                  <a:schemeClr val="tx1"/>
                </a:solidFill>
                <a:latin typeface="Arial" charset="0"/>
              </a:rPr>
              <a:t>In some populations, these conditions</a:t>
            </a:r>
          </a:p>
          <a:p>
            <a:pPr algn="l"/>
            <a:r>
              <a:rPr lang="en-US" sz="4000">
                <a:solidFill>
                  <a:schemeClr val="tx1"/>
                </a:solidFill>
                <a:latin typeface="Arial" charset="0"/>
              </a:rPr>
              <a:t>may be met or nearly met over long</a:t>
            </a:r>
          </a:p>
          <a:p>
            <a:pPr algn="l"/>
            <a:r>
              <a:rPr lang="en-US" sz="4000">
                <a:solidFill>
                  <a:schemeClr val="tx1"/>
                </a:solidFill>
                <a:latin typeface="Arial" charset="0"/>
              </a:rPr>
              <a:t>periods of time, and little or no</a:t>
            </a:r>
          </a:p>
          <a:p>
            <a:pPr algn="l"/>
            <a:r>
              <a:rPr lang="en-US" sz="4000">
                <a:solidFill>
                  <a:schemeClr val="tx1"/>
                </a:solidFill>
                <a:latin typeface="Arial" charset="0"/>
              </a:rPr>
              <a:t>________ occurs.</a:t>
            </a:r>
          </a:p>
          <a:p>
            <a:pPr algn="l"/>
            <a:endParaRPr lang="en-US" sz="4000">
              <a:solidFill>
                <a:schemeClr val="tx1"/>
              </a:solidFill>
              <a:latin typeface="Arial" charset="0"/>
            </a:endParaRPr>
          </a:p>
          <a:p>
            <a:pPr algn="l"/>
            <a:r>
              <a:rPr lang="en-US" sz="4000">
                <a:solidFill>
                  <a:schemeClr val="tx1"/>
                </a:solidFill>
                <a:latin typeface="Arial" charset="0"/>
              </a:rPr>
              <a:t>BUT in most populations it is _______</a:t>
            </a:r>
          </a:p>
          <a:p>
            <a:pPr algn="l"/>
            <a:r>
              <a:rPr lang="en-US" sz="4000">
                <a:solidFill>
                  <a:schemeClr val="tx1"/>
                </a:solidFill>
                <a:latin typeface="Arial" charset="0"/>
              </a:rPr>
              <a:t>for ____ conditions of Hardy-Weinberg</a:t>
            </a:r>
          </a:p>
          <a:p>
            <a:pPr algn="l"/>
            <a:r>
              <a:rPr lang="en-US" sz="4000">
                <a:solidFill>
                  <a:schemeClr val="tx1"/>
                </a:solidFill>
                <a:latin typeface="Arial" charset="0"/>
              </a:rPr>
              <a:t>to be met.</a:t>
            </a:r>
          </a:p>
          <a:p>
            <a:pPr algn="l"/>
            <a:r>
              <a:rPr lang="en-US" sz="4000">
                <a:solidFill>
                  <a:schemeClr val="tx1"/>
                </a:solidFill>
                <a:latin typeface="Arial" charset="0"/>
              </a:rPr>
              <a:t>    </a:t>
            </a:r>
          </a:p>
        </p:txBody>
      </p:sp>
      <p:sp>
        <p:nvSpPr>
          <p:cNvPr id="141320" name="Text Box 8"/>
          <p:cNvSpPr txBox="1">
            <a:spLocks noChangeArrowheads="1"/>
          </p:cNvSpPr>
          <p:nvPr/>
        </p:nvSpPr>
        <p:spPr bwMode="auto">
          <a:xfrm>
            <a:off x="6992938" y="2968625"/>
            <a:ext cx="1765300"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difficult</a:t>
            </a:r>
          </a:p>
        </p:txBody>
      </p:sp>
      <p:sp>
        <p:nvSpPr>
          <p:cNvPr id="141321" name="Text Box 9"/>
          <p:cNvSpPr txBox="1">
            <a:spLocks noChangeArrowheads="1"/>
          </p:cNvSpPr>
          <p:nvPr/>
        </p:nvSpPr>
        <p:spPr bwMode="auto">
          <a:xfrm>
            <a:off x="293688" y="1833563"/>
            <a:ext cx="2217737" cy="701675"/>
          </a:xfrm>
          <a:prstGeom prst="rect">
            <a:avLst/>
          </a:prstGeom>
          <a:noFill/>
          <a:ln w="12700">
            <a:noFill/>
            <a:miter lim="800000"/>
            <a:headEnd/>
            <a:tailEnd/>
          </a:ln>
          <a:effectLst/>
        </p:spPr>
        <p:txBody>
          <a:bodyPr wrap="none">
            <a:spAutoFit/>
          </a:bodyPr>
          <a:lstStyle/>
          <a:p>
            <a:r>
              <a:rPr lang="en-US" sz="4000">
                <a:solidFill>
                  <a:schemeClr val="accent2"/>
                </a:solidFill>
                <a:latin typeface="Arial" charset="0"/>
              </a:rPr>
              <a:t>evolution</a:t>
            </a:r>
          </a:p>
        </p:txBody>
      </p:sp>
      <p:sp>
        <p:nvSpPr>
          <p:cNvPr id="141322" name="Rectangle 10"/>
          <p:cNvSpPr>
            <a:spLocks noChangeArrowheads="1"/>
          </p:cNvSpPr>
          <p:nvPr/>
        </p:nvSpPr>
        <p:spPr bwMode="auto">
          <a:xfrm>
            <a:off x="1117600" y="3775075"/>
            <a:ext cx="973138" cy="579438"/>
          </a:xfrm>
          <a:prstGeom prst="rect">
            <a:avLst/>
          </a:prstGeom>
          <a:noFill/>
          <a:ln w="12700">
            <a:noFill/>
            <a:miter lim="800000"/>
            <a:headEnd/>
            <a:tailEnd/>
          </a:ln>
          <a:effectLst/>
        </p:spPr>
        <p:txBody>
          <a:bodyPr wrap="none">
            <a:spAutoFit/>
          </a:bodyPr>
          <a:lstStyle/>
          <a:p>
            <a:r>
              <a:rPr lang="en-US" sz="3200" b="1">
                <a:solidFill>
                  <a:schemeClr val="accent2"/>
                </a:solidFill>
                <a:latin typeface="Arial" charset="0"/>
              </a:rPr>
              <a:t>ALL</a:t>
            </a:r>
          </a:p>
        </p:txBody>
      </p:sp>
      <p:sp>
        <p:nvSpPr>
          <p:cNvPr id="141323" name="Rectangle 11"/>
          <p:cNvSpPr>
            <a:spLocks noChangeArrowheads="1"/>
          </p:cNvSpPr>
          <p:nvPr/>
        </p:nvSpPr>
        <p:spPr bwMode="auto">
          <a:xfrm>
            <a:off x="179388" y="5268913"/>
            <a:ext cx="8666162" cy="641350"/>
          </a:xfrm>
          <a:prstGeom prst="rect">
            <a:avLst/>
          </a:prstGeom>
          <a:noFill/>
          <a:ln w="12700">
            <a:noFill/>
            <a:miter lim="800000"/>
            <a:headEnd/>
            <a:tailEnd/>
          </a:ln>
          <a:effectLst/>
        </p:spPr>
        <p:txBody>
          <a:bodyPr>
            <a:spAutoFit/>
          </a:bodyPr>
          <a:lstStyle/>
          <a:p>
            <a:pPr algn="l"/>
            <a:r>
              <a:rPr lang="en-US" b="1">
                <a:solidFill>
                  <a:schemeClr val="accent2"/>
                </a:solidFill>
                <a:latin typeface="Arial" charset="0"/>
              </a:rPr>
              <a:t>In MOST populations . . .</a:t>
            </a:r>
          </a:p>
        </p:txBody>
      </p:sp>
      <p:sp>
        <p:nvSpPr>
          <p:cNvPr id="141324" name="Rectangle 12"/>
          <p:cNvSpPr>
            <a:spLocks noChangeArrowheads="1"/>
          </p:cNvSpPr>
          <p:nvPr/>
        </p:nvSpPr>
        <p:spPr bwMode="auto">
          <a:xfrm>
            <a:off x="3065463" y="5857875"/>
            <a:ext cx="4581525" cy="579438"/>
          </a:xfrm>
          <a:prstGeom prst="rect">
            <a:avLst/>
          </a:prstGeom>
          <a:noFill/>
          <a:ln w="12700">
            <a:noFill/>
            <a:miter lim="800000"/>
            <a:headEnd/>
            <a:tailEnd/>
          </a:ln>
          <a:effectLst/>
        </p:spPr>
        <p:txBody>
          <a:bodyPr wrap="none">
            <a:spAutoFit/>
          </a:bodyPr>
          <a:lstStyle/>
          <a:p>
            <a:r>
              <a:rPr lang="en-US" sz="3200" b="1">
                <a:latin typeface="Arial" charset="0"/>
              </a:rPr>
              <a:t>EVOLUTION happens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1321"/>
                                        </p:tgtEl>
                                        <p:attrNameLst>
                                          <p:attrName>style.visibility</p:attrName>
                                        </p:attrNameLst>
                                      </p:cBhvr>
                                      <p:to>
                                        <p:strVal val="visible"/>
                                      </p:to>
                                    </p:set>
                                    <p:animEffect transition="in" filter="blinds(horizontal)">
                                      <p:cBhvr>
                                        <p:cTn id="7" dur="500"/>
                                        <p:tgtEl>
                                          <p:spTgt spid="1413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1320"/>
                                        </p:tgtEl>
                                        <p:attrNameLst>
                                          <p:attrName>style.visibility</p:attrName>
                                        </p:attrNameLst>
                                      </p:cBhvr>
                                      <p:to>
                                        <p:strVal val="visible"/>
                                      </p:to>
                                    </p:set>
                                    <p:animEffect transition="in" filter="blinds(horizontal)">
                                      <p:cBhvr>
                                        <p:cTn id="12" dur="500"/>
                                        <p:tgtEl>
                                          <p:spTgt spid="1413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13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41324"/>
                                        </p:tgtEl>
                                        <p:attrNameLst>
                                          <p:attrName>style.visibility</p:attrName>
                                        </p:attrNameLst>
                                      </p:cBhvr>
                                      <p:to>
                                        <p:strVal val="visible"/>
                                      </p:to>
                                    </p:set>
                                    <p:anim calcmode="lin" valueType="num">
                                      <p:cBhvr additive="base">
                                        <p:cTn id="21" dur="500" fill="hold"/>
                                        <p:tgtEl>
                                          <p:spTgt spid="141324"/>
                                        </p:tgtEl>
                                        <p:attrNameLst>
                                          <p:attrName>ppt_x</p:attrName>
                                        </p:attrNameLst>
                                      </p:cBhvr>
                                      <p:tavLst>
                                        <p:tav tm="0">
                                          <p:val>
                                            <p:strVal val="1+#ppt_w/2"/>
                                          </p:val>
                                        </p:tav>
                                        <p:tav tm="100000">
                                          <p:val>
                                            <p:strVal val="#ppt_x"/>
                                          </p:val>
                                        </p:tav>
                                      </p:tavLst>
                                    </p:anim>
                                    <p:anim calcmode="lin" valueType="num">
                                      <p:cBhvr additive="base">
                                        <p:cTn id="22" dur="500" fill="hold"/>
                                        <p:tgtEl>
                                          <p:spTgt spid="141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p:bldP spid="141321" grpId="0"/>
      <p:bldP spid="141322" grpId="0"/>
      <p:bldP spid="1413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228600" y="1203325"/>
            <a:ext cx="8915400" cy="5081588"/>
          </a:xfrm>
        </p:spPr>
        <p:txBody>
          <a:bodyPr/>
          <a:lstStyle/>
          <a:p>
            <a:r>
              <a:rPr lang="en-US" sz="2800">
                <a:latin typeface="Comic Sans MS" pitchFamily="66" charset="0"/>
              </a:rPr>
              <a:t> </a:t>
            </a:r>
            <a:r>
              <a:rPr lang="en-US" sz="3600" b="1">
                <a:latin typeface="Comic Sans MS" pitchFamily="66" charset="0"/>
              </a:rPr>
              <a:t>A _______________ is a </a:t>
            </a:r>
          </a:p>
          <a:p>
            <a:r>
              <a:rPr lang="en-US" sz="3600" b="1">
                <a:latin typeface="Comic Sans MS" pitchFamily="66" charset="0"/>
              </a:rPr>
              <a:t>group of individuals of the same species that can interbreed and produce fertile offspring.</a:t>
            </a:r>
          </a:p>
          <a:p>
            <a:endParaRPr lang="en-US" sz="3600" b="1">
              <a:latin typeface="Comic Sans MS" pitchFamily="66" charset="0"/>
            </a:endParaRPr>
          </a:p>
        </p:txBody>
      </p:sp>
      <p:sp>
        <p:nvSpPr>
          <p:cNvPr id="63491" name="Rectangle 3"/>
          <p:cNvSpPr>
            <a:spLocks noChangeArrowheads="1"/>
          </p:cNvSpPr>
          <p:nvPr/>
        </p:nvSpPr>
        <p:spPr bwMode="auto">
          <a:xfrm>
            <a:off x="1274763" y="1079500"/>
            <a:ext cx="3603625" cy="701675"/>
          </a:xfrm>
          <a:prstGeom prst="rect">
            <a:avLst/>
          </a:prstGeom>
          <a:noFill/>
          <a:ln w="9525">
            <a:noFill/>
            <a:miter lim="800000"/>
            <a:headEnd/>
            <a:tailEnd/>
          </a:ln>
          <a:effectLst/>
        </p:spPr>
        <p:txBody>
          <a:bodyPr wrap="none">
            <a:spAutoFit/>
          </a:bodyPr>
          <a:lstStyle/>
          <a:p>
            <a:pPr algn="l" eaLnBrk="1" hangingPunct="1"/>
            <a:r>
              <a:rPr lang="en-US" sz="4000" b="1">
                <a:solidFill>
                  <a:schemeClr val="accent2"/>
                </a:solidFill>
              </a:rPr>
              <a:t>POPULATION</a:t>
            </a:r>
          </a:p>
        </p:txBody>
      </p:sp>
      <p:pic>
        <p:nvPicPr>
          <p:cNvPr id="63492" name="Picture 4" descr="remembe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70750" y="0"/>
            <a:ext cx="1649413" cy="1676400"/>
          </a:xfrm>
          <a:prstGeom prst="rect">
            <a:avLst/>
          </a:prstGeom>
          <a:noFill/>
        </p:spPr>
      </p:pic>
      <p:sp>
        <p:nvSpPr>
          <p:cNvPr id="63493" name="Text Box 5"/>
          <p:cNvSpPr txBox="1">
            <a:spLocks noChangeArrowheads="1"/>
          </p:cNvSpPr>
          <p:nvPr/>
        </p:nvSpPr>
        <p:spPr bwMode="auto">
          <a:xfrm>
            <a:off x="5113338" y="508000"/>
            <a:ext cx="2395537" cy="519113"/>
          </a:xfrm>
          <a:prstGeom prst="rect">
            <a:avLst/>
          </a:prstGeom>
          <a:noFill/>
          <a:ln w="9525">
            <a:noFill/>
            <a:miter lim="800000"/>
            <a:headEnd/>
            <a:tailEnd/>
          </a:ln>
          <a:effectLst/>
        </p:spPr>
        <p:txBody>
          <a:bodyPr wrap="none">
            <a:spAutoFit/>
          </a:bodyPr>
          <a:lstStyle/>
          <a:p>
            <a:pPr algn="l" eaLnBrk="1" hangingPunct="1"/>
            <a:r>
              <a:rPr lang="en-US" sz="2800" b="1">
                <a:solidFill>
                  <a:schemeClr val="tx1"/>
                </a:solidFill>
              </a:rPr>
              <a:t>REMEMBER !</a:t>
            </a:r>
          </a:p>
        </p:txBody>
      </p:sp>
      <p:sp>
        <p:nvSpPr>
          <p:cNvPr id="63495" name="Rectangle 7"/>
          <p:cNvSpPr>
            <a:spLocks noChangeArrowheads="1"/>
          </p:cNvSpPr>
          <p:nvPr/>
        </p:nvSpPr>
        <p:spPr bwMode="auto">
          <a:xfrm>
            <a:off x="5181600" y="228600"/>
            <a:ext cx="1447800" cy="244475"/>
          </a:xfrm>
          <a:prstGeom prst="rect">
            <a:avLst/>
          </a:prstGeom>
          <a:noFill/>
          <a:ln w="9525">
            <a:noFill/>
            <a:miter lim="800000"/>
            <a:headEnd/>
            <a:tailEnd/>
          </a:ln>
          <a:effectLst/>
        </p:spPr>
        <p:txBody>
          <a:bodyPr anchor="ctr">
            <a:spAutoFit/>
          </a:bodyPr>
          <a:lstStyle/>
          <a:p>
            <a:pPr algn="l" eaLnBrk="1" hangingPunct="1"/>
            <a:r>
              <a:rPr lang="en-US" sz="1000">
                <a:solidFill>
                  <a:srgbClr val="990099"/>
                </a:solidFill>
                <a:latin typeface="Arial" charset="0"/>
              </a:rPr>
              <a:t>http://www.millan.net</a:t>
            </a:r>
          </a:p>
        </p:txBody>
      </p:sp>
      <p:pic>
        <p:nvPicPr>
          <p:cNvPr id="63497" name="Picture 9" descr="zebra herd 2"/>
          <p:cNvPicPr>
            <a:picLocks noChangeAspect="1" noChangeArrowheads="1"/>
          </p:cNvPicPr>
          <p:nvPr/>
        </p:nvPicPr>
        <p:blipFill>
          <a:blip r:embed="rId3" cstate="print"/>
          <a:srcRect/>
          <a:stretch>
            <a:fillRect/>
          </a:stretch>
        </p:blipFill>
        <p:spPr bwMode="auto">
          <a:xfrm>
            <a:off x="2419350" y="3844925"/>
            <a:ext cx="4137025" cy="2782888"/>
          </a:xfrm>
          <a:prstGeom prst="rect">
            <a:avLst/>
          </a:prstGeom>
          <a:noFill/>
        </p:spPr>
      </p:pic>
      <p:sp>
        <p:nvSpPr>
          <p:cNvPr id="63498" name="Rectangle 10"/>
          <p:cNvSpPr>
            <a:spLocks noChangeArrowheads="1"/>
          </p:cNvSpPr>
          <p:nvPr/>
        </p:nvSpPr>
        <p:spPr bwMode="auto">
          <a:xfrm>
            <a:off x="5473700" y="6613525"/>
            <a:ext cx="3481388" cy="244475"/>
          </a:xfrm>
          <a:prstGeom prst="rect">
            <a:avLst/>
          </a:prstGeom>
          <a:noFill/>
          <a:ln w="12700">
            <a:noFill/>
            <a:miter lim="800000"/>
            <a:headEnd/>
            <a:tailEnd/>
          </a:ln>
          <a:effectLst/>
        </p:spPr>
        <p:txBody>
          <a:bodyPr wrap="none" anchor="ctr">
            <a:spAutoFit/>
          </a:bodyPr>
          <a:lstStyle/>
          <a:p>
            <a:pPr algn="l"/>
            <a:r>
              <a:rPr lang="en-US" sz="1000" b="1">
                <a:latin typeface="Arial" charset="0"/>
              </a:rPr>
              <a:t>http://www.3kitty.org/travelrama/Photos/123-21-4x6.jpg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a:xfrm>
            <a:off x="0" y="0"/>
            <a:ext cx="9144000" cy="6858000"/>
          </a:xfrm>
        </p:spPr>
        <p:txBody>
          <a:bodyPr/>
          <a:lstStyle/>
          <a:p>
            <a:r>
              <a:rPr lang="en-US" sz="3600" b="1">
                <a:latin typeface="Comic Sans MS" pitchFamily="66" charset="0"/>
              </a:rPr>
              <a:t>Because members of a population interbreed, they share a common group of genes called a ___________</a:t>
            </a:r>
          </a:p>
          <a:p>
            <a:endParaRPr lang="en-US" sz="3600" b="1">
              <a:latin typeface="Comic Sans MS" pitchFamily="66" charset="0"/>
            </a:endParaRPr>
          </a:p>
          <a:p>
            <a:r>
              <a:rPr lang="en-US" sz="3600" b="1">
                <a:latin typeface="Comic Sans MS" pitchFamily="66" charset="0"/>
              </a:rPr>
              <a:t>A gene pool consists of ____________ present in a population, including all the different _________.  </a:t>
            </a:r>
          </a:p>
          <a:p>
            <a:endParaRPr lang="en-US" sz="3600" b="1">
              <a:latin typeface="Comic Sans MS" pitchFamily="66" charset="0"/>
            </a:endParaRPr>
          </a:p>
        </p:txBody>
      </p:sp>
      <p:sp>
        <p:nvSpPr>
          <p:cNvPr id="142341" name="Text Box 5"/>
          <p:cNvSpPr txBox="1">
            <a:spLocks noChangeArrowheads="1"/>
          </p:cNvSpPr>
          <p:nvPr/>
        </p:nvSpPr>
        <p:spPr bwMode="auto">
          <a:xfrm>
            <a:off x="4173538" y="1027113"/>
            <a:ext cx="2862262" cy="641350"/>
          </a:xfrm>
          <a:prstGeom prst="rect">
            <a:avLst/>
          </a:prstGeom>
          <a:noFill/>
          <a:ln w="12700">
            <a:noFill/>
            <a:miter lim="800000"/>
            <a:headEnd/>
            <a:tailEnd/>
          </a:ln>
          <a:effectLst/>
        </p:spPr>
        <p:txBody>
          <a:bodyPr wrap="none">
            <a:spAutoFit/>
          </a:bodyPr>
          <a:lstStyle/>
          <a:p>
            <a:r>
              <a:rPr lang="en-US" b="1">
                <a:solidFill>
                  <a:srgbClr val="CC0099"/>
                </a:solidFill>
              </a:rPr>
              <a:t>GENE POOL</a:t>
            </a:r>
          </a:p>
        </p:txBody>
      </p:sp>
      <p:sp>
        <p:nvSpPr>
          <p:cNvPr id="142342" name="Rectangle 6"/>
          <p:cNvSpPr>
            <a:spLocks noChangeArrowheads="1"/>
          </p:cNvSpPr>
          <p:nvPr/>
        </p:nvSpPr>
        <p:spPr bwMode="auto">
          <a:xfrm>
            <a:off x="5430838" y="2338388"/>
            <a:ext cx="3371850" cy="641350"/>
          </a:xfrm>
          <a:prstGeom prst="rect">
            <a:avLst/>
          </a:prstGeom>
          <a:noFill/>
          <a:ln w="12700">
            <a:noFill/>
            <a:miter lim="800000"/>
            <a:headEnd/>
            <a:tailEnd/>
          </a:ln>
          <a:effectLst/>
        </p:spPr>
        <p:txBody>
          <a:bodyPr wrap="none">
            <a:spAutoFit/>
          </a:bodyPr>
          <a:lstStyle/>
          <a:p>
            <a:r>
              <a:rPr lang="en-US" b="1">
                <a:solidFill>
                  <a:srgbClr val="CC0099"/>
                </a:solidFill>
              </a:rPr>
              <a:t>ALL the genes</a:t>
            </a:r>
          </a:p>
        </p:txBody>
      </p:sp>
      <p:sp>
        <p:nvSpPr>
          <p:cNvPr id="142343" name="Rectangle 7"/>
          <p:cNvSpPr>
            <a:spLocks noChangeArrowheads="1"/>
          </p:cNvSpPr>
          <p:nvPr/>
        </p:nvSpPr>
        <p:spPr bwMode="auto">
          <a:xfrm>
            <a:off x="2627313" y="3513138"/>
            <a:ext cx="1547812" cy="641350"/>
          </a:xfrm>
          <a:prstGeom prst="rect">
            <a:avLst/>
          </a:prstGeom>
          <a:noFill/>
          <a:ln w="12700">
            <a:noFill/>
            <a:miter lim="800000"/>
            <a:headEnd/>
            <a:tailEnd/>
          </a:ln>
          <a:effectLst/>
        </p:spPr>
        <p:txBody>
          <a:bodyPr wrap="none">
            <a:spAutoFit/>
          </a:bodyPr>
          <a:lstStyle/>
          <a:p>
            <a:r>
              <a:rPr lang="en-US" b="1">
                <a:solidFill>
                  <a:srgbClr val="CC0099"/>
                </a:solidFill>
              </a:rPr>
              <a:t>alleles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blinds(horizontal)">
                                      <p:cBhvr>
                                        <p:cTn id="7" dur="500"/>
                                        <p:tgtEl>
                                          <p:spTgt spid="1423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2342"/>
                                        </p:tgtEl>
                                        <p:attrNameLst>
                                          <p:attrName>style.visibility</p:attrName>
                                        </p:attrNameLst>
                                      </p:cBhvr>
                                      <p:to>
                                        <p:strVal val="visible"/>
                                      </p:to>
                                    </p:set>
                                    <p:animEffect transition="in" filter="blinds(horizontal)">
                                      <p:cBhvr>
                                        <p:cTn id="12" dur="500"/>
                                        <p:tgtEl>
                                          <p:spTgt spid="1423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2343"/>
                                        </p:tgtEl>
                                        <p:attrNameLst>
                                          <p:attrName>style.visibility</p:attrName>
                                        </p:attrNameLst>
                                      </p:cBhvr>
                                      <p:to>
                                        <p:strVal val="visible"/>
                                      </p:to>
                                    </p:set>
                                    <p:animEffect transition="in" filter="blinds(horizontal)">
                                      <p:cBhvr>
                                        <p:cTn id="17" dur="500"/>
                                        <p:tgtEl>
                                          <p:spTgt spid="14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P spid="142342" grpId="0"/>
      <p:bldP spid="14234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68" name="Group 20"/>
          <p:cNvGrpSpPr>
            <a:grpSpLocks/>
          </p:cNvGrpSpPr>
          <p:nvPr/>
        </p:nvGrpSpPr>
        <p:grpSpPr bwMode="auto">
          <a:xfrm>
            <a:off x="479425" y="3033713"/>
            <a:ext cx="7815263" cy="3502025"/>
            <a:chOff x="418" y="1252"/>
            <a:chExt cx="4923" cy="2206"/>
          </a:xfrm>
        </p:grpSpPr>
        <p:pic>
          <p:nvPicPr>
            <p:cNvPr id="2052" name="Picture 4" descr="bio_ch16_4336"/>
            <p:cNvPicPr>
              <a:picLocks noChangeAspect="1" noChangeArrowheads="1"/>
            </p:cNvPicPr>
            <p:nvPr/>
          </p:nvPicPr>
          <p:blipFill>
            <a:blip r:embed="rId2" cstate="print"/>
            <a:srcRect/>
            <a:stretch>
              <a:fillRect/>
            </a:stretch>
          </p:blipFill>
          <p:spPr bwMode="auto">
            <a:xfrm>
              <a:off x="419" y="1440"/>
              <a:ext cx="4922" cy="2018"/>
            </a:xfrm>
            <a:prstGeom prst="rect">
              <a:avLst/>
            </a:prstGeom>
            <a:noFill/>
          </p:spPr>
        </p:pic>
        <p:sp>
          <p:nvSpPr>
            <p:cNvPr id="2053" name="Text Box 5"/>
            <p:cNvSpPr txBox="1">
              <a:spLocks noChangeArrowheads="1"/>
            </p:cNvSpPr>
            <p:nvPr/>
          </p:nvSpPr>
          <p:spPr bwMode="auto">
            <a:xfrm>
              <a:off x="418" y="1252"/>
              <a:ext cx="1998" cy="192"/>
            </a:xfrm>
            <a:prstGeom prst="rect">
              <a:avLst/>
            </a:prstGeom>
            <a:noFill/>
            <a:ln w="9525">
              <a:noFill/>
              <a:miter lim="800000"/>
              <a:headEnd/>
              <a:tailEnd/>
            </a:ln>
            <a:effectLst/>
          </p:spPr>
          <p:txBody>
            <a:bodyPr>
              <a:spAutoFit/>
            </a:bodyPr>
            <a:lstStyle/>
            <a:p>
              <a:pPr algn="ctr">
                <a:spcBef>
                  <a:spcPct val="50000"/>
                </a:spcBef>
              </a:pPr>
              <a:r>
                <a:rPr lang="en-US" altLang="en-US" sz="1400" b="1">
                  <a:solidFill>
                    <a:schemeClr val="tx1"/>
                  </a:solidFill>
                  <a:latin typeface="Arial" charset="0"/>
                </a:rPr>
                <a:t>Sample Population</a:t>
              </a:r>
              <a:endParaRPr lang="en-US" altLang="en-US" sz="1200">
                <a:solidFill>
                  <a:schemeClr val="tx1"/>
                </a:solidFill>
                <a:latin typeface="Arial" charset="0"/>
              </a:endParaRPr>
            </a:p>
          </p:txBody>
        </p:sp>
        <p:sp>
          <p:nvSpPr>
            <p:cNvPr id="2054" name="Text Box 6"/>
            <p:cNvSpPr txBox="1">
              <a:spLocks noChangeArrowheads="1"/>
            </p:cNvSpPr>
            <p:nvPr/>
          </p:nvSpPr>
          <p:spPr bwMode="auto">
            <a:xfrm>
              <a:off x="1017" y="1687"/>
              <a:ext cx="835" cy="400"/>
            </a:xfrm>
            <a:prstGeom prst="rect">
              <a:avLst/>
            </a:prstGeom>
            <a:noFill/>
            <a:ln w="9525">
              <a:noFill/>
              <a:miter lim="800000"/>
              <a:headEnd/>
              <a:tailEnd/>
            </a:ln>
            <a:effectLst/>
          </p:spPr>
          <p:txBody>
            <a:bodyPr>
              <a:spAutoFit/>
            </a:bodyPr>
            <a:lstStyle/>
            <a:p>
              <a:pPr algn="ctr">
                <a:lnSpc>
                  <a:spcPct val="85000"/>
                </a:lnSpc>
              </a:pPr>
              <a:r>
                <a:rPr lang="en-US" altLang="en-US" sz="1400">
                  <a:solidFill>
                    <a:schemeClr val="tx1"/>
                  </a:solidFill>
                  <a:latin typeface="Arial" charset="0"/>
                </a:rPr>
                <a:t>48% heterozygous black</a:t>
              </a:r>
            </a:p>
          </p:txBody>
        </p:sp>
        <p:sp>
          <p:nvSpPr>
            <p:cNvPr id="2055" name="Text Box 7"/>
            <p:cNvSpPr txBox="1">
              <a:spLocks noChangeArrowheads="1"/>
            </p:cNvSpPr>
            <p:nvPr/>
          </p:nvSpPr>
          <p:spPr bwMode="auto">
            <a:xfrm>
              <a:off x="996" y="2627"/>
              <a:ext cx="783" cy="400"/>
            </a:xfrm>
            <a:prstGeom prst="rect">
              <a:avLst/>
            </a:prstGeom>
            <a:noFill/>
            <a:ln w="9525">
              <a:noFill/>
              <a:miter lim="800000"/>
              <a:headEnd/>
              <a:tailEnd/>
            </a:ln>
            <a:effectLst/>
          </p:spPr>
          <p:txBody>
            <a:bodyPr>
              <a:spAutoFit/>
            </a:bodyPr>
            <a:lstStyle/>
            <a:p>
              <a:pPr algn="ctr">
                <a:lnSpc>
                  <a:spcPct val="85000"/>
                </a:lnSpc>
              </a:pPr>
              <a:r>
                <a:rPr lang="en-US" altLang="en-US" sz="1400">
                  <a:solidFill>
                    <a:schemeClr val="tx1"/>
                  </a:solidFill>
                  <a:latin typeface="Arial" charset="0"/>
                </a:rPr>
                <a:t>36% homozygous brown</a:t>
              </a:r>
            </a:p>
          </p:txBody>
        </p:sp>
        <p:sp>
          <p:nvSpPr>
            <p:cNvPr id="2056" name="Text Box 8"/>
            <p:cNvSpPr txBox="1">
              <a:spLocks noChangeArrowheads="1"/>
            </p:cNvSpPr>
            <p:nvPr/>
          </p:nvSpPr>
          <p:spPr bwMode="auto">
            <a:xfrm>
              <a:off x="1602" y="2311"/>
              <a:ext cx="806" cy="400"/>
            </a:xfrm>
            <a:prstGeom prst="rect">
              <a:avLst/>
            </a:prstGeom>
            <a:noFill/>
            <a:ln w="9525">
              <a:noFill/>
              <a:miter lim="800000"/>
              <a:headEnd/>
              <a:tailEnd/>
            </a:ln>
            <a:effectLst/>
          </p:spPr>
          <p:txBody>
            <a:bodyPr>
              <a:spAutoFit/>
            </a:bodyPr>
            <a:lstStyle/>
            <a:p>
              <a:pPr algn="ctr">
                <a:lnSpc>
                  <a:spcPct val="85000"/>
                </a:lnSpc>
              </a:pPr>
              <a:r>
                <a:rPr lang="en-US" altLang="en-US" sz="1400">
                  <a:solidFill>
                    <a:schemeClr val="tx1"/>
                  </a:solidFill>
                  <a:latin typeface="Arial" charset="0"/>
                </a:rPr>
                <a:t>16% homozygous black</a:t>
              </a:r>
            </a:p>
          </p:txBody>
        </p:sp>
        <p:sp>
          <p:nvSpPr>
            <p:cNvPr id="2057" name="Text Box 9"/>
            <p:cNvSpPr txBox="1">
              <a:spLocks noChangeArrowheads="1"/>
            </p:cNvSpPr>
            <p:nvPr/>
          </p:nvSpPr>
          <p:spPr bwMode="auto">
            <a:xfrm>
              <a:off x="3279" y="1252"/>
              <a:ext cx="1296" cy="192"/>
            </a:xfrm>
            <a:prstGeom prst="rect">
              <a:avLst/>
            </a:prstGeom>
            <a:noFill/>
            <a:ln w="9525">
              <a:noFill/>
              <a:miter lim="800000"/>
              <a:headEnd/>
              <a:tailEnd/>
            </a:ln>
            <a:effectLst/>
          </p:spPr>
          <p:txBody>
            <a:bodyPr>
              <a:spAutoFit/>
            </a:bodyPr>
            <a:lstStyle/>
            <a:p>
              <a:pPr algn="l">
                <a:spcBef>
                  <a:spcPct val="50000"/>
                </a:spcBef>
              </a:pPr>
              <a:r>
                <a:rPr lang="en-US" altLang="en-US" sz="1400" b="1">
                  <a:solidFill>
                    <a:schemeClr val="tx1"/>
                  </a:solidFill>
                  <a:latin typeface="Arial" charset="0"/>
                </a:rPr>
                <a:t>Frequency of Alleles</a:t>
              </a:r>
              <a:endParaRPr lang="en-US" altLang="en-US" sz="1200">
                <a:solidFill>
                  <a:schemeClr val="tx1"/>
                </a:solidFill>
                <a:latin typeface="Arial" charset="0"/>
              </a:endParaRPr>
            </a:p>
          </p:txBody>
        </p:sp>
        <p:sp>
          <p:nvSpPr>
            <p:cNvPr id="2058" name="Text Box 10"/>
            <p:cNvSpPr txBox="1">
              <a:spLocks noChangeArrowheads="1"/>
            </p:cNvSpPr>
            <p:nvPr/>
          </p:nvSpPr>
          <p:spPr bwMode="auto">
            <a:xfrm>
              <a:off x="3571" y="1518"/>
              <a:ext cx="651" cy="326"/>
            </a:xfrm>
            <a:prstGeom prst="rect">
              <a:avLst/>
            </a:prstGeom>
            <a:noFill/>
            <a:ln w="9525">
              <a:noFill/>
              <a:miter lim="800000"/>
              <a:headEnd/>
              <a:tailEnd/>
            </a:ln>
            <a:effectLst/>
          </p:spPr>
          <p:txBody>
            <a:bodyPr>
              <a:spAutoFit/>
            </a:bodyPr>
            <a:lstStyle/>
            <a:p>
              <a:pPr algn="l">
                <a:spcBef>
                  <a:spcPct val="50000"/>
                </a:spcBef>
              </a:pPr>
              <a:r>
                <a:rPr lang="en-US" altLang="en-US" sz="1400">
                  <a:solidFill>
                    <a:schemeClr val="tx1"/>
                  </a:solidFill>
                  <a:latin typeface="Arial" charset="0"/>
                </a:rPr>
                <a:t>allele for brown fur</a:t>
              </a:r>
            </a:p>
          </p:txBody>
        </p:sp>
        <p:sp>
          <p:nvSpPr>
            <p:cNvPr id="2059" name="Text Box 11"/>
            <p:cNvSpPr txBox="1">
              <a:spLocks noChangeArrowheads="1"/>
            </p:cNvSpPr>
            <p:nvPr/>
          </p:nvSpPr>
          <p:spPr bwMode="auto">
            <a:xfrm>
              <a:off x="4641" y="1518"/>
              <a:ext cx="576" cy="326"/>
            </a:xfrm>
            <a:prstGeom prst="rect">
              <a:avLst/>
            </a:prstGeom>
            <a:noFill/>
            <a:ln w="9525">
              <a:noFill/>
              <a:miter lim="800000"/>
              <a:headEnd/>
              <a:tailEnd/>
            </a:ln>
            <a:effectLst/>
          </p:spPr>
          <p:txBody>
            <a:bodyPr>
              <a:spAutoFit/>
            </a:bodyPr>
            <a:lstStyle/>
            <a:p>
              <a:pPr algn="l">
                <a:spcBef>
                  <a:spcPct val="50000"/>
                </a:spcBef>
              </a:pPr>
              <a:r>
                <a:rPr lang="en-US" altLang="en-US" sz="1400">
                  <a:solidFill>
                    <a:schemeClr val="tx1"/>
                  </a:solidFill>
                  <a:latin typeface="Arial" charset="0"/>
                </a:rPr>
                <a:t>allele for black fur</a:t>
              </a:r>
            </a:p>
          </p:txBody>
        </p:sp>
      </p:grpSp>
      <p:sp>
        <p:nvSpPr>
          <p:cNvPr id="2069" name="Rectangle 21"/>
          <p:cNvSpPr>
            <a:spLocks noChangeArrowheads="1"/>
          </p:cNvSpPr>
          <p:nvPr/>
        </p:nvSpPr>
        <p:spPr bwMode="auto">
          <a:xfrm>
            <a:off x="0" y="0"/>
            <a:ext cx="8959850" cy="2838450"/>
          </a:xfrm>
          <a:prstGeom prst="rect">
            <a:avLst/>
          </a:prstGeom>
          <a:noFill/>
          <a:ln w="12700">
            <a:noFill/>
            <a:miter lim="800000"/>
            <a:headEnd/>
            <a:tailEnd/>
          </a:ln>
          <a:effectLst/>
        </p:spPr>
        <p:txBody>
          <a:bodyPr>
            <a:spAutoFit/>
          </a:bodyPr>
          <a:lstStyle/>
          <a:p>
            <a:pPr algn="l"/>
            <a:r>
              <a:rPr lang="en-US" b="1">
                <a:solidFill>
                  <a:schemeClr val="tx1"/>
                </a:solidFill>
                <a:latin typeface="Arial" charset="0"/>
              </a:rPr>
              <a:t>The ____________________ is the number of times that an allele occurs in the gene pool compared to the occurrence of other alleles in the gene pool.</a:t>
            </a:r>
          </a:p>
        </p:txBody>
      </p:sp>
      <p:sp>
        <p:nvSpPr>
          <p:cNvPr id="2070" name="Text Box 22"/>
          <p:cNvSpPr txBox="1">
            <a:spLocks noChangeArrowheads="1"/>
          </p:cNvSpPr>
          <p:nvPr/>
        </p:nvSpPr>
        <p:spPr bwMode="auto">
          <a:xfrm>
            <a:off x="1236663" y="0"/>
            <a:ext cx="453390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relative frequency</a:t>
            </a:r>
          </a:p>
        </p:txBody>
      </p:sp>
      <p:sp>
        <p:nvSpPr>
          <p:cNvPr id="2071" name="Text Box 23"/>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2073" name="Text Box 25"/>
          <p:cNvSpPr txBox="1">
            <a:spLocks noChangeArrowheads="1"/>
          </p:cNvSpPr>
          <p:nvPr/>
        </p:nvSpPr>
        <p:spPr bwMode="auto">
          <a:xfrm>
            <a:off x="4219575" y="6423025"/>
            <a:ext cx="4662488"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 </a:t>
            </a:r>
            <a:r>
              <a:rPr lang="en-US" sz="1000" b="1">
                <a:solidFill>
                  <a:srgbClr val="CC0099"/>
                </a:solidFill>
                <a:latin typeface="Arial" charset="0"/>
                <a:cs typeface="Arial" charset="0"/>
              </a:rPr>
              <a:t>©2006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0"/>
                                        </p:tgtEl>
                                        <p:attrNameLst>
                                          <p:attrName>style.visibility</p:attrName>
                                        </p:attrNameLst>
                                      </p:cBhvr>
                                      <p:to>
                                        <p:strVal val="visible"/>
                                      </p:to>
                                    </p:set>
                                    <p:animEffect transition="in" filter="dissolve">
                                      <p:cBhvr>
                                        <p:cTn id="7" dur="5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25" name="Rectangle 13"/>
          <p:cNvSpPr>
            <a:spLocks noChangeArrowheads="1"/>
          </p:cNvSpPr>
          <p:nvPr/>
        </p:nvSpPr>
        <p:spPr bwMode="auto">
          <a:xfrm>
            <a:off x="184150" y="163513"/>
            <a:ext cx="8959850" cy="6316662"/>
          </a:xfrm>
          <a:prstGeom prst="rect">
            <a:avLst/>
          </a:prstGeom>
          <a:noFill/>
          <a:ln w="12700">
            <a:noFill/>
            <a:miter lim="800000"/>
            <a:headEnd/>
            <a:tailEnd/>
          </a:ln>
          <a:effectLst/>
        </p:spPr>
        <p:txBody>
          <a:bodyPr>
            <a:spAutoFit/>
          </a:bodyPr>
          <a:lstStyle/>
          <a:p>
            <a:pPr algn="l"/>
            <a:r>
              <a:rPr lang="en-US" b="1">
                <a:solidFill>
                  <a:schemeClr val="tx1"/>
                </a:solidFill>
                <a:latin typeface="Arial" charset="0"/>
              </a:rPr>
              <a:t>RELATIVE FREQUENCY is often expressed as a __________________.</a:t>
            </a: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r>
              <a:rPr lang="en-US" sz="2800" b="1">
                <a:solidFill>
                  <a:schemeClr val="tx1"/>
                </a:solidFill>
                <a:latin typeface="Arial" charset="0"/>
              </a:rPr>
              <a:t>EX: In this population</a:t>
            </a:r>
            <a:br>
              <a:rPr lang="en-US" sz="2800" b="1">
                <a:solidFill>
                  <a:schemeClr val="tx1"/>
                </a:solidFill>
                <a:latin typeface="Arial" charset="0"/>
              </a:rPr>
            </a:br>
            <a:r>
              <a:rPr lang="en-US" sz="2800" b="1">
                <a:solidFill>
                  <a:schemeClr val="tx1"/>
                </a:solidFill>
                <a:latin typeface="Arial" charset="0"/>
              </a:rPr>
              <a:t>	 Dominant B allele (black) = 40%</a:t>
            </a:r>
            <a:br>
              <a:rPr lang="en-US" sz="2800" b="1">
                <a:solidFill>
                  <a:schemeClr val="tx1"/>
                </a:solidFill>
                <a:latin typeface="Arial" charset="0"/>
              </a:rPr>
            </a:br>
            <a:r>
              <a:rPr lang="en-US" sz="2800" b="1">
                <a:solidFill>
                  <a:schemeClr val="tx1"/>
                </a:solidFill>
                <a:latin typeface="Arial" charset="0"/>
              </a:rPr>
              <a:t>	 Recessive b allele (brown) = 60%</a:t>
            </a:r>
            <a:endParaRPr lang="en-US" sz="5400" b="1">
              <a:solidFill>
                <a:schemeClr val="tx1"/>
              </a:solidFill>
              <a:latin typeface="Arial" charset="0"/>
            </a:endParaRPr>
          </a:p>
        </p:txBody>
      </p:sp>
      <p:sp>
        <p:nvSpPr>
          <p:cNvPr id="64526" name="Text Box 14"/>
          <p:cNvSpPr txBox="1">
            <a:spLocks noChangeArrowheads="1"/>
          </p:cNvSpPr>
          <p:nvPr/>
        </p:nvSpPr>
        <p:spPr bwMode="auto">
          <a:xfrm>
            <a:off x="3954463" y="685800"/>
            <a:ext cx="2894012"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percentage</a:t>
            </a:r>
          </a:p>
        </p:txBody>
      </p:sp>
      <p:sp>
        <p:nvSpPr>
          <p:cNvPr id="64527" name="Text Box 15"/>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64529" name="Text Box 17"/>
          <p:cNvSpPr txBox="1">
            <a:spLocks noChangeArrowheads="1"/>
          </p:cNvSpPr>
          <p:nvPr/>
        </p:nvSpPr>
        <p:spPr bwMode="auto">
          <a:xfrm>
            <a:off x="4219575" y="6423025"/>
            <a:ext cx="4662488"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 </a:t>
            </a:r>
            <a:r>
              <a:rPr lang="en-US" sz="1000" b="1">
                <a:solidFill>
                  <a:srgbClr val="CC0099"/>
                </a:solidFill>
                <a:latin typeface="Arial" charset="0"/>
                <a:cs typeface="Arial" charset="0"/>
              </a:rPr>
              <a:t>©2006</a:t>
            </a:r>
          </a:p>
        </p:txBody>
      </p:sp>
      <p:pic>
        <p:nvPicPr>
          <p:cNvPr id="64532" name="Picture 20" descr="ph ph mouse alleles"/>
          <p:cNvPicPr>
            <a:picLocks noChangeAspect="1" noChangeArrowheads="1"/>
          </p:cNvPicPr>
          <p:nvPr/>
        </p:nvPicPr>
        <p:blipFill>
          <a:blip r:embed="rId2" cstate="print"/>
          <a:srcRect/>
          <a:stretch>
            <a:fillRect/>
          </a:stretch>
        </p:blipFill>
        <p:spPr bwMode="auto">
          <a:xfrm>
            <a:off x="2481263" y="1476375"/>
            <a:ext cx="3752850" cy="36480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dissolve">
                                      <p:cBhvr>
                                        <p:cTn id="7" dur="5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298450"/>
            <a:ext cx="8959850" cy="6559550"/>
          </a:xfrm>
          <a:prstGeom prst="rect">
            <a:avLst/>
          </a:prstGeom>
          <a:noFill/>
          <a:ln w="12700">
            <a:noFill/>
            <a:miter lim="800000"/>
            <a:headEnd/>
            <a:tailEnd/>
          </a:ln>
          <a:effectLst/>
        </p:spPr>
        <p:txBody>
          <a:bodyPr>
            <a:spAutoFit/>
          </a:bodyPr>
          <a:lstStyle/>
          <a:p>
            <a:pPr algn="l"/>
            <a:r>
              <a:rPr lang="en-US" b="1">
                <a:solidFill>
                  <a:schemeClr val="tx1"/>
                </a:solidFill>
                <a:latin typeface="Arial" charset="0"/>
              </a:rPr>
              <a:t>RELATIVE FREQUENCY has _________ to do with whether an allele is</a:t>
            </a:r>
          </a:p>
          <a:p>
            <a:pPr algn="l"/>
            <a:r>
              <a:rPr lang="en-US" b="1">
                <a:solidFill>
                  <a:schemeClr val="tx1"/>
                </a:solidFill>
                <a:latin typeface="Arial" charset="0"/>
              </a:rPr>
              <a:t>______________ or _____________</a:t>
            </a: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endParaRPr lang="en-US" b="1">
              <a:solidFill>
                <a:schemeClr val="tx1"/>
              </a:solidFill>
              <a:latin typeface="Arial" charset="0"/>
            </a:endParaRPr>
          </a:p>
          <a:p>
            <a:pPr algn="l"/>
            <a:r>
              <a:rPr lang="en-US" sz="3200" b="1">
                <a:solidFill>
                  <a:schemeClr val="tx1"/>
                </a:solidFill>
                <a:latin typeface="Arial" charset="0"/>
              </a:rPr>
              <a:t>In this population, the recessive allele is more frequent</a:t>
            </a:r>
            <a:r>
              <a:rPr lang="en-US" sz="2800" b="1">
                <a:solidFill>
                  <a:schemeClr val="tx1"/>
                </a:solidFill>
                <a:latin typeface="Arial" charset="0"/>
              </a:rPr>
              <a:t>.</a:t>
            </a:r>
          </a:p>
        </p:txBody>
      </p:sp>
      <p:sp>
        <p:nvSpPr>
          <p:cNvPr id="65549" name="Text Box 13"/>
          <p:cNvSpPr txBox="1">
            <a:spLocks noChangeArrowheads="1"/>
          </p:cNvSpPr>
          <p:nvPr/>
        </p:nvSpPr>
        <p:spPr bwMode="auto">
          <a:xfrm>
            <a:off x="881063" y="1285875"/>
            <a:ext cx="6813550"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DOMINANT       RECESSIVE</a:t>
            </a:r>
          </a:p>
        </p:txBody>
      </p:sp>
      <p:sp>
        <p:nvSpPr>
          <p:cNvPr id="65550" name="Text Box 14"/>
          <p:cNvSpPr txBox="1">
            <a:spLocks noChangeArrowheads="1"/>
          </p:cNvSpPr>
          <p:nvPr/>
        </p:nvSpPr>
        <p:spPr bwMode="auto">
          <a:xfrm>
            <a:off x="5281613" y="1779588"/>
            <a:ext cx="184150" cy="366712"/>
          </a:xfrm>
          <a:prstGeom prst="rect">
            <a:avLst/>
          </a:prstGeom>
          <a:noFill/>
          <a:ln w="12700">
            <a:noFill/>
            <a:miter lim="800000"/>
            <a:headEnd/>
            <a:tailEnd/>
          </a:ln>
          <a:effectLst/>
        </p:spPr>
        <p:txBody>
          <a:bodyPr>
            <a:spAutoFit/>
          </a:bodyPr>
          <a:lstStyle/>
          <a:p>
            <a:pPr>
              <a:spcBef>
                <a:spcPct val="50000"/>
              </a:spcBef>
            </a:pPr>
            <a:endParaRPr lang="en-US" sz="1800">
              <a:latin typeface="Arial" charset="0"/>
            </a:endParaRPr>
          </a:p>
        </p:txBody>
      </p:sp>
      <p:sp>
        <p:nvSpPr>
          <p:cNvPr id="65551" name="Text Box 15"/>
          <p:cNvSpPr txBox="1">
            <a:spLocks noChangeArrowheads="1"/>
          </p:cNvSpPr>
          <p:nvPr/>
        </p:nvSpPr>
        <p:spPr bwMode="auto">
          <a:xfrm>
            <a:off x="4219575" y="6423025"/>
            <a:ext cx="4662488" cy="244475"/>
          </a:xfrm>
          <a:prstGeom prst="rect">
            <a:avLst/>
          </a:prstGeom>
          <a:noFill/>
          <a:ln w="12700">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 </a:t>
            </a:r>
            <a:r>
              <a:rPr lang="en-US" sz="1000" b="1">
                <a:solidFill>
                  <a:srgbClr val="CC0099"/>
                </a:solidFill>
                <a:latin typeface="Arial" charset="0"/>
                <a:cs typeface="Arial" charset="0"/>
              </a:rPr>
              <a:t>©2006</a:t>
            </a:r>
          </a:p>
        </p:txBody>
      </p:sp>
      <p:pic>
        <p:nvPicPr>
          <p:cNvPr id="65552" name="Picture 16" descr="ph mouse pop"/>
          <p:cNvPicPr>
            <a:picLocks noChangeAspect="1" noChangeArrowheads="1"/>
          </p:cNvPicPr>
          <p:nvPr/>
        </p:nvPicPr>
        <p:blipFill>
          <a:blip r:embed="rId2" cstate="print"/>
          <a:srcRect/>
          <a:stretch>
            <a:fillRect/>
          </a:stretch>
        </p:blipFill>
        <p:spPr bwMode="auto">
          <a:xfrm>
            <a:off x="2409825" y="2033588"/>
            <a:ext cx="3810000" cy="3648075"/>
          </a:xfrm>
          <a:prstGeom prst="rect">
            <a:avLst/>
          </a:prstGeom>
          <a:noFill/>
        </p:spPr>
      </p:pic>
      <p:sp>
        <p:nvSpPr>
          <p:cNvPr id="65553" name="Rectangle 17"/>
          <p:cNvSpPr>
            <a:spLocks noChangeArrowheads="1"/>
          </p:cNvSpPr>
          <p:nvPr/>
        </p:nvSpPr>
        <p:spPr bwMode="auto">
          <a:xfrm>
            <a:off x="6403975" y="204788"/>
            <a:ext cx="2525713" cy="701675"/>
          </a:xfrm>
          <a:prstGeom prst="rect">
            <a:avLst/>
          </a:prstGeom>
          <a:noFill/>
          <a:ln w="12700">
            <a:noFill/>
            <a:miter lim="800000"/>
            <a:headEnd/>
            <a:tailEnd/>
          </a:ln>
          <a:effectLst/>
        </p:spPr>
        <p:txBody>
          <a:bodyPr wrap="none">
            <a:spAutoFit/>
          </a:bodyPr>
          <a:lstStyle/>
          <a:p>
            <a:r>
              <a:rPr lang="en-US" sz="4000" b="1">
                <a:solidFill>
                  <a:srgbClr val="0066CC"/>
                </a:solidFill>
                <a:latin typeface="Arial" charset="0"/>
              </a:rPr>
              <a:t>NOTHING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53"/>
                                        </p:tgtEl>
                                        <p:attrNameLst>
                                          <p:attrName>style.visibility</p:attrName>
                                        </p:attrNameLst>
                                      </p:cBhvr>
                                      <p:to>
                                        <p:strVal val="visible"/>
                                      </p:to>
                                    </p:set>
                                    <p:animEffect transition="in" filter="dissolve">
                                      <p:cBhvr>
                                        <p:cTn id="7" dur="500"/>
                                        <p:tgtEl>
                                          <p:spTgt spid="655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49"/>
                                        </p:tgtEl>
                                        <p:attrNameLst>
                                          <p:attrName>style.visibility</p:attrName>
                                        </p:attrNameLst>
                                      </p:cBhvr>
                                      <p:to>
                                        <p:strVal val="visible"/>
                                      </p:to>
                                    </p:set>
                                    <p:animEffect transition="in" filter="dissolve">
                                      <p:cBhvr>
                                        <p:cTn id="12" dur="5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p:bldP spid="65553" grpId="0"/>
    </p:bldLst>
  </p:timing>
</p:sld>
</file>

<file path=ppt/theme/theme1.xml><?xml version="1.0" encoding="utf-8"?>
<a:theme xmlns:a="http://schemas.openxmlformats.org/drawingml/2006/main" name="biologytemplatemadolyn911">
  <a:themeElements>
    <a:clrScheme name="biologytemplatemadolyn9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00"/>
      </a:hlink>
      <a:folHlink>
        <a:srgbClr val="00CC66"/>
      </a:folHlink>
    </a:clrScheme>
    <a:fontScheme name="biologytemplatemadolyn91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iologytemplatemadolyn9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logytemplatemadolyn9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logytemplatemadolyn9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logytemplatemadolyn9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logytemplatemadolyn9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logytemplatemadolyn9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logytemplatemadolyn9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logytemplatemadolyn9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logytemplatemadolyn9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logytemplatemadolyn9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logytemplatemadolyn9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logytemplatemadolyn9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iologytemplatemadolyn9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00"/>
        </a:hlink>
        <a:folHlink>
          <a:srgbClr val="00CC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 HD:Desktop Folder:biologytemplatemadolyn911.pot</Template>
  <TotalTime>1710</TotalTime>
  <Words>1890</Words>
  <Application>Microsoft Office PowerPoint</Application>
  <PresentationFormat>On-screen Show (4:3)</PresentationFormat>
  <Paragraphs>473</Paragraphs>
  <Slides>49</Slides>
  <Notes>0</Notes>
  <HiddenSlides>0</HiddenSlides>
  <MMClips>0</MMClips>
  <ScaleCrop>false</ScaleCrop>
  <HeadingPairs>
    <vt:vector size="6" baseType="variant">
      <vt:variant>
        <vt:lpstr>Theme</vt:lpstr>
      </vt:variant>
      <vt:variant>
        <vt:i4>1</vt:i4>
      </vt:variant>
      <vt:variant>
        <vt:lpstr>Slide Titles</vt:lpstr>
      </vt:variant>
      <vt:variant>
        <vt:i4>49</vt:i4>
      </vt:variant>
      <vt:variant>
        <vt:lpstr>Custom Shows</vt:lpstr>
      </vt:variant>
      <vt:variant>
        <vt:i4>4</vt:i4>
      </vt:variant>
    </vt:vector>
  </HeadingPairs>
  <TitlesOfParts>
    <vt:vector size="54" baseType="lpstr">
      <vt:lpstr>biologytemplatemadolyn911</vt:lpstr>
      <vt:lpstr>Section Outline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Hardy &amp; Weinberg</vt:lpstr>
      <vt:lpstr>Gene Frequency &amp; the Hardy-Weinberg Equation</vt:lpstr>
      <vt:lpstr>Slide 42</vt:lpstr>
      <vt:lpstr>Slide 43</vt:lpstr>
      <vt:lpstr>Slide 44</vt:lpstr>
      <vt:lpstr>Slide 45</vt:lpstr>
      <vt:lpstr>Slide 46</vt:lpstr>
      <vt:lpstr>Slide 47</vt:lpstr>
      <vt:lpstr>Slide 48</vt:lpstr>
      <vt:lpstr>Slide 49</vt:lpstr>
      <vt:lpstr>Internet</vt:lpstr>
      <vt:lpstr>Interest 1</vt:lpstr>
      <vt:lpstr>Interest 2</vt:lpstr>
      <vt:lpstr>Interest 3</vt:lpstr>
    </vt:vector>
  </TitlesOfParts>
  <Company>Prentice Hall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Prentice Hall Biology</dc:title>
  <dc:creator>Prentice Hall</dc:creator>
  <cp:lastModifiedBy>amartin4</cp:lastModifiedBy>
  <cp:revision>113</cp:revision>
  <dcterms:created xsi:type="dcterms:W3CDTF">2001-09-07T13:30:19Z</dcterms:created>
  <dcterms:modified xsi:type="dcterms:W3CDTF">2012-03-23T13:22:23Z</dcterms:modified>
</cp:coreProperties>
</file>