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2"/>
  </p:handoutMasterIdLst>
  <p:sldIdLst>
    <p:sldId id="256" r:id="rId2"/>
    <p:sldId id="266" r:id="rId3"/>
    <p:sldId id="272" r:id="rId4"/>
    <p:sldId id="267" r:id="rId5"/>
    <p:sldId id="268" r:id="rId6"/>
    <p:sldId id="269" r:id="rId7"/>
    <p:sldId id="352" r:id="rId8"/>
    <p:sldId id="270" r:id="rId9"/>
    <p:sldId id="271" r:id="rId10"/>
    <p:sldId id="273" r:id="rId11"/>
    <p:sldId id="293" r:id="rId12"/>
    <p:sldId id="274" r:id="rId13"/>
    <p:sldId id="278" r:id="rId14"/>
    <p:sldId id="280" r:id="rId15"/>
    <p:sldId id="279" r:id="rId16"/>
    <p:sldId id="277" r:id="rId17"/>
    <p:sldId id="287" r:id="rId18"/>
    <p:sldId id="257" r:id="rId19"/>
    <p:sldId id="258" r:id="rId20"/>
    <p:sldId id="259" r:id="rId21"/>
    <p:sldId id="282" r:id="rId22"/>
    <p:sldId id="260" r:id="rId23"/>
    <p:sldId id="301" r:id="rId24"/>
    <p:sldId id="354" r:id="rId25"/>
    <p:sldId id="355" r:id="rId26"/>
    <p:sldId id="356" r:id="rId27"/>
    <p:sldId id="357" r:id="rId28"/>
    <p:sldId id="437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438" r:id="rId38"/>
    <p:sldId id="371" r:id="rId39"/>
    <p:sldId id="372" r:id="rId40"/>
    <p:sldId id="373" r:id="rId41"/>
    <p:sldId id="374" r:id="rId42"/>
    <p:sldId id="375" r:id="rId43"/>
    <p:sldId id="439" r:id="rId44"/>
    <p:sldId id="377" r:id="rId45"/>
    <p:sldId id="378" r:id="rId46"/>
    <p:sldId id="379" r:id="rId47"/>
    <p:sldId id="380" r:id="rId48"/>
    <p:sldId id="381" r:id="rId49"/>
    <p:sldId id="382" r:id="rId50"/>
    <p:sldId id="383" r:id="rId51"/>
    <p:sldId id="384" r:id="rId52"/>
    <p:sldId id="386" r:id="rId53"/>
    <p:sldId id="436" r:id="rId54"/>
    <p:sldId id="387" r:id="rId55"/>
    <p:sldId id="388" r:id="rId56"/>
    <p:sldId id="411" r:id="rId57"/>
    <p:sldId id="412" r:id="rId58"/>
    <p:sldId id="413" r:id="rId59"/>
    <p:sldId id="426" r:id="rId60"/>
    <p:sldId id="419" r:id="rId61"/>
    <p:sldId id="420" r:id="rId62"/>
    <p:sldId id="421" r:id="rId63"/>
    <p:sldId id="422" r:id="rId64"/>
    <p:sldId id="423" r:id="rId65"/>
    <p:sldId id="427" r:id="rId66"/>
    <p:sldId id="424" r:id="rId67"/>
    <p:sldId id="428" r:id="rId68"/>
    <p:sldId id="429" r:id="rId69"/>
    <p:sldId id="430" r:id="rId70"/>
    <p:sldId id="431" r:id="rId71"/>
    <p:sldId id="425" r:id="rId72"/>
    <p:sldId id="414" r:id="rId73"/>
    <p:sldId id="415" r:id="rId74"/>
    <p:sldId id="433" r:id="rId75"/>
    <p:sldId id="434" r:id="rId76"/>
    <p:sldId id="435" r:id="rId77"/>
    <p:sldId id="391" r:id="rId78"/>
    <p:sldId id="392" r:id="rId79"/>
    <p:sldId id="393" r:id="rId80"/>
    <p:sldId id="394" r:id="rId81"/>
    <p:sldId id="395" r:id="rId82"/>
    <p:sldId id="396" r:id="rId83"/>
    <p:sldId id="397" r:id="rId84"/>
    <p:sldId id="398" r:id="rId85"/>
    <p:sldId id="399" r:id="rId86"/>
    <p:sldId id="400" r:id="rId87"/>
    <p:sldId id="401" r:id="rId88"/>
    <p:sldId id="402" r:id="rId89"/>
    <p:sldId id="403" r:id="rId90"/>
    <p:sldId id="404" r:id="rId9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66"/>
    <a:srgbClr val="008000"/>
    <a:srgbClr val="CC0000"/>
    <a:srgbClr val="FFFFCC"/>
    <a:srgbClr val="3333FF"/>
    <a:srgbClr val="0066FF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62" autoAdjust="0"/>
  </p:normalViewPr>
  <p:slideViewPr>
    <p:cSldViewPr>
      <p:cViewPr varScale="1">
        <p:scale>
          <a:sx n="78" d="100"/>
          <a:sy n="78" d="100"/>
        </p:scale>
        <p:origin x="-4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074F13-ADD9-45CE-8F74-725D0D4504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F1026-0295-4523-9A08-3C034F8FA9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45D2F-FE0D-4364-854C-5FF32FD65E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F95CE-19E3-41D8-9C2D-20B011DD44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AB45D6-A2A6-473D-AE4B-76761F465F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27A548-6C60-4B33-9E2A-8E91442D7A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2543E-5608-4A11-B64B-F714815D5C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76497-F378-4A59-A6EC-34ADCCACA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340C7-3041-4CDE-A7C8-DB0B1919CF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8867F-4956-4392-972A-97EB8E6A47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FCCCE-1326-430A-A205-2E1133EC58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CF7A5-B423-4E45-A970-E48721183D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800D3-4E41-4037-ADAA-0EB489F772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AAE7C-8B77-43C8-9EA0-BFF7332EF1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E2EB2E-1757-4FB0-803C-1DDD615A68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olcweb/cgi/pluginpop.cgi?it=swf::535::535::/sites/dl/free/0072437316/120076/bio21.swf::Hershey%20and%20Chase%20Experimen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n.wikipedia.org/wiki/Image:Rosalind_Franklin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www.tokyo-med.ac.jp/genet/picts/dna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brookings.k12.sd.us/biology/PHVideos/Chapter%2012B.m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ed.cuhk.edu.hk/~johnson/teaching/genetics/animations/dna_replication.htm" TargetMode="External"/><Relationship Id="rId5" Type="http://schemas.openxmlformats.org/officeDocument/2006/relationships/image" Target="../media/image5.png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lpscience.fatcow.com/jwanamaker/animations/DNA%20Replication%20-%20long%20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rookings.k12.sd.us/biology/ch12DNARNA/Chapter%2012A.mp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brookings.k12.sd.us/biology/PHVideos/Chapter%2012G.m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brookings.k12.sd.us/biology/PHVideos/Chapter%2012F.mpg" TargetMode="External"/><Relationship Id="rId2" Type="http://schemas.openxmlformats.org/officeDocument/2006/relationships/hyperlink" Target="http://brookings.k12.sd.us/biology/PHVideos/Chapter%2012E.mpg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brookings.k12.sd.us/biology/ch12DNARNA/Chapter%2012A.m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anasinc.com/webcontent/anisamples/majorsbiology/lacoperon.html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772400" cy="2533650"/>
          </a:xfrm>
        </p:spPr>
        <p:txBody>
          <a:bodyPr/>
          <a:lstStyle/>
          <a:p>
            <a:r>
              <a:rPr lang="en-US" sz="7200">
                <a:latin typeface="Comic Sans MS" pitchFamily="66" charset="0"/>
              </a:rPr>
              <a:t>DNA and RNA</a:t>
            </a:r>
            <a:br>
              <a:rPr lang="en-US" sz="7200">
                <a:latin typeface="Comic Sans MS" pitchFamily="66" charset="0"/>
              </a:rPr>
            </a:br>
            <a:r>
              <a:rPr lang="en-US">
                <a:latin typeface="Comic Sans MS" pitchFamily="66" charset="0"/>
              </a:rPr>
              <a:t>Chapter 12-1</a:t>
            </a:r>
          </a:p>
        </p:txBody>
      </p:sp>
      <p:pic>
        <p:nvPicPr>
          <p:cNvPr id="2052" name="Picture 4" descr="rotating DN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362200"/>
            <a:ext cx="708025" cy="312420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28600"/>
            <a:ext cx="2714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http://faculty.uca.edu/~johnc/mbi1440.htm</a:t>
            </a:r>
          </a:p>
        </p:txBody>
      </p:sp>
      <p:pic>
        <p:nvPicPr>
          <p:cNvPr id="2054" name="Picture 6" descr="making mR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3429000"/>
            <a:ext cx="5076825" cy="3046413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505200" y="6400800"/>
            <a:ext cx="5443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http://www.wappingersschools.org/RCK/staff/teacherhp/johnson/visualvocab/mRNA.gif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915400" cy="61722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But when  they treated the heat-killed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LETHAL bacteria with enzymes to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destroy _____ there was NO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transformation!  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. . . the mice lived!</a:t>
            </a:r>
          </a:p>
          <a:p>
            <a:pPr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  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DNA was the molecule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that caused the genetic 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change.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057400" y="1295400"/>
            <a:ext cx="1220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3333FF"/>
                </a:solidFill>
                <a:latin typeface="Comic Sans MS" pitchFamily="66" charset="0"/>
              </a:rPr>
              <a:t>DNA</a:t>
            </a:r>
          </a:p>
        </p:txBody>
      </p:sp>
      <p:pic>
        <p:nvPicPr>
          <p:cNvPr id="19463" name="Picture 7" descr="d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057400"/>
            <a:ext cx="23002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791200" y="6400800"/>
            <a:ext cx="3114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http://web.jjay.cuny.edu/~acarpi/NSC/12-dna.htm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371600"/>
          </a:xfrm>
        </p:spPr>
        <p:txBody>
          <a:bodyPr/>
          <a:lstStyle/>
          <a:p>
            <a:r>
              <a:rPr lang="en-US" sz="4000" b="1">
                <a:latin typeface="Comic Sans MS" pitchFamily="66" charset="0"/>
              </a:rPr>
              <a:t>GRIFFITH EXPERIMENT </a:t>
            </a:r>
            <a:r>
              <a:rPr lang="en-US" sz="2800" b="1">
                <a:latin typeface="Comic Sans MS" pitchFamily="66" charset="0"/>
              </a:rPr>
              <a:t>(PNEUMONIA-RAT)</a:t>
            </a:r>
            <a:r>
              <a:rPr lang="en-US" sz="4000" b="1">
                <a:latin typeface="Comic Sans MS" pitchFamily="66" charset="0"/>
              </a:rPr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0" y="1752600"/>
            <a:ext cx="1024255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4000" b="1">
                <a:latin typeface="Comic Sans MS" pitchFamily="66" charset="0"/>
              </a:rPr>
              <a:t>Showed ____________ could be</a:t>
            </a:r>
          </a:p>
          <a:p>
            <a:pPr marL="342900" indent="-342900"/>
            <a:r>
              <a:rPr lang="en-US" sz="4000" b="1">
                <a:latin typeface="Comic Sans MS" pitchFamily="66" charset="0"/>
              </a:rPr>
              <a:t>passed between bacteria &amp; cause a</a:t>
            </a:r>
          </a:p>
          <a:p>
            <a:pPr marL="342900" indent="-342900"/>
            <a:r>
              <a:rPr lang="en-US" sz="4000" b="1">
                <a:latin typeface="Comic Sans MS" pitchFamily="66" charset="0"/>
              </a:rPr>
              <a:t>change.</a:t>
            </a:r>
          </a:p>
          <a:p>
            <a:pPr marL="342900" indent="-342900"/>
            <a:endParaRPr lang="en-US" sz="3600" b="1">
              <a:solidFill>
                <a:schemeClr val="tx2"/>
              </a:solidFill>
              <a:latin typeface="Comic Sans MS" pitchFamily="66" charset="0"/>
            </a:endParaRPr>
          </a:p>
          <a:p>
            <a:pPr marL="342900" indent="-342900"/>
            <a:endParaRPr lang="en-US" sz="3600" b="1">
              <a:solidFill>
                <a:schemeClr val="tx2"/>
              </a:solidFill>
              <a:latin typeface="Comic Sans MS" pitchFamily="66" charset="0"/>
            </a:endParaRPr>
          </a:p>
          <a:p>
            <a:pPr marL="342900" indent="-342900"/>
            <a:r>
              <a:rPr lang="en-US" sz="3600" b="1">
                <a:solidFill>
                  <a:schemeClr val="tx2"/>
                </a:solidFill>
                <a:latin typeface="Comic Sans MS" pitchFamily="66" charset="0"/>
              </a:rPr>
              <a:t>AVERY EXPERIMENT</a:t>
            </a:r>
            <a:r>
              <a:rPr lang="en-US" sz="3600" b="1">
                <a:latin typeface="Comic Sans MS" pitchFamily="66" charset="0"/>
              </a:rPr>
              <a:t> </a:t>
            </a:r>
            <a:r>
              <a:rPr lang="en-US" sz="3200" b="1">
                <a:latin typeface="Comic Sans MS" pitchFamily="66" charset="0"/>
              </a:rPr>
              <a:t>(Digestive enzymes)		</a:t>
            </a:r>
          </a:p>
          <a:p>
            <a:pPr marL="342900" indent="-342900"/>
            <a:r>
              <a:rPr lang="en-US" sz="4000" b="1">
                <a:latin typeface="Comic Sans MS" pitchFamily="66" charset="0"/>
              </a:rPr>
              <a:t>showed that the genetic material </a:t>
            </a:r>
          </a:p>
          <a:p>
            <a:pPr marL="342900" indent="-342900"/>
            <a:r>
              <a:rPr lang="en-US" sz="4000" b="1">
                <a:latin typeface="Comic Sans MS" pitchFamily="66" charset="0"/>
              </a:rPr>
              <a:t>was _____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1295400" y="5791200"/>
            <a:ext cx="1220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rgbClr val="3333FF"/>
                </a:solidFill>
                <a:latin typeface="Comic Sans MS" pitchFamily="66" charset="0"/>
              </a:rPr>
              <a:t>DNA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1981200" y="1752600"/>
            <a:ext cx="4164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3333FF"/>
                </a:solidFill>
                <a:latin typeface="Comic Sans MS" pitchFamily="66" charset="0"/>
              </a:rPr>
              <a:t>genetic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915400" cy="57912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Scientists are skeptical… it takes more than one experiment to convince them.</a:t>
            </a:r>
          </a:p>
          <a:p>
            <a:pPr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1952-Alfred Hershey and Martha Chase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experimented with viruses that infect bacteria = _________________</a:t>
            </a:r>
          </a:p>
          <a:p>
            <a:pPr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Knew bacteriophages 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were made of 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________ and _______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429000" y="2895600"/>
            <a:ext cx="348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3333FF"/>
                </a:solidFill>
                <a:latin typeface="Comic Sans MS" pitchFamily="66" charset="0"/>
              </a:rPr>
              <a:t>bacteriophages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284788" y="6613525"/>
            <a:ext cx="38592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http://www.mun.ca/biology/scarr/Chase_&amp;_Hershey_1953.jpg</a:t>
            </a:r>
          </a:p>
        </p:txBody>
      </p:sp>
      <p:pic>
        <p:nvPicPr>
          <p:cNvPr id="20486" name="Picture 6" descr="chase hersh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191000"/>
            <a:ext cx="2857500" cy="2262188"/>
          </a:xfrm>
          <a:prstGeom prst="rect">
            <a:avLst/>
          </a:prstGeom>
          <a:noFill/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124200" y="6019800"/>
            <a:ext cx="193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  <a:hlinkClick r:id="rId3"/>
              </a:rPr>
              <a:t>Hear about their</a:t>
            </a:r>
          </a:p>
          <a:p>
            <a:r>
              <a:rPr lang="en-US" b="1">
                <a:solidFill>
                  <a:schemeClr val="hlink"/>
                </a:solidFill>
                <a:hlinkClick r:id="rId3"/>
              </a:rPr>
              <a:t>cool experiment</a:t>
            </a:r>
            <a:endParaRPr lang="en-US" b="1">
              <a:solidFill>
                <a:schemeClr val="hlink"/>
              </a:solidFill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57200" y="5218113"/>
            <a:ext cx="1949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3333FF"/>
                </a:solidFill>
                <a:latin typeface="Comic Sans MS" pitchFamily="66" charset="0"/>
              </a:rPr>
              <a:t>proteins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657600" y="5286375"/>
            <a:ext cx="1104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8" grpId="0"/>
      <p:bldP spid="204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4" descr="hershey chas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924675"/>
          </a:xfrm>
          <a:prstGeom prst="rect">
            <a:avLst/>
          </a:prstGeo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184775" y="6613525"/>
            <a:ext cx="3959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http://www.mun.ca/biology/scarr/hersheychase-experiment.jpg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Comic Sans MS" pitchFamily="66" charset="0"/>
              </a:rPr>
              <a:t>HERSHEY-CHASE BLENDER EXPERIMENT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41325" y="1833563"/>
            <a:ext cx="83216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4000" b="1">
                <a:latin typeface="Comic Sans MS" pitchFamily="66" charset="0"/>
              </a:rPr>
              <a:t>Showed_______________ </a:t>
            </a:r>
          </a:p>
          <a:p>
            <a:pPr marL="342900" indent="-342900"/>
            <a:r>
              <a:rPr lang="en-US" sz="4000" b="1">
                <a:latin typeface="Comic Sans MS" pitchFamily="66" charset="0"/>
              </a:rPr>
              <a:t>		entered cell during infection.</a:t>
            </a:r>
          </a:p>
          <a:p>
            <a:pPr marL="342900" indent="-342900"/>
            <a:endParaRPr lang="en-US" sz="4000" b="1">
              <a:latin typeface="Comic Sans MS" pitchFamily="66" charset="0"/>
            </a:endParaRPr>
          </a:p>
          <a:p>
            <a:pPr marL="342900" indent="-342900"/>
            <a:r>
              <a:rPr lang="en-US" sz="4000" b="1">
                <a:latin typeface="Comic Sans MS" pitchFamily="66" charset="0"/>
              </a:rPr>
              <a:t>Conclusion:</a:t>
            </a:r>
          </a:p>
          <a:p>
            <a:pPr marL="342900" indent="-342900"/>
            <a:r>
              <a:rPr lang="en-US" sz="4000" b="1">
                <a:latin typeface="Comic Sans MS" pitchFamily="66" charset="0"/>
              </a:rPr>
              <a:t>______________in virus was</a:t>
            </a:r>
          </a:p>
          <a:p>
            <a:pPr marL="342900" indent="-342900"/>
            <a:r>
              <a:rPr lang="en-US" sz="4000" b="1">
                <a:latin typeface="Comic Sans MS" pitchFamily="66" charset="0"/>
              </a:rPr>
              <a:t>_____  not protein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514600" y="1828800"/>
            <a:ext cx="5440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3333FF"/>
                </a:solidFill>
                <a:latin typeface="Comic Sans MS" pitchFamily="66" charset="0"/>
              </a:rPr>
              <a:t>only DNA not protein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33400" y="4267200"/>
            <a:ext cx="40306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rgbClr val="3333FF"/>
                </a:solidFill>
                <a:latin typeface="Comic Sans MS" pitchFamily="66" charset="0"/>
              </a:rPr>
              <a:t>Genetic material </a:t>
            </a:r>
          </a:p>
          <a:p>
            <a:r>
              <a:rPr lang="en-US" sz="3600" b="1">
                <a:solidFill>
                  <a:srgbClr val="3333FF"/>
                </a:solidFill>
                <a:latin typeface="Comic Sans MS" pitchFamily="66" charset="0"/>
              </a:rPr>
              <a:t>DNA</a:t>
            </a:r>
            <a:endParaRPr lang="en-US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8382000" cy="487362"/>
          </a:xfrm>
        </p:spPr>
        <p:txBody>
          <a:bodyPr/>
          <a:lstStyle/>
          <a:p>
            <a:r>
              <a:rPr lang="en-US" sz="4000" b="1"/>
              <a:t>BACTERIAL VIRUSES</a:t>
            </a:r>
          </a:p>
        </p:txBody>
      </p:sp>
      <p:pic>
        <p:nvPicPr>
          <p:cNvPr id="26633" name="Picture 9" descr="bacteriophage%20life%20cyc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31" r="30556" b="22629"/>
          <a:stretch>
            <a:fillRect/>
          </a:stretch>
        </p:blipFill>
        <p:spPr>
          <a:xfrm>
            <a:off x="2133600" y="914400"/>
            <a:ext cx="5334000" cy="5334000"/>
          </a:xfrm>
          <a:noFill/>
          <a:ln/>
        </p:spPr>
      </p:pic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6365875" y="6491288"/>
            <a:ext cx="2778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http://faculty.uca.edu/~johnc/mbi1440.htm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DNA is a DOUBLE HELIX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937125" y="26828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200">
              <a:solidFill>
                <a:schemeClr val="hlink"/>
              </a:solidFill>
            </a:endParaRPr>
          </a:p>
        </p:txBody>
      </p:sp>
      <p:pic>
        <p:nvPicPr>
          <p:cNvPr id="23558" name="Picture 6" descr="150px-Rosalind_Frankli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2057400" cy="1920875"/>
          </a:xfrm>
          <a:prstGeom prst="rect">
            <a:avLst/>
          </a:prstGeom>
          <a:noFill/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57200" y="1447800"/>
            <a:ext cx="293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http://en.wikipedia.org/wiki/Rosalind_Franklin</a:t>
            </a:r>
          </a:p>
        </p:txBody>
      </p:sp>
      <p:pic>
        <p:nvPicPr>
          <p:cNvPr id="23560" name="Picture 8" descr="watson_cri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00200"/>
            <a:ext cx="3048000" cy="2027238"/>
          </a:xfrm>
          <a:prstGeom prst="rect">
            <a:avLst/>
          </a:prstGeom>
          <a:noFill/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4495800" y="1295400"/>
            <a:ext cx="4262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http://www.time.com/time/time100/scientist/profile/watsoncrick.html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20675" y="3962400"/>
            <a:ext cx="88233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X-ray experiments by Rosalind Franklin </a:t>
            </a:r>
          </a:p>
          <a:p>
            <a:r>
              <a:rPr lang="en-US" sz="3200" b="1">
                <a:latin typeface="Comic Sans MS" pitchFamily="66" charset="0"/>
              </a:rPr>
              <a:t>led James Watson and Francis Crick to the</a:t>
            </a:r>
          </a:p>
          <a:p>
            <a:r>
              <a:rPr lang="en-US" sz="3200" b="1">
                <a:latin typeface="Comic Sans MS" pitchFamily="66" charset="0"/>
              </a:rPr>
              <a:t>discovery of the structure of DNA in 1953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7" name="Picture 11" descr="Biology Interface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38" name="Picture 2" descr="bio_ch12_6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41463"/>
            <a:ext cx="6546850" cy="4170362"/>
          </a:xfrm>
          <a:prstGeom prst="rect">
            <a:avLst/>
          </a:prstGeom>
          <a:noFill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523038" y="2185988"/>
            <a:ext cx="129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Hydrogen bonds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244725" y="1662113"/>
            <a:ext cx="147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600"/>
              <a:t>Nucleotide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873125" y="3776663"/>
            <a:ext cx="1828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600"/>
              <a:t>Sugar-phosphate backbone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249988" y="4341813"/>
            <a:ext cx="9906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/>
              <a:t>Key</a:t>
            </a:r>
            <a:endParaRPr lang="en-US" sz="1100"/>
          </a:p>
          <a:p>
            <a:pPr eaLnBrk="0" hangingPunct="0">
              <a:spcBef>
                <a:spcPct val="50000"/>
              </a:spcBef>
            </a:pPr>
            <a:r>
              <a:rPr lang="en-US" sz="1100"/>
              <a:t>Adenine (A)</a:t>
            </a:r>
          </a:p>
          <a:p>
            <a:pPr eaLnBrk="0" hangingPunct="0">
              <a:spcBef>
                <a:spcPct val="50000"/>
              </a:spcBef>
            </a:pPr>
            <a:r>
              <a:rPr lang="en-US" sz="1100"/>
              <a:t>Thymine (T)</a:t>
            </a:r>
          </a:p>
          <a:p>
            <a:pPr eaLnBrk="0" hangingPunct="0">
              <a:spcBef>
                <a:spcPct val="50000"/>
              </a:spcBef>
            </a:pPr>
            <a:r>
              <a:rPr lang="en-US" sz="1100"/>
              <a:t>Cytosine (C)</a:t>
            </a:r>
          </a:p>
          <a:p>
            <a:pPr eaLnBrk="0" hangingPunct="0">
              <a:spcBef>
                <a:spcPct val="50000"/>
              </a:spcBef>
            </a:pPr>
            <a:r>
              <a:rPr lang="en-US" sz="1100"/>
              <a:t>Guanine (G)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6411913" cy="1143000"/>
          </a:xfrm>
        </p:spPr>
        <p:txBody>
          <a:bodyPr/>
          <a:lstStyle/>
          <a:p>
            <a:r>
              <a:rPr lang="en-US" sz="3600">
                <a:solidFill>
                  <a:schemeClr val="bg1"/>
                </a:solidFill>
              </a:rPr>
              <a:t>Figure </a:t>
            </a:r>
            <a:r>
              <a:rPr lang="en-US" sz="3200">
                <a:solidFill>
                  <a:schemeClr val="bg1"/>
                </a:solidFill>
              </a:rPr>
              <a:t>12–7</a:t>
            </a:r>
            <a:r>
              <a:rPr lang="en-US" sz="3600">
                <a:solidFill>
                  <a:schemeClr val="bg1"/>
                </a:solidFill>
              </a:rPr>
              <a:t> Structure of DNA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Section 12-1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752600"/>
          </a:xfrm>
        </p:spPr>
        <p:txBody>
          <a:bodyPr/>
          <a:lstStyle/>
          <a:p>
            <a:r>
              <a:rPr lang="en-US" sz="4800" b="1"/>
              <a:t>NUCLEIC ACIDS are built from subunits called </a:t>
            </a:r>
            <a:br>
              <a:rPr lang="en-US" sz="4800" b="1"/>
            </a:br>
            <a:r>
              <a:rPr lang="en-US" sz="4800" b="1"/>
              <a:t>____________________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5334000"/>
            <a:ext cx="2514600" cy="304800"/>
          </a:xfrm>
        </p:spPr>
        <p:txBody>
          <a:bodyPr/>
          <a:lstStyle/>
          <a:p>
            <a:pPr>
              <a:buFontTx/>
              <a:buNone/>
            </a:pPr>
            <a:r>
              <a:rPr lang="en-US" sz="1400" b="1">
                <a:solidFill>
                  <a:srgbClr val="990099"/>
                </a:solidFill>
              </a:rPr>
              <a:t>Image by: Riedell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362200" y="1420813"/>
            <a:ext cx="45529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chemeClr val="accent2"/>
                </a:solidFill>
              </a:rPr>
              <a:t>NUCLEOTIDES</a:t>
            </a:r>
          </a:p>
        </p:txBody>
      </p:sp>
      <p:pic>
        <p:nvPicPr>
          <p:cNvPr id="3077" name="Picture 5" descr="nucleotide labeled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3400" y="2362200"/>
            <a:ext cx="5257800" cy="3144838"/>
          </a:xfrm>
          <a:noFill/>
          <a:ln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733800" y="4953000"/>
            <a:ext cx="4705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/>
              <a:t>SUGAR in DNA is</a:t>
            </a:r>
          </a:p>
          <a:p>
            <a:r>
              <a:rPr lang="en-US" sz="4000" b="1"/>
              <a:t>________________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419600" y="5562600"/>
            <a:ext cx="317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</a:rPr>
              <a:t>deoxyribose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u="sng"/>
              <a:t>NITROGEN BASES in DNA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981200"/>
            <a:ext cx="86106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b="1"/>
              <a:t>_____________= A</a:t>
            </a:r>
          </a:p>
          <a:p>
            <a:pPr>
              <a:buFontTx/>
              <a:buNone/>
            </a:pPr>
            <a:r>
              <a:rPr lang="en-US" sz="4000" b="1"/>
              <a:t>_____________ = G</a:t>
            </a:r>
          </a:p>
          <a:p>
            <a:pPr>
              <a:buFontTx/>
              <a:buNone/>
            </a:pPr>
            <a:r>
              <a:rPr lang="en-US" sz="4000" b="1"/>
              <a:t>_____________ = C</a:t>
            </a:r>
          </a:p>
          <a:p>
            <a:pPr>
              <a:buFontTx/>
              <a:buNone/>
            </a:pPr>
            <a:r>
              <a:rPr lang="en-US" sz="4000" b="1"/>
              <a:t>______________ = T</a:t>
            </a:r>
          </a:p>
          <a:p>
            <a:pPr>
              <a:buFontTx/>
              <a:buNone/>
            </a:pPr>
            <a:endParaRPr lang="en-US" sz="4000" b="1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990600" y="1981200"/>
            <a:ext cx="2760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accent2"/>
                </a:solidFill>
                <a:latin typeface="Times New Roman" charset="0"/>
              </a:rPr>
              <a:t>ADENINE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838200" y="2743200"/>
            <a:ext cx="2822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accent2"/>
                </a:solidFill>
                <a:latin typeface="Times New Roman" charset="0"/>
              </a:rPr>
              <a:t>GUANINE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914400" y="3429000"/>
            <a:ext cx="3103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accent2"/>
                </a:solidFill>
                <a:latin typeface="Times New Roman" charset="0"/>
              </a:rPr>
              <a:t>CYTOSINE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143000" y="4191000"/>
            <a:ext cx="2916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accent2"/>
                </a:solidFill>
                <a:latin typeface="Times New Roman" charset="0"/>
              </a:rPr>
              <a:t>THYMINE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209800" y="5334000"/>
            <a:ext cx="3209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CC0099"/>
                </a:solidFill>
                <a:latin typeface="Times New Roman" charset="0"/>
              </a:rPr>
              <a:t>No URACIL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  <p:bldP spid="4102" grpId="0" autoUpdateAnimBg="0"/>
      <p:bldP spid="4103" grpId="0" autoUpdateAnimBg="0"/>
      <p:bldP spid="410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>
                <a:latin typeface="Comic Sans MS" pitchFamily="66" charset="0"/>
              </a:rPr>
              <a:t>GENETIC MATERIAL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>
                <a:latin typeface="Comic Sans MS" pitchFamily="66" charset="0"/>
              </a:rPr>
              <a:t>In the middle of the 1900’s scientists were asking questions about genes.</a:t>
            </a:r>
          </a:p>
          <a:p>
            <a:pPr>
              <a:buFontTx/>
              <a:buNone/>
            </a:pPr>
            <a:endParaRPr lang="en-US" sz="3600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3600" b="1">
                <a:latin typeface="Comic Sans MS" pitchFamily="66" charset="0"/>
              </a:rPr>
              <a:t>What is a gene made of?</a:t>
            </a:r>
          </a:p>
          <a:p>
            <a:pPr>
              <a:buFontTx/>
              <a:buNone/>
            </a:pPr>
            <a:r>
              <a:rPr lang="en-US" sz="3600" b="1">
                <a:latin typeface="Comic Sans MS" pitchFamily="66" charset="0"/>
              </a:rPr>
              <a:t>How do genes work?</a:t>
            </a:r>
          </a:p>
          <a:p>
            <a:pPr>
              <a:buFontTx/>
              <a:buNone/>
            </a:pPr>
            <a:r>
              <a:rPr lang="en-US" sz="3600" b="1">
                <a:latin typeface="Comic Sans MS" pitchFamily="66" charset="0"/>
              </a:rPr>
              <a:t>How do genes determine characteristics of organisms?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1143000"/>
          </a:xfrm>
        </p:spPr>
        <p:txBody>
          <a:bodyPr/>
          <a:lstStyle/>
          <a:p>
            <a:r>
              <a:rPr lang="en-US" b="1">
                <a:latin typeface="Comic Sans MS" pitchFamily="66" charset="0"/>
              </a:rPr>
              <a:t>DEOXYRIBONUCLEIC ACID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371600"/>
            <a:ext cx="85344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4400" b="1"/>
              <a:t> </a:t>
            </a:r>
          </a:p>
        </p:txBody>
      </p:sp>
      <p:pic>
        <p:nvPicPr>
          <p:cNvPr id="5125" name="Picture 5" descr="http://www.tokyo-med.ac.jp/genet/picts/dna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28600" y="1295400"/>
            <a:ext cx="4322763" cy="4495800"/>
          </a:xfrm>
          <a:noFill/>
          <a:ln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04800" y="6350000"/>
            <a:ext cx="3886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3399"/>
                </a:solidFill>
                <a:cs typeface="Times New Roman" charset="0"/>
              </a:rPr>
              <a:t>Image from:    http://www.tokyo-med.ac.jp/genet/picts/dna.jpg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724400" y="1143000"/>
            <a:ext cx="4332288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/>
              <a:t>______________</a:t>
            </a:r>
            <a:br>
              <a:rPr lang="en-US" sz="4000" b="1"/>
            </a:br>
            <a:r>
              <a:rPr lang="en-US" sz="4000" b="1"/>
              <a:t>  </a:t>
            </a:r>
            <a:r>
              <a:rPr lang="en-US" sz="4000" b="1">
                <a:latin typeface="Comic Sans MS" pitchFamily="66" charset="0"/>
              </a:rPr>
              <a:t>STRANDED</a:t>
            </a:r>
          </a:p>
          <a:p>
            <a:endParaRPr lang="en-US" sz="4000" b="1">
              <a:latin typeface="Comic Sans MS" pitchFamily="66" charset="0"/>
            </a:endParaRPr>
          </a:p>
          <a:p>
            <a:r>
              <a:rPr lang="en-US" sz="4000" b="1">
                <a:latin typeface="Comic Sans MS" pitchFamily="66" charset="0"/>
              </a:rPr>
              <a:t>Backbone </a:t>
            </a:r>
          </a:p>
          <a:p>
            <a:r>
              <a:rPr lang="en-US" sz="4000" b="1">
                <a:latin typeface="Comic Sans MS" pitchFamily="66" charset="0"/>
              </a:rPr>
              <a:t>(sides of ladder)</a:t>
            </a:r>
          </a:p>
          <a:p>
            <a:r>
              <a:rPr lang="en-US" sz="4000" b="1">
                <a:latin typeface="Comic Sans MS" pitchFamily="66" charset="0"/>
              </a:rPr>
              <a:t>made of </a:t>
            </a:r>
          </a:p>
          <a:p>
            <a:r>
              <a:rPr lang="en-US" sz="4000" b="1">
                <a:latin typeface="Comic Sans MS" pitchFamily="66" charset="0"/>
              </a:rPr>
              <a:t>_____________</a:t>
            </a:r>
          </a:p>
          <a:p>
            <a:r>
              <a:rPr lang="en-US" sz="4000" b="1">
                <a:latin typeface="Comic Sans MS" pitchFamily="66" charset="0"/>
              </a:rPr>
              <a:t>and</a:t>
            </a:r>
          </a:p>
          <a:p>
            <a:r>
              <a:rPr lang="en-US" sz="4000" b="1">
                <a:latin typeface="Comic Sans MS" pitchFamily="66" charset="0"/>
              </a:rPr>
              <a:t>_____________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410200" y="1081088"/>
            <a:ext cx="2454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3333FF"/>
                </a:solidFill>
                <a:latin typeface="Comic Sans MS" pitchFamily="66" charset="0"/>
              </a:rPr>
              <a:t>DOUBLE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029200" y="4800600"/>
            <a:ext cx="3309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3333FF"/>
                </a:solidFill>
                <a:latin typeface="Comic Sans MS" pitchFamily="66" charset="0"/>
              </a:rPr>
              <a:t>PHOSPHATES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5257800" y="6019800"/>
            <a:ext cx="1582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3333FF"/>
                </a:solidFill>
                <a:latin typeface="Comic Sans MS" pitchFamily="66" charset="0"/>
              </a:rPr>
              <a:t>sugars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utoUpdateAnimBg="0"/>
      <p:bldP spid="5129" grpId="0"/>
      <p:bldP spid="51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io_ch12_412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990600"/>
            <a:ext cx="38290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562600" y="1828800"/>
            <a:ext cx="2324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</a:rPr>
              <a:t>Purines</a:t>
            </a:r>
            <a:br>
              <a:rPr lang="en-US" sz="4000" b="1">
                <a:solidFill>
                  <a:srgbClr val="3333FF"/>
                </a:solidFill>
              </a:rPr>
            </a:br>
            <a:r>
              <a:rPr lang="en-US" sz="4000" b="1">
                <a:solidFill>
                  <a:srgbClr val="3333FF"/>
                </a:solidFill>
              </a:rPr>
              <a:t>(2 rings)</a:t>
            </a:r>
            <a:endParaRPr lang="en-US" sz="3200">
              <a:solidFill>
                <a:srgbClr val="3333FF"/>
              </a:solidFill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486400" y="4572000"/>
            <a:ext cx="297338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solidFill>
                  <a:srgbClr val="3333FF"/>
                </a:solidFill>
              </a:rPr>
              <a:t>Pyrimidines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600" b="1">
                <a:solidFill>
                  <a:srgbClr val="3333FF"/>
                </a:solidFill>
              </a:rPr>
              <a:t>(1 ring)</a:t>
            </a:r>
            <a:endParaRPr lang="en-US" sz="2800">
              <a:solidFill>
                <a:srgbClr val="3333FF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114800" y="15240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/>
              <a:t>A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114800" y="28956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/>
              <a:t>G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810000" y="41910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/>
              <a:t>C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810000" y="54864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/>
              <a:t>T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28600" y="2209800"/>
            <a:ext cx="1524000" cy="681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Phosphate</a:t>
            </a:r>
            <a:r>
              <a:rPr lang="en-US" sz="2000" b="1"/>
              <a:t> </a:t>
            </a:r>
            <a:r>
              <a:rPr lang="en-US" b="1"/>
              <a:t>group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04800" y="4648200"/>
            <a:ext cx="2286000" cy="650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Deoxyribose</a:t>
            </a:r>
            <a:r>
              <a:rPr lang="en-US" sz="2000" b="1"/>
              <a:t/>
            </a:r>
            <a:br>
              <a:rPr lang="en-US" sz="2000" b="1"/>
            </a:br>
            <a:r>
              <a:rPr lang="en-US" b="1"/>
              <a:t>sugar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1143000"/>
          </a:xfrm>
        </p:spPr>
        <p:txBody>
          <a:bodyPr/>
          <a:lstStyle/>
          <a:p>
            <a:r>
              <a:rPr lang="en-US"/>
              <a:t> </a:t>
            </a:r>
            <a:r>
              <a:rPr lang="en-US" sz="4000">
                <a:latin typeface="Comic Sans MS" pitchFamily="66" charset="0"/>
              </a:rPr>
              <a:t>Nitrogen bases =“Steps of ladder”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3657600" y="6477000"/>
            <a:ext cx="5075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© Pearson Education Inc, publishing as Pearson Prentice Hall.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1143000"/>
          </a:xfrm>
        </p:spPr>
        <p:txBody>
          <a:bodyPr/>
          <a:lstStyle/>
          <a:p>
            <a:r>
              <a:rPr lang="en-US" sz="4800" b="1">
                <a:latin typeface="Comic Sans MS" pitchFamily="66" charset="0"/>
              </a:rPr>
              <a:t>CHARGAFF’S RULES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1371600"/>
            <a:ext cx="5867400" cy="990600"/>
          </a:xfrm>
        </p:spPr>
        <p:txBody>
          <a:bodyPr/>
          <a:lstStyle/>
          <a:p>
            <a:pPr>
              <a:buFontTx/>
              <a:buNone/>
            </a:pPr>
            <a:r>
              <a:rPr lang="en-US" sz="4800" b="1">
                <a:latin typeface="Comic Sans MS" pitchFamily="66" charset="0"/>
              </a:rPr>
              <a:t>	</a:t>
            </a:r>
            <a:r>
              <a:rPr lang="en-US" sz="4800" b="1">
                <a:solidFill>
                  <a:srgbClr val="3333FF"/>
                </a:solidFill>
                <a:latin typeface="Comic Sans MS" pitchFamily="66" charset="0"/>
              </a:rPr>
              <a:t>A = T     G = C</a:t>
            </a:r>
          </a:p>
        </p:txBody>
      </p:sp>
      <p:pic>
        <p:nvPicPr>
          <p:cNvPr id="6148" name="Picture 4" descr="helix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7200" y="1447800"/>
            <a:ext cx="2838450" cy="4953000"/>
          </a:xfrm>
          <a:noFill/>
          <a:ln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752600" y="6583363"/>
            <a:ext cx="662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CC3399"/>
                </a:solidFill>
                <a:cs typeface="Times New Roman" charset="0"/>
              </a:rPr>
              <a:t>Image from:   http://evolution.berkeley.edu/evosite/evo101/images/dna_bases.gif</a:t>
            </a:r>
            <a:endParaRPr lang="en-US" sz="1200" b="1">
              <a:solidFill>
                <a:srgbClr val="CC3399"/>
              </a:solidFill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405188" y="1600200"/>
            <a:ext cx="5738812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_________    _________</a:t>
            </a:r>
          </a:p>
          <a:p>
            <a:r>
              <a:rPr lang="en-US" sz="3200" b="1">
                <a:latin typeface="Comic Sans MS" pitchFamily="66" charset="0"/>
              </a:rPr>
              <a:t>At time no one knew why…</a:t>
            </a:r>
          </a:p>
          <a:p>
            <a:endParaRPr lang="en-US" sz="3200" b="1">
              <a:latin typeface="Comic Sans MS" pitchFamily="66" charset="0"/>
            </a:endParaRPr>
          </a:p>
          <a:p>
            <a:r>
              <a:rPr lang="en-US" sz="3200" b="1">
                <a:latin typeface="Comic Sans MS" pitchFamily="66" charset="0"/>
              </a:rPr>
              <a:t>now we know its because</a:t>
            </a:r>
          </a:p>
          <a:p>
            <a:r>
              <a:rPr lang="en-US" sz="3200" b="1">
                <a:latin typeface="Comic Sans MS" pitchFamily="66" charset="0"/>
              </a:rPr>
              <a:t>Adenine always bonds across with____________</a:t>
            </a:r>
          </a:p>
          <a:p>
            <a:endParaRPr lang="en-US" sz="3200" b="1">
              <a:latin typeface="Comic Sans MS" pitchFamily="66" charset="0"/>
            </a:endParaRPr>
          </a:p>
          <a:p>
            <a:r>
              <a:rPr lang="en-US" sz="3200" b="1">
                <a:latin typeface="Comic Sans MS" pitchFamily="66" charset="0"/>
              </a:rPr>
              <a:t>Guanine always bonds across with ____________</a:t>
            </a:r>
          </a:p>
          <a:p>
            <a:endParaRPr lang="en-US" sz="3200" b="1">
              <a:latin typeface="Comic Sans MS" pitchFamily="66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096000" y="3962400"/>
            <a:ext cx="2203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THYMINE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6172200" y="5334000"/>
            <a:ext cx="2389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CYTOSINE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1143000"/>
          </a:xfrm>
        </p:spPr>
        <p:txBody>
          <a:bodyPr/>
          <a:lstStyle/>
          <a:p>
            <a:r>
              <a:rPr lang="en-US" sz="4800" b="1">
                <a:latin typeface="Comic Sans MS" pitchFamily="66" charset="0"/>
              </a:rPr>
              <a:t>DOUBLE HELIX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2819400"/>
            <a:ext cx="2895600" cy="609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4000" b="1">
                <a:latin typeface="Comic Sans MS" pitchFamily="66" charset="0"/>
              </a:rPr>
              <a:t>	</a:t>
            </a:r>
            <a:r>
              <a:rPr lang="en-US" sz="3600" b="1">
                <a:solidFill>
                  <a:srgbClr val="3333FF"/>
                </a:solidFill>
                <a:latin typeface="Comic Sans MS" pitchFamily="66" charset="0"/>
              </a:rPr>
              <a:t>Hydrogen</a:t>
            </a:r>
            <a:r>
              <a:rPr lang="en-US" sz="4000" b="1">
                <a:solidFill>
                  <a:srgbClr val="3333FF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55300" name="Picture 4" descr="helix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3400" y="1447800"/>
            <a:ext cx="2838450" cy="4953000"/>
          </a:xfrm>
          <a:noFill/>
          <a:ln/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752600" y="6583363"/>
            <a:ext cx="662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CC3399"/>
                </a:solidFill>
                <a:cs typeface="Times New Roman" charset="0"/>
              </a:rPr>
              <a:t>Image from:   http://evolution.berkeley.edu/evosite/evo101/images/dna_bases.gif</a:t>
            </a:r>
            <a:endParaRPr lang="en-US" sz="1200" b="1">
              <a:solidFill>
                <a:srgbClr val="CC3399"/>
              </a:solidFill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405188" y="2971800"/>
            <a:ext cx="5738812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_____________ bonds</a:t>
            </a:r>
          </a:p>
          <a:p>
            <a:r>
              <a:rPr lang="en-US" sz="3200" b="1">
                <a:latin typeface="Comic Sans MS" pitchFamily="66" charset="0"/>
              </a:rPr>
              <a:t>between nitrogen bases hold the two strands together.</a:t>
            </a:r>
          </a:p>
          <a:p>
            <a:endParaRPr lang="en-US" sz="3200" b="1">
              <a:latin typeface="Comic Sans MS" pitchFamily="66" charset="0"/>
            </a:endParaRPr>
          </a:p>
          <a:p>
            <a:endParaRPr lang="en-US" sz="3200" b="1">
              <a:latin typeface="Comic Sans MS" pitchFamily="66" charset="0"/>
            </a:endParaRPr>
          </a:p>
          <a:p>
            <a:endParaRPr lang="en-US" sz="32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Biology Interface copy"/>
          <p:cNvPicPr>
            <a:picLocks noChangeAspect="1" noChangeArrowheads="1"/>
          </p:cNvPicPr>
          <p:nvPr/>
        </p:nvPicPr>
        <p:blipFill>
          <a:blip r:embed="rId2" cstate="print"/>
          <a:srcRect b="174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2590800" y="231775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Interest Grabber Answers</a:t>
            </a: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228600" y="1871663"/>
            <a:ext cx="8661400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344488" eaLnBrk="0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1.	On a sheet of paper, draw a curving or zig-zagging line that divides the paper into two halves. Vary the bends in the line as you draw it. Without tracing, copy the line on a second sheet of paper.</a:t>
            </a:r>
          </a:p>
          <a:p>
            <a:pPr marL="344488" indent="-344488" eaLnBrk="0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AutoNum type="arabicPeriod" startAt="2"/>
            </a:pPr>
            <a:r>
              <a:rPr lang="en-US" sz="2000"/>
              <a:t>Hold the papers side by side, and compare the lines. Do they look the same?</a:t>
            </a:r>
          </a:p>
          <a:p>
            <a:pPr marL="344488" indent="-344488" eaLnBrk="0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AutoNum type="arabicPeriod" startAt="2"/>
            </a:pPr>
            <a:endParaRPr lang="en-US" sz="2000"/>
          </a:p>
          <a:p>
            <a:pPr marL="344488" indent="-344488" eaLnBrk="0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3. Now, stack the papers, one on top of the other, and hold the papers up to the light. Are the lines the same?</a:t>
            </a:r>
          </a:p>
          <a:p>
            <a:pPr marL="344488" indent="-344488" eaLnBrk="0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000"/>
          </a:p>
          <a:p>
            <a:pPr marL="344488" indent="-344488" eaLnBrk="0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4.	How could you use the original paper to draw exact copies of the line without tracing it?</a:t>
            </a:r>
          </a:p>
          <a:p>
            <a:pPr marL="344488" indent="-344488" eaLnBrk="0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	</a:t>
            </a:r>
          </a:p>
          <a:p>
            <a:pPr marL="344488" indent="-344488" eaLnBrk="0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5.	Why is it important that the copies of DNA that are given to new daughter cells be exact copies of the original?</a:t>
            </a:r>
          </a:p>
          <a:p>
            <a:pPr marL="344488" indent="-344488" eaLnBrk="0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	</a:t>
            </a:r>
            <a:endParaRPr lang="en-US" sz="2800">
              <a:solidFill>
                <a:srgbClr val="FF3300"/>
              </a:solidFill>
              <a:latin typeface="Times" charset="0"/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1524000" y="3276600"/>
            <a:ext cx="3244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b="1">
                <a:solidFill>
                  <a:srgbClr val="FF3300"/>
                </a:solidFill>
              </a:rPr>
              <a:t>Lines will likely look similar</a:t>
            </a:r>
            <a:r>
              <a:rPr lang="en-US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1066800" y="4343400"/>
            <a:ext cx="6127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b="1">
                <a:solidFill>
                  <a:srgbClr val="FF3300"/>
                </a:solidFill>
              </a:rPr>
              <a:t>Overlaying the papers will show variations in the lines.</a:t>
            </a: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609600" y="5181600"/>
            <a:ext cx="75707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b="1">
                <a:solidFill>
                  <a:srgbClr val="FF3300"/>
                </a:solidFill>
              </a:rPr>
              <a:t>Use 1</a:t>
            </a:r>
            <a:r>
              <a:rPr lang="en-US" b="1" baseline="30000">
                <a:solidFill>
                  <a:srgbClr val="FF3300"/>
                </a:solidFill>
              </a:rPr>
              <a:t>st</a:t>
            </a:r>
            <a:r>
              <a:rPr lang="en-US" b="1">
                <a:solidFill>
                  <a:srgbClr val="FF3300"/>
                </a:solidFill>
              </a:rPr>
              <a:t> line as a template to draw the line on another sheet of paper.</a:t>
            </a:r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609600" y="6270625"/>
            <a:ext cx="62928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b="1">
                <a:solidFill>
                  <a:srgbClr val="FF3300"/>
                </a:solidFill>
              </a:rPr>
              <a:t>Each cell must have the correct DNA, or the cell will not </a:t>
            </a:r>
            <a:br>
              <a:rPr lang="en-US" b="1">
                <a:solidFill>
                  <a:srgbClr val="FF3300"/>
                </a:solidFill>
              </a:rPr>
            </a:br>
            <a:r>
              <a:rPr lang="en-US" b="1">
                <a:solidFill>
                  <a:srgbClr val="FF3300"/>
                </a:solidFill>
              </a:rPr>
              <a:t>have the correct characteristics.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8" grpId="0"/>
      <p:bldP spid="136199" grpId="0"/>
      <p:bldP spid="1362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r>
              <a:rPr lang="en-US" sz="4000" b="1">
                <a:latin typeface="Comic Sans MS" pitchFamily="66" charset="0"/>
              </a:rPr>
              <a:t>CHROMOSOMES &amp;</a:t>
            </a:r>
            <a:br>
              <a:rPr lang="en-US" sz="4000" b="1">
                <a:latin typeface="Comic Sans MS" pitchFamily="66" charset="0"/>
              </a:rPr>
            </a:br>
            <a:r>
              <a:rPr lang="en-US" sz="4000" b="1">
                <a:latin typeface="Comic Sans MS" pitchFamily="66" charset="0"/>
              </a:rPr>
              <a:t>DNA REPLICATION</a:t>
            </a:r>
            <a:br>
              <a:rPr lang="en-US" sz="4000" b="1">
                <a:latin typeface="Comic Sans MS" pitchFamily="66" charset="0"/>
              </a:rPr>
            </a:br>
            <a:r>
              <a:rPr lang="en-US" sz="4000" b="1">
                <a:latin typeface="Comic Sans MS" pitchFamily="66" charset="0"/>
              </a:rPr>
              <a:t>12-2</a:t>
            </a:r>
          </a:p>
        </p:txBody>
      </p:sp>
      <p:pic>
        <p:nvPicPr>
          <p:cNvPr id="137219" name="Picture 3" descr="amin_dn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4738" y="2462213"/>
            <a:ext cx="1314450" cy="355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bio_ch12_612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143000"/>
            <a:ext cx="7940675" cy="2851150"/>
          </a:xfrm>
          <a:prstGeom prst="rect">
            <a:avLst/>
          </a:prstGeom>
          <a:noFill/>
        </p:spPr>
      </p:pic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143000" y="3124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Chromosome</a:t>
            </a:r>
            <a:endParaRPr lang="en-US" sz="1200"/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1066800" y="35814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i="1"/>
              <a:t>E.</a:t>
            </a:r>
            <a:r>
              <a:rPr lang="en-US" sz="1400" b="1"/>
              <a:t> </a:t>
            </a:r>
            <a:r>
              <a:rPr lang="en-US" sz="1400" b="1" i="1"/>
              <a:t>coli </a:t>
            </a:r>
            <a:r>
              <a:rPr lang="en-US" sz="1400" b="1"/>
              <a:t>bacterium</a:t>
            </a:r>
            <a:endParaRPr lang="en-US" sz="1400"/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6019800" y="4114800"/>
            <a:ext cx="2805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Bases on the chromosome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58200" cy="762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Chromosome Structure in Prokaryotes</a:t>
            </a:r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228600" y="6400800"/>
            <a:ext cx="5075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© Pearson Education Inc, publishing as Pearson Prentice Hall. All rights reserved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457200" y="4495800"/>
            <a:ext cx="72278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DNA molecule in bacteria is:</a:t>
            </a:r>
          </a:p>
          <a:p>
            <a:r>
              <a:rPr lang="en-US" sz="3200" b="1">
                <a:latin typeface="Comic Sans MS" pitchFamily="66" charset="0"/>
              </a:rPr>
              <a:t>______________</a:t>
            </a:r>
          </a:p>
          <a:p>
            <a:r>
              <a:rPr lang="en-US" sz="3200" b="1">
                <a:latin typeface="Comic Sans MS" pitchFamily="66" charset="0"/>
              </a:rPr>
              <a:t>______________</a:t>
            </a:r>
          </a:p>
          <a:p>
            <a:r>
              <a:rPr lang="en-US" sz="3200" b="1">
                <a:latin typeface="Comic Sans MS" pitchFamily="66" charset="0"/>
              </a:rPr>
              <a:t>Found in __________ (NO nucleus)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838200" y="4953000"/>
            <a:ext cx="1773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SINGLE</a:t>
            </a:r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838200" y="5459413"/>
            <a:ext cx="2249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CIRCULAR</a:t>
            </a:r>
          </a:p>
        </p:txBody>
      </p:sp>
      <p:sp>
        <p:nvSpPr>
          <p:cNvPr id="138251" name="Rectangle 11"/>
          <p:cNvSpPr>
            <a:spLocks noChangeArrowheads="1"/>
          </p:cNvSpPr>
          <p:nvPr/>
        </p:nvSpPr>
        <p:spPr bwMode="auto">
          <a:xfrm>
            <a:off x="2362200" y="5943600"/>
            <a:ext cx="2678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CYTOPLASM</a:t>
            </a: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457200" y="1143000"/>
            <a:ext cx="437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Approximately 5 million base pairs</a:t>
            </a:r>
            <a:br>
              <a:rPr lang="en-US" sz="2000" b="1"/>
            </a:br>
            <a:r>
              <a:rPr lang="en-US" sz="2000" b="1"/>
              <a:t>3,000 genes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9" grpId="0"/>
      <p:bldP spid="138250" grpId="0"/>
      <p:bldP spid="1382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omic Sans MS" pitchFamily="66" charset="0"/>
              </a:rPr>
              <a:t>DNA in EUKARYOTES is packaged into chromosomes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4419600" y="2057400"/>
            <a:ext cx="4070350" cy="101600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Humans have approximately 3 billion base pairs (1 m long)</a:t>
            </a:r>
          </a:p>
          <a:p>
            <a:r>
              <a:rPr lang="en-US" sz="2000" b="1"/>
              <a:t>60,000 to 100,000 genes</a:t>
            </a:r>
            <a:endParaRPr lang="en-US" sz="2400" b="1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381000" y="4567238"/>
            <a:ext cx="8458200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b="1"/>
              <a:t>If the diameter of the DNA (2 nanometers) was as wide as a fishing line (0.5 millimeters) it might stretch as far as 21.2 km (or 13.6 miles) in length which would all have to be packed into a nucleus, the equivalent size of 25 cm in diameter. </a:t>
            </a:r>
            <a:br>
              <a:rPr lang="en-US" sz="2000" b="1"/>
            </a:br>
            <a:r>
              <a:rPr lang="en-US" sz="2000" b="1"/>
              <a:t>		</a:t>
            </a:r>
            <a:r>
              <a:rPr lang="en-US" sz="2000" b="1">
                <a:solidFill>
                  <a:srgbClr val="FF0066"/>
                </a:solidFill>
              </a:rPr>
              <a:t>That is some packaging! </a:t>
            </a:r>
          </a:p>
        </p:txBody>
      </p:sp>
      <p:pic>
        <p:nvPicPr>
          <p:cNvPr id="139269" name="Picture 5" descr="gene to chro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3838575" cy="2749550"/>
          </a:xfrm>
          <a:prstGeom prst="rect">
            <a:avLst/>
          </a:prstGeom>
          <a:noFill/>
        </p:spPr>
      </p:pic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304800" y="1371600"/>
            <a:ext cx="3543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CC3399"/>
                </a:solidFill>
              </a:rPr>
              <a:t>http://www.paternityexperts.com/images/DNA-of-life.jpg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rope border 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35" b="10715"/>
          <a:stretch>
            <a:fillRect/>
          </a:stretch>
        </p:blipFill>
        <p:spPr bwMode="auto">
          <a:xfrm>
            <a:off x="304800" y="0"/>
            <a:ext cx="7848600" cy="5715000"/>
          </a:xfrm>
          <a:prstGeom prst="rect">
            <a:avLst/>
          </a:prstGeom>
          <a:noFill/>
        </p:spPr>
      </p:pic>
      <p:sp>
        <p:nvSpPr>
          <p:cNvPr id="2252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8229600" cy="1143000"/>
          </a:xfrm>
        </p:spPr>
        <p:txBody>
          <a:bodyPr/>
          <a:lstStyle/>
          <a:p>
            <a:r>
              <a:rPr lang="en-US" sz="5400" b="1">
                <a:solidFill>
                  <a:srgbClr val="3333FF"/>
                </a:solidFill>
                <a:latin typeface="Comic Sans MS" pitchFamily="66" charset="0"/>
              </a:rPr>
              <a:t>THINK ABOUT IT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76400" y="2438400"/>
            <a:ext cx="5943600" cy="3886200"/>
          </a:xfrm>
        </p:spPr>
        <p:txBody>
          <a:bodyPr/>
          <a:lstStyle/>
          <a:p>
            <a:pPr>
              <a:buFontTx/>
              <a:buNone/>
            </a:pPr>
            <a:r>
              <a:rPr lang="en-US" sz="4800" b="1">
                <a:solidFill>
                  <a:srgbClr val="3333FF"/>
                </a:solidFill>
                <a:latin typeface="Comic Sans MS" pitchFamily="66" charset="0"/>
              </a:rPr>
              <a:t>How could you get</a:t>
            </a:r>
          </a:p>
          <a:p>
            <a:pPr>
              <a:buFontTx/>
              <a:buNone/>
            </a:pPr>
            <a:r>
              <a:rPr lang="en-US" sz="4800" b="1">
                <a:solidFill>
                  <a:srgbClr val="3333FF"/>
                </a:solidFill>
                <a:latin typeface="Comic Sans MS" pitchFamily="66" charset="0"/>
              </a:rPr>
              <a:t>this piece of</a:t>
            </a:r>
          </a:p>
          <a:p>
            <a:pPr>
              <a:buFontTx/>
              <a:buNone/>
            </a:pPr>
            <a:r>
              <a:rPr lang="en-US" sz="4800" b="1">
                <a:solidFill>
                  <a:srgbClr val="3333FF"/>
                </a:solidFill>
                <a:latin typeface="Comic Sans MS" pitchFamily="66" charset="0"/>
              </a:rPr>
              <a:t>string into the</a:t>
            </a:r>
          </a:p>
          <a:p>
            <a:pPr>
              <a:buFontTx/>
              <a:buNone/>
            </a:pPr>
            <a:r>
              <a:rPr lang="en-US" sz="4800" b="1">
                <a:solidFill>
                  <a:srgbClr val="3333FF"/>
                </a:solidFill>
                <a:latin typeface="Comic Sans MS" pitchFamily="66" charset="0"/>
              </a:rPr>
              <a:t>container?</a:t>
            </a:r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4953000" y="6324600"/>
            <a:ext cx="341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http://www.artzooks.com/files/3966/AZ533823_320.jpg</a:t>
            </a:r>
            <a:br>
              <a:rPr lang="en-US" sz="1000" b="1">
                <a:solidFill>
                  <a:srgbClr val="CC0099"/>
                </a:solidFill>
              </a:rPr>
            </a:br>
            <a:r>
              <a:rPr lang="en-US" sz="1000" b="1">
                <a:solidFill>
                  <a:srgbClr val="CC0099"/>
                </a:solidFill>
              </a:rPr>
              <a:t>http://www.mivaroo.com/sites/toyconnection.com/</a:t>
            </a:r>
          </a:p>
        </p:txBody>
      </p:sp>
      <p:pic>
        <p:nvPicPr>
          <p:cNvPr id="225286" name="Picture 6" descr="uegg"/>
          <p:cNvPicPr>
            <a:picLocks noChangeAspect="1" noChangeArrowheads="1"/>
          </p:cNvPicPr>
          <p:nvPr/>
        </p:nvPicPr>
        <p:blipFill>
          <a:blip r:embed="rId3" cstate="print"/>
          <a:srcRect l="67200" t="50986" r="800"/>
          <a:stretch>
            <a:fillRect/>
          </a:stretch>
        </p:blipFill>
        <p:spPr bwMode="auto">
          <a:xfrm>
            <a:off x="533400" y="4648200"/>
            <a:ext cx="10922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228600" y="228600"/>
            <a:ext cx="85344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>
                <a:latin typeface="Comic Sans MS" pitchFamily="66" charset="0"/>
              </a:rPr>
              <a:t>Chromosome Structure of Eukaryotes</a:t>
            </a:r>
          </a:p>
        </p:txBody>
      </p:sp>
      <p:pic>
        <p:nvPicPr>
          <p:cNvPr id="141315" name="Picture 3" descr="bio_ch12_62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295400"/>
            <a:ext cx="7410450" cy="3659188"/>
          </a:xfrm>
          <a:prstGeom prst="rect">
            <a:avLst/>
          </a:prstGeom>
          <a:noFill/>
        </p:spPr>
      </p:pic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914400" y="11430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Chromosome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286000" y="3124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Supercoils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4876800" y="25908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Coils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3505200" y="11430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Nucleosome</a:t>
            </a:r>
            <a:endParaRPr lang="en-US" sz="1200"/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5334000" y="47244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Histones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8153400" y="1600200"/>
            <a:ext cx="762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DNA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/>
              <a:t>double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/>
              <a:t>helix</a:t>
            </a:r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4068763" y="1066800"/>
            <a:ext cx="5075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  <a:cs typeface="Arial" charset="0"/>
              </a:rPr>
              <a:t>© Pearson Education Inc, publishing as Pearson Prentice Hall. All rights reserved</a:t>
            </a:r>
          </a:p>
        </p:txBody>
      </p:sp>
      <p:sp>
        <p:nvSpPr>
          <p:cNvPr id="141323" name="Rectangle 11"/>
          <p:cNvSpPr>
            <a:spLocks noChangeArrowheads="1"/>
          </p:cNvSpPr>
          <p:nvPr/>
        </p:nvSpPr>
        <p:spPr bwMode="auto">
          <a:xfrm>
            <a:off x="381000" y="4568825"/>
            <a:ext cx="7010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latin typeface="Comic Sans MS" pitchFamily="66" charset="0"/>
              </a:rPr>
              <a:t>DNA is:</a:t>
            </a:r>
          </a:p>
          <a:p>
            <a:r>
              <a:rPr lang="en-US" sz="3600" b="1">
                <a:latin typeface="Comic Sans MS" pitchFamily="66" charset="0"/>
              </a:rPr>
              <a:t>______________</a:t>
            </a:r>
          </a:p>
          <a:p>
            <a:r>
              <a:rPr lang="en-US" sz="3600" b="1">
                <a:latin typeface="Comic Sans MS" pitchFamily="66" charset="0"/>
              </a:rPr>
              <a:t>______________</a:t>
            </a:r>
          </a:p>
          <a:p>
            <a:r>
              <a:rPr lang="en-US" sz="3600" b="1">
                <a:latin typeface="Comic Sans MS" pitchFamily="66" charset="0"/>
              </a:rPr>
              <a:t>Found in __________</a:t>
            </a:r>
          </a:p>
        </p:txBody>
      </p:sp>
      <p:sp>
        <p:nvSpPr>
          <p:cNvPr id="141324" name="Rectangle 12"/>
          <p:cNvSpPr>
            <a:spLocks noChangeArrowheads="1"/>
          </p:cNvSpPr>
          <p:nvPr/>
        </p:nvSpPr>
        <p:spPr bwMode="auto">
          <a:xfrm>
            <a:off x="533400" y="5105400"/>
            <a:ext cx="457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in multiple</a:t>
            </a:r>
          </a:p>
        </p:txBody>
      </p:sp>
      <p:sp>
        <p:nvSpPr>
          <p:cNvPr id="141325" name="Rectangle 13"/>
          <p:cNvSpPr>
            <a:spLocks noChangeArrowheads="1"/>
          </p:cNvSpPr>
          <p:nvPr/>
        </p:nvSpPr>
        <p:spPr bwMode="auto">
          <a:xfrm>
            <a:off x="533400" y="5638800"/>
            <a:ext cx="617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chromosome bundles</a:t>
            </a:r>
          </a:p>
        </p:txBody>
      </p:sp>
      <p:sp>
        <p:nvSpPr>
          <p:cNvPr id="141326" name="Rectangle 14"/>
          <p:cNvSpPr>
            <a:spLocks noChangeArrowheads="1"/>
          </p:cNvSpPr>
          <p:nvPr/>
        </p:nvSpPr>
        <p:spPr bwMode="auto">
          <a:xfrm>
            <a:off x="2895600" y="6278563"/>
            <a:ext cx="1565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nucleus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4" grpId="0"/>
      <p:bldP spid="141325" grpId="0"/>
      <p:bldP spid="1413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Comic Sans MS" pitchFamily="66" charset="0"/>
              </a:rPr>
              <a:t>DO PROTEINS CARRY THE GENETIC CODE?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8839200" cy="4830763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  </a:t>
            </a:r>
            <a:r>
              <a:rPr lang="en-US" sz="3600" b="1">
                <a:latin typeface="Comic Sans MS" pitchFamily="66" charset="0"/>
              </a:rPr>
              <a:t>At the time most scientists believed that _________ had to be the molecules that made up genes.</a:t>
            </a:r>
          </a:p>
          <a:p>
            <a:pPr>
              <a:buFontTx/>
              <a:buNone/>
            </a:pPr>
            <a:endParaRPr lang="en-US" sz="3600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3600" b="1">
                <a:latin typeface="Comic Sans MS" pitchFamily="66" charset="0"/>
              </a:rPr>
              <a:t>  There were so many different kinds proteins and DNA seemed to be too monotonous . . . repeating the same  ___ subunits.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62000" y="571500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3333FF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676400" y="2209800"/>
            <a:ext cx="1949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3333FF"/>
                </a:solidFill>
                <a:latin typeface="Comic Sans MS" pitchFamily="66" charset="0"/>
              </a:rPr>
              <a:t>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228600" y="228600"/>
            <a:ext cx="85344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latin typeface="Comic Sans MS" pitchFamily="66" charset="0"/>
              </a:rPr>
              <a:t>Chromosome Structure of Eukaryotes</a:t>
            </a:r>
          </a:p>
        </p:txBody>
      </p:sp>
      <p:pic>
        <p:nvPicPr>
          <p:cNvPr id="142339" name="Picture 3" descr="bio_ch12_62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528"/>
          <a:stretch>
            <a:fillRect/>
          </a:stretch>
        </p:blipFill>
        <p:spPr bwMode="auto">
          <a:xfrm>
            <a:off x="4724400" y="1447800"/>
            <a:ext cx="3295650" cy="3659188"/>
          </a:xfrm>
          <a:prstGeom prst="rect">
            <a:avLst/>
          </a:prstGeom>
          <a:noFill/>
        </p:spPr>
      </p:pic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3962400" y="21336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Nucleosome</a:t>
            </a:r>
            <a:endParaRPr lang="en-US" sz="1200"/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4876800" y="48768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Histones</a:t>
            </a: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8001000" y="1752600"/>
            <a:ext cx="762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DNA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/>
              <a:t>double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/>
              <a:t>helix</a:t>
            </a: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4068763" y="838200"/>
            <a:ext cx="5075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  <a:cs typeface="Arial" charset="0"/>
              </a:rPr>
              <a:t>© Pearson Education Inc, publishing as Pearson Prentice Hall. All rights reserved</a:t>
            </a:r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152400" y="1524000"/>
            <a:ext cx="81534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Eukaryotic</a:t>
            </a:r>
          </a:p>
          <a:p>
            <a:r>
              <a:rPr lang="en-US" sz="3200" b="1">
                <a:latin typeface="Comic Sans MS" pitchFamily="66" charset="0"/>
              </a:rPr>
              <a:t>chromosomes are </a:t>
            </a:r>
          </a:p>
          <a:p>
            <a:r>
              <a:rPr lang="en-US" sz="3200" b="1">
                <a:latin typeface="Comic Sans MS" pitchFamily="66" charset="0"/>
              </a:rPr>
              <a:t>made of</a:t>
            </a:r>
          </a:p>
          <a:p>
            <a:r>
              <a:rPr lang="en-US" sz="3200" b="1">
                <a:latin typeface="Comic Sans MS" pitchFamily="66" charset="0"/>
              </a:rPr>
              <a:t>_____  &amp; __________</a:t>
            </a:r>
          </a:p>
          <a:p>
            <a:r>
              <a:rPr lang="en-US" sz="3200" b="1">
                <a:latin typeface="Comic Sans MS" pitchFamily="66" charset="0"/>
              </a:rPr>
              <a:t>called ___________</a:t>
            </a:r>
          </a:p>
          <a:p>
            <a:endParaRPr lang="en-US" sz="3200" b="1">
              <a:latin typeface="Comic Sans MS" pitchFamily="66" charset="0"/>
            </a:endParaRPr>
          </a:p>
          <a:p>
            <a:endParaRPr lang="en-US" sz="3200" b="1">
              <a:latin typeface="Comic Sans MS" pitchFamily="66" charset="0"/>
            </a:endParaRPr>
          </a:p>
          <a:p>
            <a:r>
              <a:rPr lang="en-US" sz="3200" b="1">
                <a:latin typeface="Comic Sans MS" pitchFamily="66" charset="0"/>
              </a:rPr>
              <a:t>Together the DNA</a:t>
            </a:r>
          </a:p>
          <a:p>
            <a:r>
              <a:rPr lang="en-US" sz="3200" b="1">
                <a:latin typeface="Comic Sans MS" pitchFamily="66" charset="0"/>
              </a:rPr>
              <a:t>&amp; histone proteins forms a bead-like structure called a ______________</a:t>
            </a:r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228600" y="29718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DNA</a:t>
            </a:r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2362200" y="28956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PROTEINS</a:t>
            </a:r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1828800" y="3505200"/>
            <a:ext cx="2474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HISTONES</a:t>
            </a:r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4114800" y="5867400"/>
            <a:ext cx="3086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NUCLEOSOME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5" grpId="0"/>
      <p:bldP spid="142346" grpId="0"/>
      <p:bldP spid="142347" grpId="0"/>
      <p:bldP spid="1423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228600" y="228600"/>
            <a:ext cx="85344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latin typeface="Comic Sans MS" pitchFamily="66" charset="0"/>
              </a:rPr>
              <a:t>Chromosome Structure of Eukaryotes</a:t>
            </a:r>
          </a:p>
        </p:txBody>
      </p:sp>
      <p:pic>
        <p:nvPicPr>
          <p:cNvPr id="143363" name="Picture 3" descr="bio_ch12_62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066800"/>
            <a:ext cx="7410450" cy="3659188"/>
          </a:xfrm>
          <a:prstGeom prst="rect">
            <a:avLst/>
          </a:prstGeom>
          <a:noFill/>
        </p:spPr>
      </p:pic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914400" y="11430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Chromosome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2286000" y="3124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Supercoils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4876800" y="243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Coils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3886200" y="9906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Nucleosome</a:t>
            </a:r>
            <a:endParaRPr lang="en-US" sz="1200"/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5334000" y="44196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Histones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8153400" y="1524000"/>
            <a:ext cx="762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DNA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/>
              <a:t>double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/>
              <a:t>helix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3810000" y="0"/>
            <a:ext cx="5075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  <a:cs typeface="Arial" charset="0"/>
              </a:rPr>
              <a:t>© Pearson Education Inc, publishing as Pearson Prentice Hall. All rights reserved</a:t>
            </a:r>
          </a:p>
        </p:txBody>
      </p:sp>
      <p:sp>
        <p:nvSpPr>
          <p:cNvPr id="143371" name="Rectangle 11"/>
          <p:cNvSpPr>
            <a:spLocks noChangeArrowheads="1"/>
          </p:cNvSpPr>
          <p:nvPr/>
        </p:nvSpPr>
        <p:spPr bwMode="auto">
          <a:xfrm>
            <a:off x="381000" y="4568825"/>
            <a:ext cx="8763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Nucleosomes pack together to form thick coiled fibers. When cell is NOT dividing,</a:t>
            </a:r>
          </a:p>
          <a:p>
            <a:r>
              <a:rPr lang="en-US" sz="3200" b="1">
                <a:latin typeface="Comic Sans MS" pitchFamily="66" charset="0"/>
              </a:rPr>
              <a:t>these fibers are spread out in nucleus as ___________. (Allows reading of code)</a:t>
            </a:r>
          </a:p>
        </p:txBody>
      </p:sp>
      <p:sp>
        <p:nvSpPr>
          <p:cNvPr id="143372" name="Rectangle 12"/>
          <p:cNvSpPr>
            <a:spLocks noChangeArrowheads="1"/>
          </p:cNvSpPr>
          <p:nvPr/>
        </p:nvSpPr>
        <p:spPr bwMode="auto">
          <a:xfrm>
            <a:off x="457200" y="5943600"/>
            <a:ext cx="2822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CHROMATIN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228600" y="228600"/>
            <a:ext cx="85344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 b="1">
                <a:latin typeface="Comic Sans MS" pitchFamily="66" charset="0"/>
              </a:rPr>
              <a:t>Chromosome Structure of Eukaryotes</a:t>
            </a:r>
          </a:p>
        </p:txBody>
      </p:sp>
      <p:pic>
        <p:nvPicPr>
          <p:cNvPr id="144387" name="Picture 3" descr="bio_ch12_62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295400"/>
            <a:ext cx="7410450" cy="3659188"/>
          </a:xfrm>
          <a:prstGeom prst="rect">
            <a:avLst/>
          </a:prstGeom>
          <a:noFill/>
        </p:spPr>
      </p:pic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914400" y="11430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Chromosome</a:t>
            </a: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2286000" y="3124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Supercoils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4876800" y="25908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Coils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3505200" y="11430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Nucleosome</a:t>
            </a:r>
            <a:endParaRPr lang="en-US" sz="1200"/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5334000" y="47244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Histones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8153400" y="1600200"/>
            <a:ext cx="762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DNA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/>
              <a:t>double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/>
              <a:t>helix</a:t>
            </a:r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4068763" y="1066800"/>
            <a:ext cx="5075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  <a:cs typeface="Arial" charset="0"/>
              </a:rPr>
              <a:t>© Pearson Education Inc, publishing as Pearson Prentice Hall. All rights reserved</a:t>
            </a: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381000" y="4800600"/>
            <a:ext cx="84582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When cell gets ready to divide, the fibers pack even more tightly to form ___________.(Makes it easier to move DNA during mitosis)</a:t>
            </a:r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609600" y="5715000"/>
            <a:ext cx="617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chromosomes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143000"/>
          </a:xfrm>
        </p:spPr>
        <p:txBody>
          <a:bodyPr/>
          <a:lstStyle/>
          <a:p>
            <a:r>
              <a:rPr lang="en-US" sz="4800" b="1">
                <a:latin typeface="Comic Sans MS" pitchFamily="66" charset="0"/>
              </a:rPr>
              <a:t>HOW IS DNA COPIED?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4343400"/>
            <a:ext cx="2895600" cy="609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4000" b="1">
                <a:latin typeface="Comic Sans MS" pitchFamily="66" charset="0"/>
              </a:rPr>
              <a:t>	</a:t>
            </a:r>
            <a:endParaRPr lang="en-US" sz="4000" b="1">
              <a:solidFill>
                <a:srgbClr val="3333FF"/>
              </a:solidFill>
              <a:latin typeface="Comic Sans MS" pitchFamily="66" charset="0"/>
            </a:endParaRPr>
          </a:p>
        </p:txBody>
      </p:sp>
      <p:pic>
        <p:nvPicPr>
          <p:cNvPr id="145412" name="Picture 4" descr="helix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04800" y="990600"/>
            <a:ext cx="2838450" cy="4953000"/>
          </a:xfrm>
          <a:noFill/>
          <a:ln/>
        </p:spPr>
      </p:pic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228600" y="0"/>
            <a:ext cx="662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CC3399"/>
                </a:solidFill>
                <a:cs typeface="Times New Roman" charset="0"/>
              </a:rPr>
              <a:t>Image from:   http://evolution.berkeley.edu/evosite/evo101/images/dna_bases.gif</a:t>
            </a:r>
            <a:endParaRPr lang="en-US" sz="1200" b="1">
              <a:solidFill>
                <a:srgbClr val="CC3399"/>
              </a:solidFill>
            </a:endParaRP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3252788" y="990600"/>
            <a:ext cx="5891212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The structure of DNA explains how it can be copied.</a:t>
            </a:r>
          </a:p>
          <a:p>
            <a:endParaRPr lang="en-US" sz="3200" b="1">
              <a:latin typeface="Comic Sans MS" pitchFamily="66" charset="0"/>
            </a:endParaRPr>
          </a:p>
          <a:p>
            <a:r>
              <a:rPr lang="en-US" sz="3200" b="1">
                <a:latin typeface="Comic Sans MS" pitchFamily="66" charset="0"/>
              </a:rPr>
              <a:t>Each strand has all the info needed to construct </a:t>
            </a:r>
          </a:p>
          <a:p>
            <a:r>
              <a:rPr lang="en-US" sz="3200" b="1">
                <a:latin typeface="Comic Sans MS" pitchFamily="66" charset="0"/>
              </a:rPr>
              <a:t>the __________other half.</a:t>
            </a:r>
          </a:p>
          <a:p>
            <a:endParaRPr lang="en-US" sz="3200" b="1">
              <a:latin typeface="Comic Sans MS" pitchFamily="66" charset="0"/>
            </a:endParaRPr>
          </a:p>
          <a:p>
            <a:r>
              <a:rPr lang="en-US" sz="3200" b="1">
                <a:latin typeface="Comic Sans MS" pitchFamily="66" charset="0"/>
              </a:rPr>
              <a:t>If strands are separated,</a:t>
            </a:r>
          </a:p>
          <a:p>
            <a:r>
              <a:rPr lang="en-US" sz="3200" b="1">
                <a:latin typeface="Comic Sans MS" pitchFamily="66" charset="0"/>
              </a:rPr>
              <a:t>_____________ rules allow</a:t>
            </a:r>
          </a:p>
          <a:p>
            <a:r>
              <a:rPr lang="en-US" sz="3200" b="1">
                <a:latin typeface="Comic Sans MS" pitchFamily="66" charset="0"/>
              </a:rPr>
              <a:t>you to fill in the complementary bases.</a:t>
            </a: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4343400" y="38862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matching</a:t>
            </a: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3733800" y="5334000"/>
            <a:ext cx="2595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</a:rPr>
              <a:t>base-pairing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5" grpId="0"/>
      <p:bldP spid="1454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bio_ch12_6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88" y="1806575"/>
            <a:ext cx="8428037" cy="3656013"/>
          </a:xfrm>
          <a:prstGeom prst="rect">
            <a:avLst/>
          </a:prstGeom>
          <a:noFill/>
        </p:spPr>
      </p:pic>
      <p:sp>
        <p:nvSpPr>
          <p:cNvPr id="146435" name="Rectangle 3"/>
          <p:cNvSpPr>
            <a:spLocks noGrp="1" noChangeArrowheads="1"/>
          </p:cNvSpPr>
          <p:nvPr>
            <p:ph type="title"/>
          </p:nvPr>
        </p:nvSpPr>
        <p:spPr>
          <a:xfrm>
            <a:off x="2400300" y="0"/>
            <a:ext cx="6411913" cy="1143000"/>
          </a:xfrm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</a:rPr>
              <a:t>Figure 12–11 DNA Replication</a:t>
            </a: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Section 12-2</a:t>
            </a:r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4967288" y="3092450"/>
            <a:ext cx="8112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/>
              <a:t>Growth</a:t>
            </a:r>
            <a:endParaRPr lang="en-US" sz="800"/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4848225" y="3594100"/>
            <a:ext cx="749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/>
              <a:t>Growth</a:t>
            </a:r>
            <a:endParaRPr lang="en-US" sz="800"/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1073150" y="4470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/>
              <a:t>Replication fork</a:t>
            </a:r>
            <a:endParaRPr lang="en-US" sz="1400"/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3387725" y="3340100"/>
            <a:ext cx="1143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100"/>
              <a:t>DNA polymerase</a:t>
            </a:r>
            <a:endParaRPr lang="en-US" sz="800"/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4037013" y="1697038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/>
              <a:t>New strand</a:t>
            </a: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5184775" y="1411288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/>
              <a:t>Original strand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6440488" y="1546225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/>
              <a:t>DNA polymerase</a:t>
            </a:r>
          </a:p>
        </p:txBody>
      </p:sp>
      <p:sp>
        <p:nvSpPr>
          <p:cNvPr id="146444" name="Text Box 12"/>
          <p:cNvSpPr txBox="1">
            <a:spLocks noChangeArrowheads="1"/>
          </p:cNvSpPr>
          <p:nvPr/>
        </p:nvSpPr>
        <p:spPr bwMode="auto">
          <a:xfrm>
            <a:off x="7962900" y="448945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/>
              <a:t>Nitrogenous bases</a:t>
            </a:r>
          </a:p>
        </p:txBody>
      </p:sp>
      <p:sp>
        <p:nvSpPr>
          <p:cNvPr id="146445" name="Text Box 13"/>
          <p:cNvSpPr txBox="1">
            <a:spLocks noChangeArrowheads="1"/>
          </p:cNvSpPr>
          <p:nvPr/>
        </p:nvSpPr>
        <p:spPr bwMode="auto">
          <a:xfrm>
            <a:off x="6770688" y="442912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/>
              <a:t>Replication fork</a:t>
            </a:r>
            <a:endParaRPr lang="en-US" sz="1400"/>
          </a:p>
        </p:txBody>
      </p:sp>
      <p:sp>
        <p:nvSpPr>
          <p:cNvPr id="146446" name="Text Box 14"/>
          <p:cNvSpPr txBox="1">
            <a:spLocks noChangeArrowheads="1"/>
          </p:cNvSpPr>
          <p:nvPr/>
        </p:nvSpPr>
        <p:spPr bwMode="auto">
          <a:xfrm>
            <a:off x="6323013" y="53721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/>
              <a:t>Original strand</a:t>
            </a:r>
          </a:p>
        </p:txBody>
      </p:sp>
      <p:sp>
        <p:nvSpPr>
          <p:cNvPr id="146447" name="Text Box 15"/>
          <p:cNvSpPr txBox="1">
            <a:spLocks noChangeArrowheads="1"/>
          </p:cNvSpPr>
          <p:nvPr/>
        </p:nvSpPr>
        <p:spPr bwMode="auto">
          <a:xfrm>
            <a:off x="5280025" y="5330825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/>
              <a:t>New strand</a:t>
            </a:r>
          </a:p>
        </p:txBody>
      </p:sp>
      <p:sp>
        <p:nvSpPr>
          <p:cNvPr id="146448" name="Rectangle 16"/>
          <p:cNvSpPr>
            <a:spLocks noChangeArrowheads="1"/>
          </p:cNvSpPr>
          <p:nvPr/>
        </p:nvSpPr>
        <p:spPr bwMode="auto">
          <a:xfrm>
            <a:off x="0" y="5562600"/>
            <a:ext cx="9055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Sites where strand separation and </a:t>
            </a:r>
          </a:p>
          <a:p>
            <a:r>
              <a:rPr lang="en-US" sz="3200" b="1">
                <a:latin typeface="Comic Sans MS" pitchFamily="66" charset="0"/>
              </a:rPr>
              <a:t>replication occur are called _____________</a:t>
            </a:r>
          </a:p>
        </p:txBody>
      </p:sp>
      <p:sp>
        <p:nvSpPr>
          <p:cNvPr id="146449" name="Rectangle 17"/>
          <p:cNvSpPr>
            <a:spLocks noChangeArrowheads="1"/>
          </p:cNvSpPr>
          <p:nvPr/>
        </p:nvSpPr>
        <p:spPr bwMode="auto">
          <a:xfrm>
            <a:off x="5562600" y="6019800"/>
            <a:ext cx="3427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replication forks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omic Sans MS" pitchFamily="66" charset="0"/>
              </a:rPr>
              <a:t>REPLICATION STEPS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228600" y="1392238"/>
            <a:ext cx="8761413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200" b="1">
                <a:latin typeface="Comic Sans MS" pitchFamily="66" charset="0"/>
              </a:rPr>
              <a:t>Enzymes “unzip” molecule by breaking</a:t>
            </a:r>
          </a:p>
          <a:p>
            <a:pPr marL="342900" indent="-342900"/>
            <a:r>
              <a:rPr lang="en-US" sz="3200" b="1">
                <a:latin typeface="Comic Sans MS" pitchFamily="66" charset="0"/>
              </a:rPr>
              <a:t>_______________ that hold the strands </a:t>
            </a:r>
          </a:p>
          <a:p>
            <a:pPr marL="342900" indent="-342900"/>
            <a:r>
              <a:rPr lang="en-US" sz="3200" b="1">
                <a:latin typeface="Comic Sans MS" pitchFamily="66" charset="0"/>
              </a:rPr>
              <a:t>together and unwind it.</a:t>
            </a:r>
          </a:p>
          <a:p>
            <a:pPr marL="342900" indent="-342900"/>
            <a:endParaRPr lang="en-US" sz="3200" b="1">
              <a:latin typeface="Comic Sans MS" pitchFamily="66" charset="0"/>
            </a:endParaRPr>
          </a:p>
          <a:p>
            <a:pPr marL="342900" indent="-342900"/>
            <a:r>
              <a:rPr lang="en-US" sz="3200" b="1">
                <a:latin typeface="Comic Sans MS" pitchFamily="66" charset="0"/>
              </a:rPr>
              <a:t>2. _______________ joins nucleotides </a:t>
            </a:r>
          </a:p>
          <a:p>
            <a:pPr marL="342900" indent="-342900"/>
            <a:r>
              <a:rPr lang="en-US" sz="3200" b="1">
                <a:latin typeface="Comic Sans MS" pitchFamily="66" charset="0"/>
              </a:rPr>
              <a:t>using original strand as template and</a:t>
            </a:r>
          </a:p>
          <a:p>
            <a:pPr marL="342900" indent="-342900"/>
            <a:r>
              <a:rPr lang="en-US" sz="3200" b="1">
                <a:latin typeface="Comic Sans MS" pitchFamily="66" charset="0"/>
              </a:rPr>
              <a:t>______________for errors.</a:t>
            </a:r>
          </a:p>
          <a:p>
            <a:pPr marL="342900" indent="-342900"/>
            <a:endParaRPr lang="en-US" sz="3200" b="1">
              <a:latin typeface="Comic Sans MS" pitchFamily="66" charset="0"/>
            </a:endParaRPr>
          </a:p>
          <a:p>
            <a:pPr marL="342900" indent="-342900"/>
            <a:r>
              <a:rPr lang="en-US" sz="3200" b="1">
                <a:latin typeface="Comic Sans MS" pitchFamily="66" charset="0"/>
              </a:rPr>
              <a:t>3. Copying happens in ________ directions</a:t>
            </a:r>
          </a:p>
          <a:p>
            <a:pPr marL="342900" indent="-342900"/>
            <a:r>
              <a:rPr lang="en-US" sz="3200" b="1">
                <a:latin typeface="Comic Sans MS" pitchFamily="66" charset="0"/>
              </a:rPr>
              <a:t>along the two strands &amp; in __________ </a:t>
            </a:r>
          </a:p>
          <a:p>
            <a:pPr marL="342900" indent="-342900"/>
            <a:r>
              <a:rPr lang="en-US" sz="3200" b="1">
                <a:latin typeface="Comic Sans MS" pitchFamily="66" charset="0"/>
              </a:rPr>
              <a:t>places at once.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762000" y="1905000"/>
            <a:ext cx="3306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Hydrogen bonds</a:t>
            </a: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3200400"/>
            <a:ext cx="3438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DNA polymerase</a:t>
            </a:r>
            <a:endParaRPr lang="en-US" sz="3200">
              <a:latin typeface="Comic Sans MS" pitchFamily="66" charset="0"/>
            </a:endParaRP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762000" y="4267200"/>
            <a:ext cx="2524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spell checks</a:t>
            </a:r>
          </a:p>
        </p:txBody>
      </p:sp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4953000" y="5257800"/>
            <a:ext cx="1779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opposite</a:t>
            </a:r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5715000" y="5791200"/>
            <a:ext cx="1684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multiple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/>
      <p:bldP spid="147462" grpId="0"/>
      <p:bldP spid="147463" grpId="0"/>
      <p:bldP spid="147464" grpId="0"/>
      <p:bldP spid="14746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3863975"/>
            <a:ext cx="8148637" cy="2262188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			</a:t>
            </a:r>
            <a:r>
              <a:rPr lang="en-US" b="1"/>
              <a:t>See a video clip about</a:t>
            </a:r>
            <a:br>
              <a:rPr lang="en-US" b="1"/>
            </a:br>
            <a:r>
              <a:rPr lang="en-US" b="1"/>
              <a:t>	    DNA REPLICATION (</a:t>
            </a:r>
            <a:r>
              <a:rPr lang="en-US" b="1">
                <a:hlinkClick r:id="rId2"/>
              </a:rPr>
              <a:t>12B</a:t>
            </a:r>
            <a:r>
              <a:rPr lang="en-US" b="1"/>
              <a:t>)</a:t>
            </a:r>
          </a:p>
        </p:txBody>
      </p:sp>
      <p:pic>
        <p:nvPicPr>
          <p:cNvPr id="148484" name="Picture 4" descr="camer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133600"/>
            <a:ext cx="1866900" cy="1755775"/>
          </a:xfrm>
          <a:prstGeom prst="rect">
            <a:avLst/>
          </a:prstGeom>
          <a:noFill/>
        </p:spPr>
      </p:pic>
      <p:pic>
        <p:nvPicPr>
          <p:cNvPr id="148485" name="Picture 5" descr="forward arrow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5791200"/>
            <a:ext cx="703263" cy="673100"/>
          </a:xfrm>
          <a:prstGeom prst="rect">
            <a:avLst/>
          </a:prstGeom>
          <a:noFill/>
        </p:spPr>
      </p:pic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5029200" y="1828800"/>
            <a:ext cx="3232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3333FF"/>
                </a:solidFill>
                <a:hlinkClick r:id="rId6"/>
              </a:rPr>
              <a:t>REPLICATION</a:t>
            </a:r>
          </a:p>
          <a:p>
            <a:r>
              <a:rPr lang="en-US" sz="3600">
                <a:solidFill>
                  <a:srgbClr val="3333FF"/>
                </a:solidFill>
                <a:hlinkClick r:id="rId6"/>
              </a:rPr>
              <a:t>ANIMATION</a:t>
            </a:r>
            <a:endParaRPr lang="en-US" sz="360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ACTIVITY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dirty="0"/>
              <a:t>BE A </a:t>
            </a:r>
            <a:r>
              <a:rPr lang="en-US" dirty="0">
                <a:hlinkClick r:id="rId2"/>
              </a:rPr>
              <a:t>DNA MOLECULE</a:t>
            </a:r>
            <a:endParaRPr lang="en-US" dirty="0"/>
          </a:p>
        </p:txBody>
      </p:sp>
      <p:pic>
        <p:nvPicPr>
          <p:cNvPr id="226309" name="Picture 5" descr="dna_replication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981200"/>
            <a:ext cx="2319338" cy="453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omic Sans MS" pitchFamily="66" charset="0"/>
              </a:rPr>
              <a:t>RNA and PROTEIN SYNTHESIS</a:t>
            </a:r>
            <a:br>
              <a:rPr lang="en-US" sz="4000">
                <a:latin typeface="Comic Sans MS" pitchFamily="66" charset="0"/>
              </a:rPr>
            </a:br>
            <a:r>
              <a:rPr lang="en-US" sz="4000">
                <a:latin typeface="Comic Sans MS" pitchFamily="66" charset="0"/>
              </a:rPr>
              <a:t>12-3</a:t>
            </a:r>
          </a:p>
        </p:txBody>
      </p:sp>
      <p:pic>
        <p:nvPicPr>
          <p:cNvPr id="153603" name="Picture 3" descr="sb4139f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7910"/>
          <a:stretch>
            <a:fillRect/>
          </a:stretch>
        </p:blipFill>
        <p:spPr>
          <a:xfrm>
            <a:off x="-152400" y="1371600"/>
            <a:ext cx="9296400" cy="2751138"/>
          </a:xfrm>
          <a:noFill/>
          <a:ln/>
        </p:spPr>
      </p:pic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1828800" y="3810000"/>
            <a:ext cx="4565650" cy="3667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                                                                    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822325" y="1941513"/>
            <a:ext cx="4184650" cy="9159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                                                             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3733800" y="6400800"/>
            <a:ext cx="5075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© Pearson Education Inc, publishing as Pearson Prentice Hall.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dna_versus_rna_reverse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950" b="4900"/>
          <a:stretch>
            <a:fillRect/>
          </a:stretch>
        </p:blipFill>
        <p:spPr bwMode="auto">
          <a:xfrm>
            <a:off x="6400800" y="1066800"/>
            <a:ext cx="2503488" cy="5638800"/>
          </a:xfrm>
          <a:prstGeom prst="rect">
            <a:avLst/>
          </a:prstGeom>
          <a:noFill/>
        </p:spPr>
      </p:pic>
      <p:sp>
        <p:nvSpPr>
          <p:cNvPr id="15462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/>
          <a:lstStyle/>
          <a:p>
            <a:r>
              <a:rPr lang="en-US" b="1">
                <a:latin typeface="Comic Sans MS" pitchFamily="66" charset="0"/>
              </a:rPr>
              <a:t>RNA- the Other Nucleic Acid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7630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Also made of ___________</a:t>
            </a:r>
          </a:p>
          <a:p>
            <a:pPr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Sugar is _______ instead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	of deoxyribose.</a:t>
            </a:r>
          </a:p>
          <a:p>
            <a:pPr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RNA is _________ stranded</a:t>
            </a:r>
          </a:p>
          <a:p>
            <a:pPr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Contains _________ instead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  of thymine.</a:t>
            </a: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2819400" y="1219200"/>
            <a:ext cx="3201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NUCLEOTIDES</a:t>
            </a:r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1905000" y="2362200"/>
            <a:ext cx="1782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RIBOSE</a:t>
            </a:r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1905000" y="4114800"/>
            <a:ext cx="1773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SINGLE</a:t>
            </a:r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2057400" y="5334000"/>
            <a:ext cx="1738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URACIL</a:t>
            </a:r>
          </a:p>
        </p:txBody>
      </p:sp>
      <p:sp>
        <p:nvSpPr>
          <p:cNvPr id="154633" name="Rectangle 9"/>
          <p:cNvSpPr>
            <a:spLocks noChangeArrowheads="1"/>
          </p:cNvSpPr>
          <p:nvPr/>
        </p:nvSpPr>
        <p:spPr bwMode="auto">
          <a:xfrm>
            <a:off x="4352925" y="6491288"/>
            <a:ext cx="4791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http://images2.clinicaltools.com/images/gene/dna_versus_rna_reversed.jpg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0" grpId="0"/>
      <p:bldP spid="154631" grpId="0"/>
      <p:bldP spid="1546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>
                <a:latin typeface="Comic Sans MS" pitchFamily="66" charset="0"/>
                <a:hlinkClick r:id="rId2"/>
              </a:rPr>
              <a:t>SEE GRIFFITH’s EXPERIMENT</a:t>
            </a:r>
            <a:endParaRPr lang="en-US" sz="4000" b="1">
              <a:latin typeface="Comic Sans MS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763000" cy="22098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1928 – Frederick Griffith looked at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pneumonia bacteria trying to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figure out what made people die </a:t>
            </a:r>
          </a:p>
          <a:p>
            <a:pPr>
              <a:buFontTx/>
              <a:buNone/>
            </a:pPr>
            <a:endParaRPr lang="en-US" b="1">
              <a:latin typeface="Comic Sans MS" pitchFamily="66" charset="0"/>
            </a:endParaRPr>
          </a:p>
        </p:txBody>
      </p:sp>
      <p:pic>
        <p:nvPicPr>
          <p:cNvPr id="13316" name="Picture 4" descr="griffith ex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93" t="4208" r="50516" b="56104"/>
          <a:stretch>
            <a:fillRect/>
          </a:stretch>
        </p:blipFill>
        <p:spPr bwMode="auto">
          <a:xfrm>
            <a:off x="457200" y="2743200"/>
            <a:ext cx="4191000" cy="2635250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286000" y="6613525"/>
            <a:ext cx="4754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Images from: http://microvet.arizona.edu/Courses/vsc610/mic205/griffith.jpg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57200" y="5410200"/>
            <a:ext cx="3643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latin typeface="Comic Sans MS" pitchFamily="66" charset="0"/>
              </a:rPr>
              <a:t>S (SMOOTH) strain</a:t>
            </a:r>
          </a:p>
          <a:p>
            <a:r>
              <a:rPr lang="en-US" sz="2800" b="1">
                <a:solidFill>
                  <a:schemeClr val="tx2"/>
                </a:solidFill>
                <a:latin typeface="Comic Sans MS" pitchFamily="66" charset="0"/>
              </a:rPr>
              <a:t>- killed mice</a:t>
            </a:r>
          </a:p>
        </p:txBody>
      </p:sp>
      <p:pic>
        <p:nvPicPr>
          <p:cNvPr id="13319" name="Picture 7" descr="griffith ex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99" t="3741" r="3000" b="60884"/>
          <a:stretch>
            <a:fillRect/>
          </a:stretch>
        </p:blipFill>
        <p:spPr bwMode="auto">
          <a:xfrm>
            <a:off x="4953000" y="2819400"/>
            <a:ext cx="3962400" cy="2239963"/>
          </a:xfrm>
          <a:prstGeom prst="rect">
            <a:avLst/>
          </a:prstGeom>
          <a:noFill/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486400" y="5334000"/>
            <a:ext cx="29670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latin typeface="Comic Sans MS" pitchFamily="66" charset="0"/>
              </a:rPr>
              <a:t>R (Rough) strain</a:t>
            </a:r>
          </a:p>
          <a:p>
            <a:r>
              <a:rPr lang="en-US" sz="2800" b="1">
                <a:solidFill>
                  <a:schemeClr val="tx2"/>
                </a:solidFill>
                <a:latin typeface="Comic Sans MS" pitchFamily="66" charset="0"/>
              </a:rPr>
              <a:t>-mice lived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RNA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667" r="15334" b="76666"/>
          <a:stretch>
            <a:fillRect/>
          </a:stretch>
        </p:blipFill>
        <p:spPr bwMode="auto">
          <a:xfrm>
            <a:off x="5943600" y="4953000"/>
            <a:ext cx="3200400" cy="1066800"/>
          </a:xfrm>
          <a:prstGeom prst="rect">
            <a:avLst/>
          </a:prstGeom>
          <a:noFill/>
        </p:spPr>
      </p:pic>
      <p:sp>
        <p:nvSpPr>
          <p:cNvPr id="1556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3200">
                <a:latin typeface="Comic Sans MS" pitchFamily="66" charset="0"/>
              </a:rPr>
              <a:t>3 KINDS OF RNA HELP WITH INFO TRANSFER FOR PROTEIN SYNTHESIS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69342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latin typeface="Comic Sans MS" pitchFamily="66" charset="0"/>
              </a:rPr>
              <a:t>_________________RNA (rRNA)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latin typeface="Comic Sans MS" pitchFamily="66" charset="0"/>
              </a:rPr>
              <a:t>Combines with proteins to form ribosomes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b="1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b="1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latin typeface="Comic Sans MS" pitchFamily="66" charset="0"/>
              </a:rPr>
              <a:t>_________________RNA (tRNA)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latin typeface="Comic Sans MS" pitchFamily="66" charset="0"/>
              </a:rPr>
              <a:t>Matches m-RNA codon to add correct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latin typeface="Comic Sans MS" pitchFamily="66" charset="0"/>
              </a:rPr>
              <a:t>amino acids during protein synthesis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b="1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b="1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b="1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latin typeface="Comic Sans MS" pitchFamily="66" charset="0"/>
              </a:rPr>
              <a:t>_________________RNA (mRNA)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latin typeface="Comic Sans MS" pitchFamily="66" charset="0"/>
              </a:rPr>
              <a:t>carries code from DNA to ribosomes</a:t>
            </a:r>
          </a:p>
        </p:txBody>
      </p:sp>
      <p:pic>
        <p:nvPicPr>
          <p:cNvPr id="155653" name="Picture 5" descr="ribosome col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1219200"/>
            <a:ext cx="1276350" cy="1485900"/>
          </a:xfrm>
          <a:prstGeom prst="rect">
            <a:avLst/>
          </a:prstGeom>
          <a:noFill/>
        </p:spPr>
      </p:pic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609600" y="6324600"/>
            <a:ext cx="688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rRNA and t-RNA images from © Pearson Education Inc, publishing as Pearson Prentice Hall. All rights reserved</a:t>
            </a:r>
            <a:br>
              <a:rPr lang="en-US" sz="1000" b="1">
                <a:solidFill>
                  <a:srgbClr val="CC0099"/>
                </a:solidFill>
              </a:rPr>
            </a:br>
            <a:r>
              <a:rPr lang="en-US" sz="1000" b="1">
                <a:solidFill>
                  <a:srgbClr val="CC0099"/>
                </a:solidFill>
              </a:rPr>
              <a:t>mRNA image from http://wps.prenhall.com/wps/media/tmp/labeling/1140654_dyn.gif</a:t>
            </a:r>
          </a:p>
        </p:txBody>
      </p:sp>
      <p:pic>
        <p:nvPicPr>
          <p:cNvPr id="155655" name="Picture 7" descr="prot syn examp paint answer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" r="68724"/>
          <a:stretch>
            <a:fillRect/>
          </a:stretch>
        </p:blipFill>
        <p:spPr bwMode="auto">
          <a:xfrm>
            <a:off x="6172200" y="2667000"/>
            <a:ext cx="935038" cy="2000250"/>
          </a:xfrm>
          <a:prstGeom prst="rect">
            <a:avLst/>
          </a:prstGeom>
          <a:noFill/>
        </p:spPr>
      </p:pic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457200" y="1371600"/>
            <a:ext cx="3052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3333FF"/>
                </a:solidFill>
                <a:latin typeface="Comic Sans MS" pitchFamily="66" charset="0"/>
              </a:rPr>
              <a:t>RIBOSOMAL</a:t>
            </a:r>
          </a:p>
        </p:txBody>
      </p:sp>
      <p:sp>
        <p:nvSpPr>
          <p:cNvPr id="155657" name="Rectangle 9"/>
          <p:cNvSpPr>
            <a:spLocks noChangeArrowheads="1"/>
          </p:cNvSpPr>
          <p:nvPr/>
        </p:nvSpPr>
        <p:spPr bwMode="auto">
          <a:xfrm>
            <a:off x="533400" y="2819400"/>
            <a:ext cx="267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3333FF"/>
                </a:solidFill>
                <a:latin typeface="Comic Sans MS" pitchFamily="66" charset="0"/>
              </a:rPr>
              <a:t>TRANSFER</a:t>
            </a:r>
          </a:p>
        </p:txBody>
      </p:sp>
      <p:sp>
        <p:nvSpPr>
          <p:cNvPr id="155658" name="Rectangle 10"/>
          <p:cNvSpPr>
            <a:spLocks noChangeArrowheads="1"/>
          </p:cNvSpPr>
          <p:nvPr/>
        </p:nvSpPr>
        <p:spPr bwMode="auto">
          <a:xfrm>
            <a:off x="304800" y="5105400"/>
            <a:ext cx="305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3333FF"/>
                </a:solidFill>
                <a:latin typeface="Comic Sans MS" pitchFamily="66" charset="0"/>
              </a:rPr>
              <a:t>MESSENGER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6" grpId="0"/>
      <p:bldP spid="155657" grpId="0"/>
      <p:bldP spid="15565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bio_ch12_41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608763" cy="4133850"/>
          </a:xfrm>
          <a:prstGeom prst="rect">
            <a:avLst/>
          </a:prstGeom>
          <a:noFill/>
        </p:spPr>
      </p:pic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4011613" y="5013325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/>
              <a:t>RNA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4764088" y="4837113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1"/>
              <a:t>DNA</a:t>
            </a: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3687763" y="4252913"/>
            <a:ext cx="16764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400" b="1"/>
              <a:t>RNA</a:t>
            </a:r>
            <a:br>
              <a:rPr lang="en-US" sz="1400" b="1"/>
            </a:br>
            <a:r>
              <a:rPr lang="en-US" sz="1400" b="1"/>
              <a:t>polymerase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8229600" cy="1143000"/>
          </a:xfrm>
        </p:spPr>
        <p:txBody>
          <a:bodyPr/>
          <a:lstStyle/>
          <a:p>
            <a:r>
              <a:rPr lang="en-US" sz="3600">
                <a:solidFill>
                  <a:schemeClr val="bg1"/>
                </a:solidFill>
              </a:rPr>
              <a:t>Figure 12–14 Transcription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Section 12-3</a:t>
            </a: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1447800" y="1295400"/>
            <a:ext cx="20129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sz="1200"/>
              <a:t>Adenine (DNA and RNA)</a:t>
            </a:r>
          </a:p>
          <a:p>
            <a:pPr eaLnBrk="0" hangingPunct="0">
              <a:lnSpc>
                <a:spcPct val="115000"/>
              </a:lnSpc>
            </a:pPr>
            <a:r>
              <a:rPr lang="en-US" sz="1200"/>
              <a:t>Cystosine (DNA and RNA)</a:t>
            </a:r>
          </a:p>
          <a:p>
            <a:pPr eaLnBrk="0" hangingPunct="0">
              <a:lnSpc>
                <a:spcPct val="115000"/>
              </a:lnSpc>
            </a:pPr>
            <a:r>
              <a:rPr lang="en-US" sz="1200"/>
              <a:t>Guanine(DNA and RNA)</a:t>
            </a:r>
          </a:p>
          <a:p>
            <a:pPr eaLnBrk="0" hangingPunct="0">
              <a:lnSpc>
                <a:spcPct val="115000"/>
              </a:lnSpc>
            </a:pPr>
            <a:r>
              <a:rPr lang="en-US" sz="1200"/>
              <a:t>Thymine (DNA only)</a:t>
            </a:r>
          </a:p>
          <a:p>
            <a:pPr eaLnBrk="0" hangingPunct="0">
              <a:lnSpc>
                <a:spcPct val="115000"/>
              </a:lnSpc>
            </a:pPr>
            <a:r>
              <a:rPr lang="en-US" sz="1200"/>
              <a:t>Uracil (RNA only)</a:t>
            </a:r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228600" y="5303838"/>
            <a:ext cx="865663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Enzyme called _____________________ </a:t>
            </a:r>
          </a:p>
          <a:p>
            <a:r>
              <a:rPr lang="en-US" sz="3200" b="1">
                <a:latin typeface="Comic Sans MS" pitchFamily="66" charset="0"/>
              </a:rPr>
              <a:t>separates strands, then uses one strand </a:t>
            </a:r>
          </a:p>
          <a:p>
            <a:r>
              <a:rPr lang="en-US" sz="3200" b="1">
                <a:latin typeface="Comic Sans MS" pitchFamily="66" charset="0"/>
              </a:rPr>
              <a:t>as a template to assemble an RNA copy.</a:t>
            </a:r>
          </a:p>
        </p:txBody>
      </p:sp>
      <p:sp>
        <p:nvSpPr>
          <p:cNvPr id="156682" name="Text Box 10"/>
          <p:cNvSpPr txBox="1">
            <a:spLocks noChangeArrowheads="1"/>
          </p:cNvSpPr>
          <p:nvPr/>
        </p:nvSpPr>
        <p:spPr bwMode="auto">
          <a:xfrm>
            <a:off x="3505200" y="5257800"/>
            <a:ext cx="3976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RNA POLYMERASE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/>
          <a:lstStyle/>
          <a:p>
            <a:r>
              <a:rPr lang="en-US" sz="3600" b="1">
                <a:latin typeface="Comic Sans MS" pitchFamily="66" charset="0"/>
              </a:rPr>
              <a:t>How does RNA POLYMERASE know where a gene starts and stops?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763000" cy="5410200"/>
          </a:xfrm>
        </p:spPr>
        <p:txBody>
          <a:bodyPr/>
          <a:lstStyle/>
          <a:p>
            <a:pPr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Enzyme binds to places with specific DNA sequences called _______________.</a:t>
            </a:r>
          </a:p>
          <a:p>
            <a:pPr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PROMOTERS tell _________________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where to start.</a:t>
            </a:r>
          </a:p>
          <a:p>
            <a:pPr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Signals at the end of the gene code cause transcription to _____ .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4495800" y="2286000"/>
            <a:ext cx="2746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PROMOTERS</a:t>
            </a: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4352925" y="6491288"/>
            <a:ext cx="4791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http://images2.clinicaltools.com/images/gene/dna_versus_rna_reversed.jpg</a:t>
            </a:r>
            <a:r>
              <a:rPr lang="en-US"/>
              <a:t> </a:t>
            </a:r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4343400" y="3429000"/>
            <a:ext cx="3976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RNA POLYMERASE</a:t>
            </a:r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4191000" y="5715000"/>
            <a:ext cx="1006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stop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2" grpId="0"/>
      <p:bldP spid="15770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ACTIVITY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TRANSCRIPTION of DNA</a:t>
            </a:r>
          </a:p>
        </p:txBody>
      </p:sp>
      <p:pic>
        <p:nvPicPr>
          <p:cNvPr id="227332" name="Picture 4" descr="transcription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590800"/>
            <a:ext cx="4419600" cy="294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1143000"/>
          </a:xfrm>
        </p:spPr>
        <p:txBody>
          <a:bodyPr/>
          <a:lstStyle/>
          <a:p>
            <a:r>
              <a:rPr lang="en-US" sz="4000">
                <a:latin typeface="Comic Sans MS" pitchFamily="66" charset="0"/>
              </a:rPr>
              <a:t>RNA’s require EDITING before use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159748" name="Picture 4" descr="rna editing 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152525"/>
            <a:ext cx="7391400" cy="5705475"/>
          </a:xfrm>
          <a:prstGeom prst="rect">
            <a:avLst/>
          </a:prstGeom>
          <a:noFill/>
        </p:spPr>
      </p:pic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7162800" y="6400800"/>
            <a:ext cx="1181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Image by Riedell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omic Sans MS" pitchFamily="66" charset="0"/>
              </a:rPr>
              <a:t>WHY WASTE IT?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Why spend energy making a large RNA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and then throw parts away?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May allow same gene to be used 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different ways in different kinds of cells.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May have a role in evolution… allows small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changes in genes to have a big effect.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Comic Sans MS" pitchFamily="66" charset="0"/>
              </a:rPr>
              <a:t>MASTER PLAN </a:t>
            </a:r>
            <a:br>
              <a:rPr lang="en-US" sz="4000" b="1">
                <a:latin typeface="Comic Sans MS" pitchFamily="66" charset="0"/>
              </a:rPr>
            </a:br>
            <a:r>
              <a:rPr lang="en-US" sz="4000" b="1">
                <a:latin typeface="Comic Sans MS" pitchFamily="66" charset="0"/>
              </a:rPr>
              <a:t>DNA stays safe in nucleus</a:t>
            </a:r>
            <a:r>
              <a:rPr lang="en-US" sz="4000"/>
              <a:t> </a:t>
            </a:r>
          </a:p>
        </p:txBody>
      </p:sp>
      <p:pic>
        <p:nvPicPr>
          <p:cNvPr id="161795" name="Picture 3" descr="sb4139f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7910"/>
          <a:stretch>
            <a:fillRect/>
          </a:stretch>
        </p:blipFill>
        <p:spPr>
          <a:xfrm>
            <a:off x="-152400" y="1371600"/>
            <a:ext cx="9296400" cy="2751138"/>
          </a:xfrm>
          <a:noFill/>
          <a:ln/>
        </p:spPr>
      </p:pic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609600" y="1676400"/>
            <a:ext cx="5334000" cy="11874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TRANSCRIPTION (DNA</a:t>
            </a:r>
            <a:r>
              <a:rPr lang="en-US" sz="2400" b="1"/>
              <a:t>→</a:t>
            </a:r>
            <a:r>
              <a:rPr lang="en-US"/>
              <a:t> </a:t>
            </a:r>
            <a:r>
              <a:rPr lang="en-US" sz="2400" b="1">
                <a:latin typeface="Comic Sans MS" pitchFamily="66" charset="0"/>
              </a:rPr>
              <a:t>RNA)</a:t>
            </a:r>
          </a:p>
          <a:p>
            <a:r>
              <a:rPr lang="en-US" sz="2400" b="1">
                <a:latin typeface="Comic Sans MS" pitchFamily="66" charset="0"/>
              </a:rPr>
              <a:t>&amp; PROCESSING</a:t>
            </a:r>
            <a:br>
              <a:rPr lang="en-US" sz="2400" b="1">
                <a:latin typeface="Comic Sans MS" pitchFamily="66" charset="0"/>
              </a:rPr>
            </a:br>
            <a:r>
              <a:rPr lang="en-US" sz="2400" b="1">
                <a:latin typeface="Comic Sans MS" pitchFamily="66" charset="0"/>
              </a:rPr>
              <a:t>takes place in nucleus</a:t>
            </a:r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1828800" y="3810000"/>
            <a:ext cx="5124450" cy="11874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TRANSLATION (RNA→</a:t>
            </a:r>
            <a:r>
              <a:rPr lang="en-US" sz="2400">
                <a:latin typeface="Comic Sans MS" pitchFamily="66" charset="0"/>
              </a:rPr>
              <a:t> </a:t>
            </a:r>
            <a:r>
              <a:rPr lang="en-US" sz="2400" b="1">
                <a:latin typeface="Comic Sans MS" pitchFamily="66" charset="0"/>
              </a:rPr>
              <a:t>proteins)</a:t>
            </a:r>
          </a:p>
          <a:p>
            <a:r>
              <a:rPr lang="en-US" sz="2400" b="1">
                <a:latin typeface="Comic Sans MS" pitchFamily="66" charset="0"/>
              </a:rPr>
              <a:t>takes place on ribosomes </a:t>
            </a:r>
            <a:br>
              <a:rPr lang="en-US" sz="2400" b="1">
                <a:latin typeface="Comic Sans MS" pitchFamily="66" charset="0"/>
              </a:rPr>
            </a:br>
            <a:r>
              <a:rPr lang="en-US" sz="2400" b="1">
                <a:latin typeface="Comic Sans MS" pitchFamily="66" charset="0"/>
              </a:rPr>
              <a:t>in cytoplasm</a:t>
            </a: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3886200" y="1371600"/>
            <a:ext cx="5075238" cy="244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© Pearson Education Inc, publishing as Pearson Prentice Hall. All rights reserved</a:t>
            </a:r>
          </a:p>
        </p:txBody>
      </p: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2667000" y="5410200"/>
            <a:ext cx="5718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“Blueprints” of master plan </a:t>
            </a:r>
          </a:p>
          <a:p>
            <a:r>
              <a:rPr lang="en-US" sz="3200" b="1">
                <a:latin typeface="Comic Sans MS" pitchFamily="66" charset="0"/>
              </a:rPr>
              <a:t>are carried to building site</a:t>
            </a:r>
          </a:p>
        </p:txBody>
      </p:sp>
      <p:pic>
        <p:nvPicPr>
          <p:cNvPr id="161800" name="Picture 8" descr="archit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029200"/>
            <a:ext cx="1600200" cy="1600200"/>
          </a:xfrm>
          <a:prstGeom prst="rect">
            <a:avLst/>
          </a:prstGeom>
          <a:noFill/>
        </p:spPr>
      </p:pic>
      <p:sp>
        <p:nvSpPr>
          <p:cNvPr id="161801" name="Rectangle 9"/>
          <p:cNvSpPr>
            <a:spLocks noChangeArrowheads="1"/>
          </p:cNvSpPr>
          <p:nvPr/>
        </p:nvSpPr>
        <p:spPr bwMode="auto">
          <a:xfrm>
            <a:off x="228600" y="6613525"/>
            <a:ext cx="4173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http://www.home-improvement-resource.com/images/architect.jpg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6963"/>
          </a:xfrm>
        </p:spPr>
        <p:txBody>
          <a:bodyPr/>
          <a:lstStyle/>
          <a:p>
            <a:r>
              <a:rPr lang="en-US" sz="2800" b="1">
                <a:latin typeface="Comic Sans MS" pitchFamily="66" charset="0"/>
              </a:rPr>
              <a:t>HOW CAN JUST 4 BASES GIVE DIRECTIONS TO MAKE 20 AMINO ACIDS?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678363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Comic Sans MS" pitchFamily="66" charset="0"/>
              </a:rPr>
              <a:t>Message is read in groups of 3 = _________</a:t>
            </a:r>
          </a:p>
          <a:p>
            <a:pPr>
              <a:buFontTx/>
              <a:buNone/>
            </a:pPr>
            <a:endParaRPr lang="en-US" sz="200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/>
              <a:t>           </a:t>
            </a:r>
            <a:r>
              <a:rPr lang="en-US" sz="6600">
                <a:latin typeface="Comic Sans MS" pitchFamily="66" charset="0"/>
              </a:rPr>
              <a:t>UCGCACGGU</a:t>
            </a:r>
          </a:p>
          <a:p>
            <a:pPr>
              <a:buFontTx/>
              <a:buNone/>
            </a:pPr>
            <a:r>
              <a:rPr lang="en-US" sz="6600">
                <a:latin typeface="Comic Sans MS" pitchFamily="66" charset="0"/>
              </a:rPr>
              <a:t>     UCG-CAC-GGU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6400800" y="1447800"/>
            <a:ext cx="1706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CODON</a:t>
            </a:r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7716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Comic Sans MS" pitchFamily="66" charset="0"/>
              </a:rPr>
              <a:t>Codons represent different amino acids</a:t>
            </a:r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1447800" y="4876800"/>
            <a:ext cx="1443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Serine</a:t>
            </a:r>
          </a:p>
        </p:txBody>
      </p:sp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2819400" y="4876800"/>
            <a:ext cx="2332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Comic Sans MS" pitchFamily="66" charset="0"/>
              </a:rPr>
              <a:t>- Histidine</a:t>
            </a:r>
          </a:p>
        </p:txBody>
      </p:sp>
      <p:sp>
        <p:nvSpPr>
          <p:cNvPr id="162824" name="Rectangle 8"/>
          <p:cNvSpPr>
            <a:spLocks noChangeArrowheads="1"/>
          </p:cNvSpPr>
          <p:nvPr/>
        </p:nvSpPr>
        <p:spPr bwMode="auto">
          <a:xfrm>
            <a:off x="5105400" y="4876800"/>
            <a:ext cx="1984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9900"/>
                </a:solidFill>
                <a:latin typeface="Comic Sans MS" pitchFamily="66" charset="0"/>
              </a:rPr>
              <a:t>- Glycine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/>
      <p:bldP spid="162822" grpId="0"/>
      <p:bldP spid="162823" grpId="0"/>
      <p:bldP spid="16282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bio_ch12_6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4549775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3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8229600" cy="609600"/>
          </a:xfrm>
        </p:spPr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 The m-RNA Code</a:t>
            </a: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Section 12-3</a:t>
            </a:r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5029200" y="1447800"/>
            <a:ext cx="4141788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64 possible codons</a:t>
            </a:r>
          </a:p>
          <a:p>
            <a:endParaRPr lang="en-US" sz="3200" b="1">
              <a:latin typeface="Comic Sans MS" pitchFamily="66" charset="0"/>
            </a:endParaRPr>
          </a:p>
          <a:p>
            <a:r>
              <a:rPr lang="en-US" sz="3200" b="1">
                <a:latin typeface="Comic Sans MS" pitchFamily="66" charset="0"/>
              </a:rPr>
              <a:t>Some amino acids</a:t>
            </a:r>
            <a:br>
              <a:rPr lang="en-US" sz="3200" b="1">
                <a:latin typeface="Comic Sans MS" pitchFamily="66" charset="0"/>
              </a:rPr>
            </a:br>
            <a:r>
              <a:rPr lang="en-US" sz="3200" b="1">
                <a:latin typeface="Comic Sans MS" pitchFamily="66" charset="0"/>
              </a:rPr>
              <a:t>have more than one</a:t>
            </a:r>
          </a:p>
          <a:p>
            <a:r>
              <a:rPr lang="en-US" sz="3200" b="1">
                <a:latin typeface="Comic Sans MS" pitchFamily="66" charset="0"/>
              </a:rPr>
              <a:t>codon.</a:t>
            </a:r>
          </a:p>
          <a:p>
            <a:endParaRPr lang="en-US" sz="3200" b="1">
              <a:latin typeface="Comic Sans MS" pitchFamily="66" charset="0"/>
            </a:endParaRPr>
          </a:p>
          <a:p>
            <a:r>
              <a:rPr lang="en-US" sz="3200" b="1">
                <a:latin typeface="Comic Sans MS" pitchFamily="66" charset="0"/>
              </a:rPr>
              <a:t>START= _______</a:t>
            </a:r>
          </a:p>
          <a:p>
            <a:endParaRPr lang="en-US" sz="3200" b="1">
              <a:latin typeface="Comic Sans MS" pitchFamily="66" charset="0"/>
            </a:endParaRPr>
          </a:p>
          <a:p>
            <a:r>
              <a:rPr lang="en-US" sz="3200" b="1">
                <a:latin typeface="Comic Sans MS" pitchFamily="66" charset="0"/>
              </a:rPr>
              <a:t>3 codons for _____</a:t>
            </a: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7239000" y="4191000"/>
            <a:ext cx="1166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3333FF"/>
                </a:solidFill>
                <a:latin typeface="Comic Sans MS" pitchFamily="66" charset="0"/>
              </a:rPr>
              <a:t>AUG</a:t>
            </a: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7716838" y="5230813"/>
            <a:ext cx="1289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STOP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6" grpId="0"/>
      <p:bldP spid="16384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5334000" cy="3352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___________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 on tRNA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matches up with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________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on mRNA</a:t>
            </a:r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117475" y="6324600"/>
            <a:ext cx="8797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Images modified from © Pearson Education Inc, publishing as Pearson Prentice Hall. All rights reserved</a:t>
            </a:r>
          </a:p>
        </p:txBody>
      </p:sp>
      <p:pic>
        <p:nvPicPr>
          <p:cNvPr id="164868" name="Picture 4" descr="met tRNA color 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860"/>
          <a:stretch>
            <a:fillRect/>
          </a:stretch>
        </p:blipFill>
        <p:spPr bwMode="auto">
          <a:xfrm>
            <a:off x="3124200" y="0"/>
            <a:ext cx="1604963" cy="3752850"/>
          </a:xfrm>
          <a:prstGeom prst="rect">
            <a:avLst/>
          </a:prstGeom>
          <a:noFill/>
        </p:spPr>
      </p:pic>
      <p:pic>
        <p:nvPicPr>
          <p:cNvPr id="164869" name="Picture 5" descr="mRNA color pain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810000"/>
            <a:ext cx="6248400" cy="1781175"/>
          </a:xfrm>
          <a:prstGeom prst="rect">
            <a:avLst/>
          </a:prstGeom>
          <a:noFill/>
        </p:spPr>
      </p:pic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0" y="2057400"/>
            <a:ext cx="2838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ANTICODON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228600" y="4267200"/>
            <a:ext cx="1706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CODON</a:t>
            </a: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5334000" y="228600"/>
            <a:ext cx="35067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EACH tRNA </a:t>
            </a:r>
          </a:p>
          <a:p>
            <a:r>
              <a:rPr lang="en-US" sz="3200" b="1">
                <a:latin typeface="Comic Sans MS" pitchFamily="66" charset="0"/>
              </a:rPr>
              <a:t>carries only</a:t>
            </a:r>
          </a:p>
          <a:p>
            <a:r>
              <a:rPr lang="en-US" sz="3200" b="1">
                <a:latin typeface="Comic Sans MS" pitchFamily="66" charset="0"/>
              </a:rPr>
              <a:t>one kind of</a:t>
            </a:r>
          </a:p>
          <a:p>
            <a:r>
              <a:rPr lang="en-US" sz="3200" b="1">
                <a:latin typeface="Comic Sans MS" pitchFamily="66" charset="0"/>
              </a:rPr>
              <a:t>_____________</a:t>
            </a: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5638800" y="1676400"/>
            <a:ext cx="2230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amino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0" grpId="0"/>
      <p:bldP spid="164871" grpId="0"/>
      <p:bldP spid="1648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381000"/>
            <a:ext cx="4800600" cy="2133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If he heated the LETHAL </a:t>
            </a:r>
            <a:br>
              <a:rPr lang="en-US" b="1">
                <a:latin typeface="Comic Sans MS" pitchFamily="66" charset="0"/>
              </a:rPr>
            </a:br>
            <a:r>
              <a:rPr lang="en-US" b="1">
                <a:latin typeface="Comic Sans MS" pitchFamily="66" charset="0"/>
              </a:rPr>
              <a:t>strain first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_______________</a:t>
            </a:r>
          </a:p>
        </p:txBody>
      </p:sp>
      <p:pic>
        <p:nvPicPr>
          <p:cNvPr id="14340" name="Picture 4" descr="griffith ex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99" t="54082" r="52000" b="11905"/>
          <a:stretch>
            <a:fillRect/>
          </a:stretch>
        </p:blipFill>
        <p:spPr bwMode="auto">
          <a:xfrm>
            <a:off x="457200" y="304800"/>
            <a:ext cx="4191000" cy="238125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905000" y="6400800"/>
            <a:ext cx="4754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Images from: http://microvet.arizona.edu/Courses/vsc610/mic205/griffith.jpg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57200" y="3505200"/>
            <a:ext cx="80470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The heat killed bacteria were no longer</a:t>
            </a:r>
          </a:p>
          <a:p>
            <a:r>
              <a:rPr lang="en-US" sz="3200" b="1">
                <a:latin typeface="Comic Sans MS" pitchFamily="66" charset="0"/>
              </a:rPr>
              <a:t>LETHAL.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029200" y="1752600"/>
            <a:ext cx="3525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. . .  mice lived.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762000"/>
          </a:xfrm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</a:rPr>
              <a:t>Figure 12–18 Translation</a:t>
            </a: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Section 12-3</a:t>
            </a:r>
          </a:p>
        </p:txBody>
      </p:sp>
      <p:pic>
        <p:nvPicPr>
          <p:cNvPr id="165892" name="Picture 4" descr="sb4139f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219200"/>
            <a:ext cx="7670800" cy="53927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8229600" cy="71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Figure 12–18 Translation (continued)</a:t>
            </a: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Section 12-3</a:t>
            </a:r>
          </a:p>
        </p:txBody>
      </p:sp>
      <p:pic>
        <p:nvPicPr>
          <p:cNvPr id="166916" name="Picture 4" descr="sb5705a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905000"/>
            <a:ext cx="8156575" cy="4657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/>
          <a:lstStyle/>
          <a:p>
            <a:r>
              <a:rPr lang="en-US" b="1">
                <a:latin typeface="Comic Sans MS" pitchFamily="66" charset="0"/>
              </a:rPr>
              <a:t>GENES &amp; PROTEINS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58200" cy="4221163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Proteins are the connection between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the gene code in the DNA and how that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gene is expressed.</a:t>
            </a:r>
          </a:p>
          <a:p>
            <a:pPr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 </a:t>
            </a:r>
          </a:p>
        </p:txBody>
      </p:sp>
      <p:pic>
        <p:nvPicPr>
          <p:cNvPr id="168964" name="Picture 4" descr="mend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52400"/>
            <a:ext cx="1304925" cy="1828800"/>
          </a:xfrm>
          <a:prstGeom prst="rect">
            <a:avLst/>
          </a:prstGeom>
          <a:noFill/>
        </p:spPr>
      </p:pic>
      <p:pic>
        <p:nvPicPr>
          <p:cNvPr id="168965" name="Picture 5" descr="incomdom"/>
          <p:cNvPicPr>
            <a:picLocks noChangeAspect="1" noChangeArrowheads="1"/>
          </p:cNvPicPr>
          <p:nvPr/>
        </p:nvPicPr>
        <p:blipFill>
          <a:blip r:embed="rId3" cstate="print"/>
          <a:srcRect l="19600" r="54800" b="60362"/>
          <a:stretch>
            <a:fillRect/>
          </a:stretch>
        </p:blipFill>
        <p:spPr bwMode="auto">
          <a:xfrm>
            <a:off x="533400" y="3124200"/>
            <a:ext cx="1219200" cy="1457325"/>
          </a:xfrm>
          <a:prstGeom prst="rect">
            <a:avLst/>
          </a:prstGeom>
          <a:noFill/>
        </p:spPr>
      </p:pic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1889125" y="3246438"/>
            <a:ext cx="6680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66"/>
                </a:solidFill>
                <a:latin typeface="Comic Sans MS" pitchFamily="66" charset="0"/>
              </a:rPr>
              <a:t>A gene that codes for an enzyme (protein) </a:t>
            </a:r>
          </a:p>
          <a:p>
            <a:r>
              <a:rPr lang="en-US" sz="2400" b="1">
                <a:solidFill>
                  <a:srgbClr val="FF0066"/>
                </a:solidFill>
                <a:latin typeface="Comic Sans MS" pitchFamily="66" charset="0"/>
              </a:rPr>
              <a:t>to make a pigment can control </a:t>
            </a:r>
          </a:p>
          <a:p>
            <a:r>
              <a:rPr lang="en-US" sz="2400" b="1">
                <a:solidFill>
                  <a:srgbClr val="FF0066"/>
                </a:solidFill>
                <a:latin typeface="Comic Sans MS" pitchFamily="66" charset="0"/>
              </a:rPr>
              <a:t>the color of a flower</a:t>
            </a:r>
            <a:r>
              <a:rPr lang="en-US" sz="2400" b="1">
                <a:latin typeface="Comic Sans MS" pitchFamily="66" charset="0"/>
              </a:rPr>
              <a:t>.</a:t>
            </a:r>
          </a:p>
        </p:txBody>
      </p:sp>
      <p:pic>
        <p:nvPicPr>
          <p:cNvPr id="168967" name="Picture 7" descr="AB cell no gene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419600"/>
            <a:ext cx="1295400" cy="1177925"/>
          </a:xfrm>
          <a:prstGeom prst="rect">
            <a:avLst/>
          </a:prstGeom>
          <a:noFill/>
        </p:spPr>
      </p:pic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533400" y="4648200"/>
            <a:ext cx="6781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333FF"/>
                </a:solidFill>
                <a:latin typeface="Comic Sans MS" pitchFamily="66" charset="0"/>
              </a:rPr>
              <a:t>A gene that codes for an enzyme (protein) </a:t>
            </a:r>
          </a:p>
          <a:p>
            <a:r>
              <a:rPr lang="en-US" sz="2400" b="1">
                <a:solidFill>
                  <a:srgbClr val="3333FF"/>
                </a:solidFill>
                <a:latin typeface="Comic Sans MS" pitchFamily="66" charset="0"/>
              </a:rPr>
              <a:t>adds carbohydrates to glycoproteins to produce your blood type.</a:t>
            </a:r>
          </a:p>
        </p:txBody>
      </p:sp>
      <p:sp>
        <p:nvSpPr>
          <p:cNvPr id="168969" name="Rectangle 9"/>
          <p:cNvSpPr>
            <a:spLocks noChangeArrowheads="1"/>
          </p:cNvSpPr>
          <p:nvPr/>
        </p:nvSpPr>
        <p:spPr bwMode="auto">
          <a:xfrm>
            <a:off x="228600" y="5943600"/>
            <a:ext cx="891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Enzymes catalyze and regulate chemical reactions so   </a:t>
            </a:r>
            <a:br>
              <a:rPr lang="en-US" sz="2400" b="1">
                <a:latin typeface="Comic Sans MS" pitchFamily="66" charset="0"/>
              </a:rPr>
            </a:br>
            <a:r>
              <a:rPr lang="en-US" sz="2400" b="1">
                <a:latin typeface="Comic Sans MS" pitchFamily="66" charset="0"/>
              </a:rPr>
              <a:t>     proteins build and operate all cell components.</a:t>
            </a:r>
          </a:p>
        </p:txBody>
      </p:sp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0" y="76200"/>
            <a:ext cx="622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Mendel/flower images from:  http://www.emc.maricopa.edu/faculty/farabee/BIOBK/BioBookTOC.html</a:t>
            </a:r>
            <a:br>
              <a:rPr lang="en-US" sz="1000" b="1">
                <a:solidFill>
                  <a:srgbClr val="CC0099"/>
                </a:solidFill>
              </a:rPr>
            </a:br>
            <a:r>
              <a:rPr lang="en-US" sz="1000" b="1">
                <a:solidFill>
                  <a:srgbClr val="CC0099"/>
                </a:solidFill>
              </a:rPr>
              <a:t>Blood cell by Riedell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610600" cy="5668963"/>
          </a:xfrm>
        </p:spPr>
        <p:txBody>
          <a:bodyPr/>
          <a:lstStyle/>
          <a:p>
            <a:pPr>
              <a:buFontTx/>
              <a:buNone/>
            </a:pPr>
            <a:r>
              <a:rPr lang="en-US" sz="4400">
                <a:latin typeface="Comic Sans MS" pitchFamily="66" charset="0"/>
              </a:rPr>
              <a:t>DNA </a:t>
            </a:r>
            <a:r>
              <a:rPr lang="en-US" sz="4400">
                <a:latin typeface="Comic Sans MS" pitchFamily="66" charset="0"/>
                <a:cs typeface="Times New Roman" charset="0"/>
              </a:rPr>
              <a:t>→ DNA  ____________</a:t>
            </a:r>
          </a:p>
          <a:p>
            <a:pPr>
              <a:buFontTx/>
              <a:buNone/>
            </a:pPr>
            <a:endParaRPr lang="en-US" sz="4400">
              <a:latin typeface="Comic Sans MS" pitchFamily="66" charset="0"/>
              <a:cs typeface="Times New Roman" charset="0"/>
            </a:endParaRPr>
          </a:p>
          <a:p>
            <a:pPr>
              <a:buFontTx/>
              <a:buNone/>
            </a:pPr>
            <a:r>
              <a:rPr lang="en-US" sz="4400">
                <a:latin typeface="Comic Sans MS" pitchFamily="66" charset="0"/>
                <a:cs typeface="Times New Roman" charset="0"/>
              </a:rPr>
              <a:t>DNA → RNA   ____________</a:t>
            </a:r>
          </a:p>
          <a:p>
            <a:pPr>
              <a:buFontTx/>
              <a:buNone/>
            </a:pPr>
            <a:endParaRPr lang="en-US" sz="4400">
              <a:latin typeface="Comic Sans MS" pitchFamily="66" charset="0"/>
              <a:cs typeface="Times New Roman" charset="0"/>
            </a:endParaRPr>
          </a:p>
          <a:p>
            <a:pPr>
              <a:buFontTx/>
              <a:buNone/>
            </a:pPr>
            <a:r>
              <a:rPr lang="en-US" sz="4400">
                <a:latin typeface="Comic Sans MS" pitchFamily="66" charset="0"/>
                <a:cs typeface="Times New Roman" charset="0"/>
              </a:rPr>
              <a:t>RNA→ Protein  ___________</a:t>
            </a: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4267200" y="381000"/>
            <a:ext cx="391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3333FF"/>
                </a:solidFill>
              </a:rPr>
              <a:t>REPLICATION</a:t>
            </a:r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4191000" y="1855788"/>
            <a:ext cx="4748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3333FF"/>
                </a:solidFill>
              </a:rPr>
              <a:t>TRANSCRIPTION</a:t>
            </a:r>
          </a:p>
        </p:txBody>
      </p:sp>
      <p:sp>
        <p:nvSpPr>
          <p:cNvPr id="224262" name="Rectangle 6"/>
          <p:cNvSpPr>
            <a:spLocks noChangeArrowheads="1"/>
          </p:cNvSpPr>
          <p:nvPr/>
        </p:nvSpPr>
        <p:spPr bwMode="auto">
          <a:xfrm>
            <a:off x="4419600" y="3581400"/>
            <a:ext cx="40973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3333FF"/>
                </a:solidFill>
              </a:rPr>
              <a:t>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/>
      <p:bldP spid="224261" grpId="0"/>
      <p:bldP spid="22426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Line 2"/>
          <p:cNvSpPr>
            <a:spLocks noChangeShapeType="1"/>
          </p:cNvSpPr>
          <p:nvPr/>
        </p:nvSpPr>
        <p:spPr bwMode="auto">
          <a:xfrm>
            <a:off x="4586288" y="16986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1106488" y="4906963"/>
            <a:ext cx="914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/>
              <a:t>from</a:t>
            </a:r>
          </a:p>
        </p:txBody>
      </p:sp>
      <p:sp>
        <p:nvSpPr>
          <p:cNvPr id="169988" name="Line 4"/>
          <p:cNvSpPr>
            <a:spLocks noChangeShapeType="1"/>
          </p:cNvSpPr>
          <p:nvPr/>
        </p:nvSpPr>
        <p:spPr bwMode="auto">
          <a:xfrm>
            <a:off x="1563688" y="51292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2527300" y="4906963"/>
            <a:ext cx="1066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/>
              <a:t>to</a:t>
            </a:r>
          </a:p>
        </p:txBody>
      </p:sp>
      <p:sp>
        <p:nvSpPr>
          <p:cNvPr id="169990" name="Line 6"/>
          <p:cNvSpPr>
            <a:spLocks noChangeShapeType="1"/>
          </p:cNvSpPr>
          <p:nvPr/>
        </p:nvSpPr>
        <p:spPr bwMode="auto">
          <a:xfrm>
            <a:off x="3060700" y="51292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69991" name="Line 7"/>
          <p:cNvSpPr>
            <a:spLocks noChangeShapeType="1"/>
          </p:cNvSpPr>
          <p:nvPr/>
        </p:nvSpPr>
        <p:spPr bwMode="auto">
          <a:xfrm>
            <a:off x="1558925" y="47037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69992" name="Line 8"/>
          <p:cNvSpPr>
            <a:spLocks noChangeShapeType="1"/>
          </p:cNvSpPr>
          <p:nvPr/>
        </p:nvSpPr>
        <p:spPr bwMode="auto">
          <a:xfrm>
            <a:off x="3060700" y="47037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69993" name="Line 9"/>
          <p:cNvSpPr>
            <a:spLocks noChangeShapeType="1"/>
          </p:cNvSpPr>
          <p:nvPr/>
        </p:nvSpPr>
        <p:spPr bwMode="auto">
          <a:xfrm>
            <a:off x="1558925" y="4703763"/>
            <a:ext cx="150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69994" name="Line 10"/>
          <p:cNvSpPr>
            <a:spLocks noChangeShapeType="1"/>
          </p:cNvSpPr>
          <p:nvPr/>
        </p:nvSpPr>
        <p:spPr bwMode="auto">
          <a:xfrm>
            <a:off x="2311400" y="44910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69995" name="Text Box 11"/>
          <p:cNvSpPr txBox="1">
            <a:spLocks noChangeArrowheads="1"/>
          </p:cNvSpPr>
          <p:nvPr/>
        </p:nvSpPr>
        <p:spPr bwMode="auto">
          <a:xfrm>
            <a:off x="4851400" y="4906963"/>
            <a:ext cx="914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/>
              <a:t>to make up</a:t>
            </a:r>
          </a:p>
        </p:txBody>
      </p:sp>
      <p:sp>
        <p:nvSpPr>
          <p:cNvPr id="169996" name="Line 12"/>
          <p:cNvSpPr>
            <a:spLocks noChangeShapeType="1"/>
          </p:cNvSpPr>
          <p:nvPr/>
        </p:nvSpPr>
        <p:spPr bwMode="auto">
          <a:xfrm>
            <a:off x="5308600" y="51292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69997" name="Line 13"/>
          <p:cNvSpPr>
            <a:spLocks noChangeShapeType="1"/>
          </p:cNvSpPr>
          <p:nvPr/>
        </p:nvSpPr>
        <p:spPr bwMode="auto">
          <a:xfrm>
            <a:off x="5308600" y="4557713"/>
            <a:ext cx="0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69998" name="Line 14"/>
          <p:cNvSpPr>
            <a:spLocks noChangeShapeType="1"/>
          </p:cNvSpPr>
          <p:nvPr/>
        </p:nvSpPr>
        <p:spPr bwMode="auto">
          <a:xfrm>
            <a:off x="4562475" y="29829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69999" name="Rectangle 15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Concept Map</a:t>
            </a:r>
          </a:p>
        </p:txBody>
      </p:sp>
      <p:sp>
        <p:nvSpPr>
          <p:cNvPr id="170000" name="Text Box 16"/>
          <p:cNvSpPr txBox="1">
            <a:spLocks noChangeArrowheads="1"/>
          </p:cNvSpPr>
          <p:nvPr/>
        </p:nvSpPr>
        <p:spPr bwMode="auto">
          <a:xfrm>
            <a:off x="838200" y="990600"/>
            <a:ext cx="1709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Section 12-3</a:t>
            </a:r>
          </a:p>
        </p:txBody>
      </p:sp>
      <p:sp>
        <p:nvSpPr>
          <p:cNvPr id="170001" name="Text Box 17"/>
          <p:cNvSpPr txBox="1">
            <a:spLocks noChangeArrowheads="1"/>
          </p:cNvSpPr>
          <p:nvPr/>
        </p:nvSpPr>
        <p:spPr bwMode="auto">
          <a:xfrm>
            <a:off x="357188" y="3452813"/>
            <a:ext cx="914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/>
              <a:t>also called</a:t>
            </a:r>
          </a:p>
        </p:txBody>
      </p:sp>
      <p:sp>
        <p:nvSpPr>
          <p:cNvPr id="170002" name="Line 18"/>
          <p:cNvSpPr>
            <a:spLocks noChangeShapeType="1"/>
          </p:cNvSpPr>
          <p:nvPr/>
        </p:nvSpPr>
        <p:spPr bwMode="auto">
          <a:xfrm>
            <a:off x="814388" y="36623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0003" name="Text Box 19"/>
          <p:cNvSpPr txBox="1">
            <a:spLocks noChangeArrowheads="1"/>
          </p:cNvSpPr>
          <p:nvPr/>
        </p:nvSpPr>
        <p:spPr bwMode="auto">
          <a:xfrm>
            <a:off x="1619250" y="3452813"/>
            <a:ext cx="13843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/>
              <a:t>which functions to</a:t>
            </a:r>
          </a:p>
        </p:txBody>
      </p:sp>
      <p:sp>
        <p:nvSpPr>
          <p:cNvPr id="170004" name="Line 20"/>
          <p:cNvSpPr>
            <a:spLocks noChangeShapeType="1"/>
          </p:cNvSpPr>
          <p:nvPr/>
        </p:nvSpPr>
        <p:spPr bwMode="auto">
          <a:xfrm>
            <a:off x="2311400" y="36623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0005" name="Text Box 21"/>
          <p:cNvSpPr txBox="1">
            <a:spLocks noChangeArrowheads="1"/>
          </p:cNvSpPr>
          <p:nvPr/>
        </p:nvSpPr>
        <p:spPr bwMode="auto">
          <a:xfrm>
            <a:off x="3352800" y="3452813"/>
            <a:ext cx="914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/>
              <a:t>also called</a:t>
            </a:r>
          </a:p>
        </p:txBody>
      </p:sp>
      <p:sp>
        <p:nvSpPr>
          <p:cNvPr id="170006" name="Line 22"/>
          <p:cNvSpPr>
            <a:spLocks noChangeShapeType="1"/>
          </p:cNvSpPr>
          <p:nvPr/>
        </p:nvSpPr>
        <p:spPr bwMode="auto">
          <a:xfrm>
            <a:off x="3810000" y="36623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0007" name="Text Box 23"/>
          <p:cNvSpPr txBox="1">
            <a:spLocks noChangeArrowheads="1"/>
          </p:cNvSpPr>
          <p:nvPr/>
        </p:nvSpPr>
        <p:spPr bwMode="auto">
          <a:xfrm>
            <a:off x="6350000" y="3452813"/>
            <a:ext cx="914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/>
              <a:t>also called</a:t>
            </a:r>
          </a:p>
        </p:txBody>
      </p:sp>
      <p:sp>
        <p:nvSpPr>
          <p:cNvPr id="170008" name="Line 24"/>
          <p:cNvSpPr>
            <a:spLocks noChangeShapeType="1"/>
          </p:cNvSpPr>
          <p:nvPr/>
        </p:nvSpPr>
        <p:spPr bwMode="auto">
          <a:xfrm>
            <a:off x="6807200" y="36623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0009" name="Text Box 25"/>
          <p:cNvSpPr txBox="1">
            <a:spLocks noChangeArrowheads="1"/>
          </p:cNvSpPr>
          <p:nvPr/>
        </p:nvSpPr>
        <p:spPr bwMode="auto">
          <a:xfrm>
            <a:off x="7467600" y="3452813"/>
            <a:ext cx="167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/>
              <a:t>which functions to</a:t>
            </a:r>
          </a:p>
        </p:txBody>
      </p:sp>
      <p:sp>
        <p:nvSpPr>
          <p:cNvPr id="170010" name="Line 26"/>
          <p:cNvSpPr>
            <a:spLocks noChangeShapeType="1"/>
          </p:cNvSpPr>
          <p:nvPr/>
        </p:nvSpPr>
        <p:spPr bwMode="auto">
          <a:xfrm>
            <a:off x="8305800" y="36623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0011" name="Text Box 27"/>
          <p:cNvSpPr txBox="1">
            <a:spLocks noChangeArrowheads="1"/>
          </p:cNvSpPr>
          <p:nvPr/>
        </p:nvSpPr>
        <p:spPr bwMode="auto">
          <a:xfrm>
            <a:off x="4537075" y="3452813"/>
            <a:ext cx="15430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/>
              <a:t>which functions to</a:t>
            </a:r>
          </a:p>
        </p:txBody>
      </p:sp>
      <p:sp>
        <p:nvSpPr>
          <p:cNvPr id="170012" name="Line 28"/>
          <p:cNvSpPr>
            <a:spLocks noChangeShapeType="1"/>
          </p:cNvSpPr>
          <p:nvPr/>
        </p:nvSpPr>
        <p:spPr bwMode="auto">
          <a:xfrm>
            <a:off x="5308600" y="36623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0013" name="Line 29"/>
          <p:cNvSpPr>
            <a:spLocks noChangeShapeType="1"/>
          </p:cNvSpPr>
          <p:nvPr/>
        </p:nvSpPr>
        <p:spPr bwMode="auto">
          <a:xfrm>
            <a:off x="809625" y="32115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0014" name="Line 30"/>
          <p:cNvSpPr>
            <a:spLocks noChangeShapeType="1"/>
          </p:cNvSpPr>
          <p:nvPr/>
        </p:nvSpPr>
        <p:spPr bwMode="auto">
          <a:xfrm>
            <a:off x="2311400" y="32115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0015" name="Line 31"/>
          <p:cNvSpPr>
            <a:spLocks noChangeShapeType="1"/>
          </p:cNvSpPr>
          <p:nvPr/>
        </p:nvSpPr>
        <p:spPr bwMode="auto">
          <a:xfrm>
            <a:off x="3810000" y="32115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0016" name="Line 32"/>
          <p:cNvSpPr>
            <a:spLocks noChangeShapeType="1"/>
          </p:cNvSpPr>
          <p:nvPr/>
        </p:nvSpPr>
        <p:spPr bwMode="auto">
          <a:xfrm>
            <a:off x="6807200" y="32115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0017" name="Line 33"/>
          <p:cNvSpPr>
            <a:spLocks noChangeShapeType="1"/>
          </p:cNvSpPr>
          <p:nvPr/>
        </p:nvSpPr>
        <p:spPr bwMode="auto">
          <a:xfrm>
            <a:off x="8305800" y="32115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0018" name="Line 34"/>
          <p:cNvSpPr>
            <a:spLocks noChangeShapeType="1"/>
          </p:cNvSpPr>
          <p:nvPr/>
        </p:nvSpPr>
        <p:spPr bwMode="auto">
          <a:xfrm>
            <a:off x="5308600" y="32115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0019" name="Line 35"/>
          <p:cNvSpPr>
            <a:spLocks noChangeShapeType="1"/>
          </p:cNvSpPr>
          <p:nvPr/>
        </p:nvSpPr>
        <p:spPr bwMode="auto">
          <a:xfrm>
            <a:off x="809625" y="3211513"/>
            <a:ext cx="150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70020" name="Line 36"/>
          <p:cNvSpPr>
            <a:spLocks noChangeShapeType="1"/>
          </p:cNvSpPr>
          <p:nvPr/>
        </p:nvSpPr>
        <p:spPr bwMode="auto">
          <a:xfrm>
            <a:off x="3810000" y="3211513"/>
            <a:ext cx="150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70021" name="Line 37"/>
          <p:cNvSpPr>
            <a:spLocks noChangeShapeType="1"/>
          </p:cNvSpPr>
          <p:nvPr/>
        </p:nvSpPr>
        <p:spPr bwMode="auto">
          <a:xfrm>
            <a:off x="6807200" y="3211513"/>
            <a:ext cx="150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70022" name="Line 38"/>
          <p:cNvSpPr>
            <a:spLocks noChangeShapeType="1"/>
          </p:cNvSpPr>
          <p:nvPr/>
        </p:nvSpPr>
        <p:spPr bwMode="auto">
          <a:xfrm>
            <a:off x="1562100" y="29829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0023" name="Line 39"/>
          <p:cNvSpPr>
            <a:spLocks noChangeShapeType="1"/>
          </p:cNvSpPr>
          <p:nvPr/>
        </p:nvSpPr>
        <p:spPr bwMode="auto">
          <a:xfrm>
            <a:off x="7559675" y="29829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0024" name="Text Box 40"/>
          <p:cNvSpPr txBox="1">
            <a:spLocks noChangeArrowheads="1"/>
          </p:cNvSpPr>
          <p:nvPr/>
        </p:nvSpPr>
        <p:spPr bwMode="auto">
          <a:xfrm>
            <a:off x="4132263" y="1906588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/>
              <a:t>can be</a:t>
            </a:r>
          </a:p>
        </p:txBody>
      </p:sp>
      <p:sp>
        <p:nvSpPr>
          <p:cNvPr id="170025" name="Line 41"/>
          <p:cNvSpPr>
            <a:spLocks noChangeShapeType="1"/>
          </p:cNvSpPr>
          <p:nvPr/>
        </p:nvSpPr>
        <p:spPr bwMode="auto">
          <a:xfrm>
            <a:off x="1562100" y="2179638"/>
            <a:ext cx="6000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grpSp>
        <p:nvGrpSpPr>
          <p:cNvPr id="170026" name="Group 42"/>
          <p:cNvGrpSpPr>
            <a:grpSpLocks/>
          </p:cNvGrpSpPr>
          <p:nvPr/>
        </p:nvGrpSpPr>
        <p:grpSpPr bwMode="auto">
          <a:xfrm>
            <a:off x="1562100" y="2179638"/>
            <a:ext cx="5997575" cy="228600"/>
            <a:chOff x="1080" y="1197"/>
            <a:chExt cx="3778" cy="144"/>
          </a:xfrm>
        </p:grpSpPr>
        <p:sp>
          <p:nvSpPr>
            <p:cNvPr id="170027" name="Line 43"/>
            <p:cNvSpPr>
              <a:spLocks noChangeShapeType="1"/>
            </p:cNvSpPr>
            <p:nvPr/>
          </p:nvSpPr>
          <p:spPr bwMode="auto">
            <a:xfrm>
              <a:off x="2970" y="119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rIns="0" anchor="ctr"/>
            <a:lstStyle/>
            <a:p>
              <a:endParaRPr lang="en-US"/>
            </a:p>
          </p:txBody>
        </p:sp>
        <p:sp>
          <p:nvSpPr>
            <p:cNvPr id="170028" name="Line 44"/>
            <p:cNvSpPr>
              <a:spLocks noChangeShapeType="1"/>
            </p:cNvSpPr>
            <p:nvPr/>
          </p:nvSpPr>
          <p:spPr bwMode="auto">
            <a:xfrm>
              <a:off x="1080" y="119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rIns="0" anchor="ctr"/>
            <a:lstStyle/>
            <a:p>
              <a:endParaRPr lang="en-US"/>
            </a:p>
          </p:txBody>
        </p:sp>
        <p:sp>
          <p:nvSpPr>
            <p:cNvPr id="170029" name="Line 45"/>
            <p:cNvSpPr>
              <a:spLocks noChangeShapeType="1"/>
            </p:cNvSpPr>
            <p:nvPr/>
          </p:nvSpPr>
          <p:spPr bwMode="auto">
            <a:xfrm>
              <a:off x="4858" y="119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rIns="0" anchor="ctr"/>
            <a:lstStyle/>
            <a:p>
              <a:endParaRPr lang="en-US"/>
            </a:p>
          </p:txBody>
        </p:sp>
      </p:grpSp>
      <p:sp>
        <p:nvSpPr>
          <p:cNvPr id="170030" name="Oval 46"/>
          <p:cNvSpPr>
            <a:spLocks noChangeArrowheads="1"/>
          </p:cNvSpPr>
          <p:nvPr/>
        </p:nvSpPr>
        <p:spPr bwMode="auto">
          <a:xfrm>
            <a:off x="4000500" y="1089025"/>
            <a:ext cx="1189038" cy="649288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endParaRPr lang="en-US" sz="1200"/>
          </a:p>
        </p:txBody>
      </p:sp>
      <p:sp>
        <p:nvSpPr>
          <p:cNvPr id="170031" name="Oval 47"/>
          <p:cNvSpPr>
            <a:spLocks noChangeArrowheads="1"/>
          </p:cNvSpPr>
          <p:nvPr/>
        </p:nvSpPr>
        <p:spPr bwMode="auto">
          <a:xfrm>
            <a:off x="977900" y="2424113"/>
            <a:ext cx="1189038" cy="649287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endParaRPr lang="en-US" sz="1200"/>
          </a:p>
        </p:txBody>
      </p:sp>
      <p:sp>
        <p:nvSpPr>
          <p:cNvPr id="170032" name="Oval 48"/>
          <p:cNvSpPr>
            <a:spLocks noChangeArrowheads="1"/>
          </p:cNvSpPr>
          <p:nvPr/>
        </p:nvSpPr>
        <p:spPr bwMode="auto">
          <a:xfrm>
            <a:off x="3976688" y="2424113"/>
            <a:ext cx="1189037" cy="649287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endParaRPr lang="en-US" sz="1200"/>
          </a:p>
        </p:txBody>
      </p:sp>
      <p:sp>
        <p:nvSpPr>
          <p:cNvPr id="170033" name="Oval 49"/>
          <p:cNvSpPr>
            <a:spLocks noChangeArrowheads="1"/>
          </p:cNvSpPr>
          <p:nvPr/>
        </p:nvSpPr>
        <p:spPr bwMode="auto">
          <a:xfrm>
            <a:off x="6934200" y="2438400"/>
            <a:ext cx="1189038" cy="649288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endParaRPr lang="en-US" sz="1200"/>
          </a:p>
        </p:txBody>
      </p:sp>
      <p:sp>
        <p:nvSpPr>
          <p:cNvPr id="170034" name="Oval 50"/>
          <p:cNvSpPr>
            <a:spLocks noChangeArrowheads="1"/>
          </p:cNvSpPr>
          <p:nvPr/>
        </p:nvSpPr>
        <p:spPr bwMode="auto">
          <a:xfrm>
            <a:off x="184150" y="3906838"/>
            <a:ext cx="1279525" cy="652462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 anchor="ctr"/>
          <a:lstStyle/>
          <a:p>
            <a:pPr algn="ctr" eaLnBrk="0" hangingPunct="0"/>
            <a:endParaRPr lang="en-US" sz="1200"/>
          </a:p>
        </p:txBody>
      </p:sp>
      <p:sp>
        <p:nvSpPr>
          <p:cNvPr id="170035" name="Oval 51"/>
          <p:cNvSpPr>
            <a:spLocks noChangeArrowheads="1"/>
          </p:cNvSpPr>
          <p:nvPr/>
        </p:nvSpPr>
        <p:spPr bwMode="auto">
          <a:xfrm>
            <a:off x="1681163" y="3906838"/>
            <a:ext cx="1279525" cy="652462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endParaRPr lang="en-US" sz="1200"/>
          </a:p>
        </p:txBody>
      </p:sp>
      <p:sp>
        <p:nvSpPr>
          <p:cNvPr id="170036" name="Oval 52"/>
          <p:cNvSpPr>
            <a:spLocks noChangeArrowheads="1"/>
          </p:cNvSpPr>
          <p:nvPr/>
        </p:nvSpPr>
        <p:spPr bwMode="auto">
          <a:xfrm>
            <a:off x="3179763" y="3906838"/>
            <a:ext cx="1279525" cy="652462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 anchor="ctr"/>
          <a:lstStyle/>
          <a:p>
            <a:pPr algn="ctr" eaLnBrk="0" hangingPunct="0"/>
            <a:endParaRPr lang="en-US" sz="1200"/>
          </a:p>
        </p:txBody>
      </p:sp>
      <p:sp>
        <p:nvSpPr>
          <p:cNvPr id="170037" name="Oval 53"/>
          <p:cNvSpPr>
            <a:spLocks noChangeArrowheads="1"/>
          </p:cNvSpPr>
          <p:nvPr/>
        </p:nvSpPr>
        <p:spPr bwMode="auto">
          <a:xfrm>
            <a:off x="4678363" y="3906838"/>
            <a:ext cx="1279525" cy="652462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endParaRPr lang="en-US" sz="1200"/>
          </a:p>
        </p:txBody>
      </p:sp>
      <p:sp>
        <p:nvSpPr>
          <p:cNvPr id="170038" name="Oval 54"/>
          <p:cNvSpPr>
            <a:spLocks noChangeArrowheads="1"/>
          </p:cNvSpPr>
          <p:nvPr/>
        </p:nvSpPr>
        <p:spPr bwMode="auto">
          <a:xfrm>
            <a:off x="6176963" y="3906838"/>
            <a:ext cx="1279525" cy="652462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endParaRPr lang="en-US" sz="1200"/>
          </a:p>
        </p:txBody>
      </p:sp>
      <p:sp>
        <p:nvSpPr>
          <p:cNvPr id="170039" name="Oval 55"/>
          <p:cNvSpPr>
            <a:spLocks noChangeArrowheads="1"/>
          </p:cNvSpPr>
          <p:nvPr/>
        </p:nvSpPr>
        <p:spPr bwMode="auto">
          <a:xfrm>
            <a:off x="7675563" y="3906838"/>
            <a:ext cx="1279525" cy="652462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endParaRPr lang="en-US" sz="1200"/>
          </a:p>
        </p:txBody>
      </p:sp>
      <p:sp>
        <p:nvSpPr>
          <p:cNvPr id="170040" name="Oval 56"/>
          <p:cNvSpPr>
            <a:spLocks noChangeArrowheads="1"/>
          </p:cNvSpPr>
          <p:nvPr/>
        </p:nvSpPr>
        <p:spPr bwMode="auto">
          <a:xfrm>
            <a:off x="933450" y="5373688"/>
            <a:ext cx="1279525" cy="652462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endParaRPr lang="en-US" sz="1200"/>
          </a:p>
        </p:txBody>
      </p:sp>
      <p:sp>
        <p:nvSpPr>
          <p:cNvPr id="170041" name="Oval 57"/>
          <p:cNvSpPr>
            <a:spLocks noChangeArrowheads="1"/>
          </p:cNvSpPr>
          <p:nvPr/>
        </p:nvSpPr>
        <p:spPr bwMode="auto">
          <a:xfrm>
            <a:off x="2430463" y="5373688"/>
            <a:ext cx="1279525" cy="652462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endParaRPr lang="en-US" sz="1200"/>
          </a:p>
        </p:txBody>
      </p:sp>
      <p:sp>
        <p:nvSpPr>
          <p:cNvPr id="170042" name="Oval 58"/>
          <p:cNvSpPr>
            <a:spLocks noChangeArrowheads="1"/>
          </p:cNvSpPr>
          <p:nvPr/>
        </p:nvSpPr>
        <p:spPr bwMode="auto">
          <a:xfrm>
            <a:off x="4678363" y="5373688"/>
            <a:ext cx="1279525" cy="652462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endParaRPr lang="en-US" sz="1200"/>
          </a:p>
        </p:txBody>
      </p:sp>
      <p:pic>
        <p:nvPicPr>
          <p:cNvPr id="170043" name="Picture 59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</p:spPr>
      </p:pic>
      <p:pic>
        <p:nvPicPr>
          <p:cNvPr id="170044" name="Picture 60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Line 2"/>
          <p:cNvSpPr>
            <a:spLocks noChangeShapeType="1"/>
          </p:cNvSpPr>
          <p:nvPr/>
        </p:nvSpPr>
        <p:spPr bwMode="auto">
          <a:xfrm>
            <a:off x="4586288" y="16986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1106488" y="4906963"/>
            <a:ext cx="914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/>
              <a:t>from</a:t>
            </a:r>
          </a:p>
        </p:txBody>
      </p:sp>
      <p:sp>
        <p:nvSpPr>
          <p:cNvPr id="171012" name="Line 4"/>
          <p:cNvSpPr>
            <a:spLocks noChangeShapeType="1"/>
          </p:cNvSpPr>
          <p:nvPr/>
        </p:nvSpPr>
        <p:spPr bwMode="auto">
          <a:xfrm>
            <a:off x="1563688" y="51292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2527300" y="4906963"/>
            <a:ext cx="1066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/>
              <a:t>to</a:t>
            </a:r>
          </a:p>
        </p:txBody>
      </p:sp>
      <p:sp>
        <p:nvSpPr>
          <p:cNvPr id="171014" name="Line 6"/>
          <p:cNvSpPr>
            <a:spLocks noChangeShapeType="1"/>
          </p:cNvSpPr>
          <p:nvPr/>
        </p:nvSpPr>
        <p:spPr bwMode="auto">
          <a:xfrm>
            <a:off x="3060700" y="51292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1015" name="Line 7"/>
          <p:cNvSpPr>
            <a:spLocks noChangeShapeType="1"/>
          </p:cNvSpPr>
          <p:nvPr/>
        </p:nvSpPr>
        <p:spPr bwMode="auto">
          <a:xfrm>
            <a:off x="1558925" y="47037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1016" name="Line 8"/>
          <p:cNvSpPr>
            <a:spLocks noChangeShapeType="1"/>
          </p:cNvSpPr>
          <p:nvPr/>
        </p:nvSpPr>
        <p:spPr bwMode="auto">
          <a:xfrm>
            <a:off x="3060700" y="47037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1017" name="Line 9"/>
          <p:cNvSpPr>
            <a:spLocks noChangeShapeType="1"/>
          </p:cNvSpPr>
          <p:nvPr/>
        </p:nvSpPr>
        <p:spPr bwMode="auto">
          <a:xfrm>
            <a:off x="1558925" y="4703763"/>
            <a:ext cx="150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71018" name="Line 10"/>
          <p:cNvSpPr>
            <a:spLocks noChangeShapeType="1"/>
          </p:cNvSpPr>
          <p:nvPr/>
        </p:nvSpPr>
        <p:spPr bwMode="auto">
          <a:xfrm>
            <a:off x="2311400" y="44910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1019" name="Text Box 11"/>
          <p:cNvSpPr txBox="1">
            <a:spLocks noChangeArrowheads="1"/>
          </p:cNvSpPr>
          <p:nvPr/>
        </p:nvSpPr>
        <p:spPr bwMode="auto">
          <a:xfrm>
            <a:off x="4851400" y="4906963"/>
            <a:ext cx="914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/>
              <a:t>to make up</a:t>
            </a:r>
          </a:p>
        </p:txBody>
      </p:sp>
      <p:sp>
        <p:nvSpPr>
          <p:cNvPr id="171020" name="Line 12"/>
          <p:cNvSpPr>
            <a:spLocks noChangeShapeType="1"/>
          </p:cNvSpPr>
          <p:nvPr/>
        </p:nvSpPr>
        <p:spPr bwMode="auto">
          <a:xfrm>
            <a:off x="5308600" y="51292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1021" name="Line 13"/>
          <p:cNvSpPr>
            <a:spLocks noChangeShapeType="1"/>
          </p:cNvSpPr>
          <p:nvPr/>
        </p:nvSpPr>
        <p:spPr bwMode="auto">
          <a:xfrm>
            <a:off x="5308600" y="4557713"/>
            <a:ext cx="0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1022" name="Line 14"/>
          <p:cNvSpPr>
            <a:spLocks noChangeShapeType="1"/>
          </p:cNvSpPr>
          <p:nvPr/>
        </p:nvSpPr>
        <p:spPr bwMode="auto">
          <a:xfrm>
            <a:off x="4562475" y="29829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1023" name="Rectangle 15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Concept Map</a:t>
            </a:r>
          </a:p>
        </p:txBody>
      </p:sp>
      <p:sp>
        <p:nvSpPr>
          <p:cNvPr id="171024" name="Text Box 16"/>
          <p:cNvSpPr txBox="1">
            <a:spLocks noChangeArrowheads="1"/>
          </p:cNvSpPr>
          <p:nvPr/>
        </p:nvSpPr>
        <p:spPr bwMode="auto">
          <a:xfrm>
            <a:off x="838200" y="990600"/>
            <a:ext cx="1709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Section 12-3</a:t>
            </a:r>
          </a:p>
        </p:txBody>
      </p:sp>
      <p:sp>
        <p:nvSpPr>
          <p:cNvPr id="171025" name="Text Box 17"/>
          <p:cNvSpPr txBox="1">
            <a:spLocks noChangeArrowheads="1"/>
          </p:cNvSpPr>
          <p:nvPr/>
        </p:nvSpPr>
        <p:spPr bwMode="auto">
          <a:xfrm>
            <a:off x="357188" y="3452813"/>
            <a:ext cx="914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/>
              <a:t>also called</a:t>
            </a:r>
          </a:p>
        </p:txBody>
      </p:sp>
      <p:sp>
        <p:nvSpPr>
          <p:cNvPr id="171026" name="Line 18"/>
          <p:cNvSpPr>
            <a:spLocks noChangeShapeType="1"/>
          </p:cNvSpPr>
          <p:nvPr/>
        </p:nvSpPr>
        <p:spPr bwMode="auto">
          <a:xfrm>
            <a:off x="814388" y="36623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1027" name="Text Box 19"/>
          <p:cNvSpPr txBox="1">
            <a:spLocks noChangeArrowheads="1"/>
          </p:cNvSpPr>
          <p:nvPr/>
        </p:nvSpPr>
        <p:spPr bwMode="auto">
          <a:xfrm>
            <a:off x="1619250" y="3452813"/>
            <a:ext cx="13843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/>
              <a:t>which functions to</a:t>
            </a:r>
          </a:p>
        </p:txBody>
      </p:sp>
      <p:sp>
        <p:nvSpPr>
          <p:cNvPr id="171028" name="Line 20"/>
          <p:cNvSpPr>
            <a:spLocks noChangeShapeType="1"/>
          </p:cNvSpPr>
          <p:nvPr/>
        </p:nvSpPr>
        <p:spPr bwMode="auto">
          <a:xfrm>
            <a:off x="2311400" y="36623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1029" name="Text Box 21"/>
          <p:cNvSpPr txBox="1">
            <a:spLocks noChangeArrowheads="1"/>
          </p:cNvSpPr>
          <p:nvPr/>
        </p:nvSpPr>
        <p:spPr bwMode="auto">
          <a:xfrm>
            <a:off x="3352800" y="3452813"/>
            <a:ext cx="914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/>
              <a:t>also called</a:t>
            </a:r>
          </a:p>
        </p:txBody>
      </p:sp>
      <p:sp>
        <p:nvSpPr>
          <p:cNvPr id="171030" name="Line 22"/>
          <p:cNvSpPr>
            <a:spLocks noChangeShapeType="1"/>
          </p:cNvSpPr>
          <p:nvPr/>
        </p:nvSpPr>
        <p:spPr bwMode="auto">
          <a:xfrm>
            <a:off x="3810000" y="36623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1031" name="Text Box 23"/>
          <p:cNvSpPr txBox="1">
            <a:spLocks noChangeArrowheads="1"/>
          </p:cNvSpPr>
          <p:nvPr/>
        </p:nvSpPr>
        <p:spPr bwMode="auto">
          <a:xfrm>
            <a:off x="6350000" y="3452813"/>
            <a:ext cx="914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/>
              <a:t>also called</a:t>
            </a:r>
          </a:p>
        </p:txBody>
      </p:sp>
      <p:sp>
        <p:nvSpPr>
          <p:cNvPr id="171032" name="Line 24"/>
          <p:cNvSpPr>
            <a:spLocks noChangeShapeType="1"/>
          </p:cNvSpPr>
          <p:nvPr/>
        </p:nvSpPr>
        <p:spPr bwMode="auto">
          <a:xfrm>
            <a:off x="6807200" y="36623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1033" name="Text Box 25"/>
          <p:cNvSpPr txBox="1">
            <a:spLocks noChangeArrowheads="1"/>
          </p:cNvSpPr>
          <p:nvPr/>
        </p:nvSpPr>
        <p:spPr bwMode="auto">
          <a:xfrm>
            <a:off x="7467600" y="3452813"/>
            <a:ext cx="167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/>
              <a:t>which functions to</a:t>
            </a:r>
          </a:p>
        </p:txBody>
      </p:sp>
      <p:sp>
        <p:nvSpPr>
          <p:cNvPr id="171034" name="Line 26"/>
          <p:cNvSpPr>
            <a:spLocks noChangeShapeType="1"/>
          </p:cNvSpPr>
          <p:nvPr/>
        </p:nvSpPr>
        <p:spPr bwMode="auto">
          <a:xfrm>
            <a:off x="8305800" y="36623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1035" name="Text Box 27"/>
          <p:cNvSpPr txBox="1">
            <a:spLocks noChangeArrowheads="1"/>
          </p:cNvSpPr>
          <p:nvPr/>
        </p:nvSpPr>
        <p:spPr bwMode="auto">
          <a:xfrm>
            <a:off x="4537075" y="3452813"/>
            <a:ext cx="15430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/>
              <a:t>which functions to</a:t>
            </a:r>
          </a:p>
        </p:txBody>
      </p:sp>
      <p:sp>
        <p:nvSpPr>
          <p:cNvPr id="171036" name="Line 28"/>
          <p:cNvSpPr>
            <a:spLocks noChangeShapeType="1"/>
          </p:cNvSpPr>
          <p:nvPr/>
        </p:nvSpPr>
        <p:spPr bwMode="auto">
          <a:xfrm>
            <a:off x="5308600" y="36623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1037" name="Line 29"/>
          <p:cNvSpPr>
            <a:spLocks noChangeShapeType="1"/>
          </p:cNvSpPr>
          <p:nvPr/>
        </p:nvSpPr>
        <p:spPr bwMode="auto">
          <a:xfrm>
            <a:off x="809625" y="32115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1038" name="Line 30"/>
          <p:cNvSpPr>
            <a:spLocks noChangeShapeType="1"/>
          </p:cNvSpPr>
          <p:nvPr/>
        </p:nvSpPr>
        <p:spPr bwMode="auto">
          <a:xfrm>
            <a:off x="2311400" y="32115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1039" name="Line 31"/>
          <p:cNvSpPr>
            <a:spLocks noChangeShapeType="1"/>
          </p:cNvSpPr>
          <p:nvPr/>
        </p:nvSpPr>
        <p:spPr bwMode="auto">
          <a:xfrm>
            <a:off x="3810000" y="32115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1040" name="Line 32"/>
          <p:cNvSpPr>
            <a:spLocks noChangeShapeType="1"/>
          </p:cNvSpPr>
          <p:nvPr/>
        </p:nvSpPr>
        <p:spPr bwMode="auto">
          <a:xfrm>
            <a:off x="6807200" y="32115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1041" name="Line 33"/>
          <p:cNvSpPr>
            <a:spLocks noChangeShapeType="1"/>
          </p:cNvSpPr>
          <p:nvPr/>
        </p:nvSpPr>
        <p:spPr bwMode="auto">
          <a:xfrm>
            <a:off x="8305800" y="32115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1042" name="Line 34"/>
          <p:cNvSpPr>
            <a:spLocks noChangeShapeType="1"/>
          </p:cNvSpPr>
          <p:nvPr/>
        </p:nvSpPr>
        <p:spPr bwMode="auto">
          <a:xfrm>
            <a:off x="5308600" y="32115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1043" name="Line 35"/>
          <p:cNvSpPr>
            <a:spLocks noChangeShapeType="1"/>
          </p:cNvSpPr>
          <p:nvPr/>
        </p:nvSpPr>
        <p:spPr bwMode="auto">
          <a:xfrm>
            <a:off x="809625" y="3211513"/>
            <a:ext cx="150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71044" name="Line 36"/>
          <p:cNvSpPr>
            <a:spLocks noChangeShapeType="1"/>
          </p:cNvSpPr>
          <p:nvPr/>
        </p:nvSpPr>
        <p:spPr bwMode="auto">
          <a:xfrm>
            <a:off x="3810000" y="3211513"/>
            <a:ext cx="150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71045" name="Line 37"/>
          <p:cNvSpPr>
            <a:spLocks noChangeShapeType="1"/>
          </p:cNvSpPr>
          <p:nvPr/>
        </p:nvSpPr>
        <p:spPr bwMode="auto">
          <a:xfrm>
            <a:off x="6807200" y="3211513"/>
            <a:ext cx="150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71046" name="Line 38"/>
          <p:cNvSpPr>
            <a:spLocks noChangeShapeType="1"/>
          </p:cNvSpPr>
          <p:nvPr/>
        </p:nvSpPr>
        <p:spPr bwMode="auto">
          <a:xfrm>
            <a:off x="1562100" y="29829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1047" name="Line 39"/>
          <p:cNvSpPr>
            <a:spLocks noChangeShapeType="1"/>
          </p:cNvSpPr>
          <p:nvPr/>
        </p:nvSpPr>
        <p:spPr bwMode="auto">
          <a:xfrm>
            <a:off x="7559675" y="29829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sp>
        <p:nvSpPr>
          <p:cNvPr id="171048" name="Text Box 40"/>
          <p:cNvSpPr txBox="1">
            <a:spLocks noChangeArrowheads="1"/>
          </p:cNvSpPr>
          <p:nvPr/>
        </p:nvSpPr>
        <p:spPr bwMode="auto">
          <a:xfrm>
            <a:off x="4132263" y="1906588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/>
              <a:t>can be</a:t>
            </a:r>
          </a:p>
        </p:txBody>
      </p:sp>
      <p:sp>
        <p:nvSpPr>
          <p:cNvPr id="171049" name="Line 41"/>
          <p:cNvSpPr>
            <a:spLocks noChangeShapeType="1"/>
          </p:cNvSpPr>
          <p:nvPr/>
        </p:nvSpPr>
        <p:spPr bwMode="auto">
          <a:xfrm>
            <a:off x="1562100" y="2179638"/>
            <a:ext cx="6000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/>
          </a:p>
        </p:txBody>
      </p:sp>
      <p:grpSp>
        <p:nvGrpSpPr>
          <p:cNvPr id="171050" name="Group 42"/>
          <p:cNvGrpSpPr>
            <a:grpSpLocks/>
          </p:cNvGrpSpPr>
          <p:nvPr/>
        </p:nvGrpSpPr>
        <p:grpSpPr bwMode="auto">
          <a:xfrm>
            <a:off x="1562100" y="2179638"/>
            <a:ext cx="5997575" cy="228600"/>
            <a:chOff x="1080" y="1197"/>
            <a:chExt cx="3778" cy="144"/>
          </a:xfrm>
        </p:grpSpPr>
        <p:sp>
          <p:nvSpPr>
            <p:cNvPr id="171051" name="Line 43"/>
            <p:cNvSpPr>
              <a:spLocks noChangeShapeType="1"/>
            </p:cNvSpPr>
            <p:nvPr/>
          </p:nvSpPr>
          <p:spPr bwMode="auto">
            <a:xfrm>
              <a:off x="2970" y="119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rIns="0" anchor="ctr"/>
            <a:lstStyle/>
            <a:p>
              <a:endParaRPr lang="en-US"/>
            </a:p>
          </p:txBody>
        </p:sp>
        <p:sp>
          <p:nvSpPr>
            <p:cNvPr id="171052" name="Line 44"/>
            <p:cNvSpPr>
              <a:spLocks noChangeShapeType="1"/>
            </p:cNvSpPr>
            <p:nvPr/>
          </p:nvSpPr>
          <p:spPr bwMode="auto">
            <a:xfrm>
              <a:off x="1080" y="119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rIns="0" anchor="ctr"/>
            <a:lstStyle/>
            <a:p>
              <a:endParaRPr lang="en-US"/>
            </a:p>
          </p:txBody>
        </p:sp>
        <p:sp>
          <p:nvSpPr>
            <p:cNvPr id="171053" name="Line 45"/>
            <p:cNvSpPr>
              <a:spLocks noChangeShapeType="1"/>
            </p:cNvSpPr>
            <p:nvPr/>
          </p:nvSpPr>
          <p:spPr bwMode="auto">
            <a:xfrm>
              <a:off x="4858" y="119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rIns="0" anchor="ctr"/>
            <a:lstStyle/>
            <a:p>
              <a:endParaRPr lang="en-US"/>
            </a:p>
          </p:txBody>
        </p:sp>
      </p:grpSp>
      <p:sp>
        <p:nvSpPr>
          <p:cNvPr id="171054" name="Oval 46"/>
          <p:cNvSpPr>
            <a:spLocks noChangeArrowheads="1"/>
          </p:cNvSpPr>
          <p:nvPr/>
        </p:nvSpPr>
        <p:spPr bwMode="auto">
          <a:xfrm>
            <a:off x="4000500" y="1089025"/>
            <a:ext cx="1189038" cy="649288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endParaRPr lang="en-US" sz="1200"/>
          </a:p>
        </p:txBody>
      </p:sp>
      <p:sp>
        <p:nvSpPr>
          <p:cNvPr id="171055" name="Oval 47"/>
          <p:cNvSpPr>
            <a:spLocks noChangeArrowheads="1"/>
          </p:cNvSpPr>
          <p:nvPr/>
        </p:nvSpPr>
        <p:spPr bwMode="auto">
          <a:xfrm>
            <a:off x="977900" y="2424113"/>
            <a:ext cx="1189038" cy="649287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endParaRPr lang="en-US" sz="1200"/>
          </a:p>
        </p:txBody>
      </p:sp>
      <p:sp>
        <p:nvSpPr>
          <p:cNvPr id="171056" name="Oval 48"/>
          <p:cNvSpPr>
            <a:spLocks noChangeArrowheads="1"/>
          </p:cNvSpPr>
          <p:nvPr/>
        </p:nvSpPr>
        <p:spPr bwMode="auto">
          <a:xfrm>
            <a:off x="3976688" y="2424113"/>
            <a:ext cx="1189037" cy="649287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endParaRPr lang="en-US" sz="1200"/>
          </a:p>
        </p:txBody>
      </p:sp>
      <p:sp>
        <p:nvSpPr>
          <p:cNvPr id="171057" name="Oval 49"/>
          <p:cNvSpPr>
            <a:spLocks noChangeArrowheads="1"/>
          </p:cNvSpPr>
          <p:nvPr/>
        </p:nvSpPr>
        <p:spPr bwMode="auto">
          <a:xfrm>
            <a:off x="6975475" y="2424113"/>
            <a:ext cx="1189038" cy="649287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endParaRPr lang="en-US" sz="1200"/>
          </a:p>
        </p:txBody>
      </p:sp>
      <p:sp>
        <p:nvSpPr>
          <p:cNvPr id="171058" name="Oval 50"/>
          <p:cNvSpPr>
            <a:spLocks noChangeArrowheads="1"/>
          </p:cNvSpPr>
          <p:nvPr/>
        </p:nvSpPr>
        <p:spPr bwMode="auto">
          <a:xfrm>
            <a:off x="184150" y="3906838"/>
            <a:ext cx="1279525" cy="652462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 anchor="ctr"/>
          <a:lstStyle/>
          <a:p>
            <a:pPr algn="ctr" eaLnBrk="0" hangingPunct="0"/>
            <a:endParaRPr lang="en-US" sz="1200"/>
          </a:p>
        </p:txBody>
      </p:sp>
      <p:sp>
        <p:nvSpPr>
          <p:cNvPr id="171059" name="Oval 51"/>
          <p:cNvSpPr>
            <a:spLocks noChangeArrowheads="1"/>
          </p:cNvSpPr>
          <p:nvPr/>
        </p:nvSpPr>
        <p:spPr bwMode="auto">
          <a:xfrm>
            <a:off x="1681163" y="3906838"/>
            <a:ext cx="1279525" cy="652462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endParaRPr lang="en-US" sz="1200"/>
          </a:p>
        </p:txBody>
      </p:sp>
      <p:sp>
        <p:nvSpPr>
          <p:cNvPr id="171060" name="Oval 52"/>
          <p:cNvSpPr>
            <a:spLocks noChangeArrowheads="1"/>
          </p:cNvSpPr>
          <p:nvPr/>
        </p:nvSpPr>
        <p:spPr bwMode="auto">
          <a:xfrm>
            <a:off x="3179763" y="3906838"/>
            <a:ext cx="1279525" cy="652462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 anchor="ctr"/>
          <a:lstStyle/>
          <a:p>
            <a:pPr algn="ctr" eaLnBrk="0" hangingPunct="0"/>
            <a:endParaRPr lang="en-US" sz="1200"/>
          </a:p>
        </p:txBody>
      </p:sp>
      <p:sp>
        <p:nvSpPr>
          <p:cNvPr id="171061" name="Oval 53"/>
          <p:cNvSpPr>
            <a:spLocks noChangeArrowheads="1"/>
          </p:cNvSpPr>
          <p:nvPr/>
        </p:nvSpPr>
        <p:spPr bwMode="auto">
          <a:xfrm>
            <a:off x="4678363" y="3906838"/>
            <a:ext cx="1279525" cy="652462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endParaRPr lang="en-US" sz="1200"/>
          </a:p>
        </p:txBody>
      </p:sp>
      <p:sp>
        <p:nvSpPr>
          <p:cNvPr id="171062" name="Oval 54"/>
          <p:cNvSpPr>
            <a:spLocks noChangeArrowheads="1"/>
          </p:cNvSpPr>
          <p:nvPr/>
        </p:nvSpPr>
        <p:spPr bwMode="auto">
          <a:xfrm>
            <a:off x="6176963" y="3906838"/>
            <a:ext cx="1279525" cy="652462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endParaRPr lang="en-US" sz="1200"/>
          </a:p>
        </p:txBody>
      </p:sp>
      <p:sp>
        <p:nvSpPr>
          <p:cNvPr id="171063" name="Oval 55"/>
          <p:cNvSpPr>
            <a:spLocks noChangeArrowheads="1"/>
          </p:cNvSpPr>
          <p:nvPr/>
        </p:nvSpPr>
        <p:spPr bwMode="auto">
          <a:xfrm>
            <a:off x="7675563" y="3906838"/>
            <a:ext cx="1279525" cy="652462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endParaRPr lang="en-US" sz="1200"/>
          </a:p>
        </p:txBody>
      </p:sp>
      <p:sp>
        <p:nvSpPr>
          <p:cNvPr id="171064" name="Oval 56"/>
          <p:cNvSpPr>
            <a:spLocks noChangeArrowheads="1"/>
          </p:cNvSpPr>
          <p:nvPr/>
        </p:nvSpPr>
        <p:spPr bwMode="auto">
          <a:xfrm>
            <a:off x="933450" y="5373688"/>
            <a:ext cx="1279525" cy="652462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endParaRPr lang="en-US" sz="1200"/>
          </a:p>
        </p:txBody>
      </p:sp>
      <p:sp>
        <p:nvSpPr>
          <p:cNvPr id="171065" name="Oval 57"/>
          <p:cNvSpPr>
            <a:spLocks noChangeArrowheads="1"/>
          </p:cNvSpPr>
          <p:nvPr/>
        </p:nvSpPr>
        <p:spPr bwMode="auto">
          <a:xfrm>
            <a:off x="2430463" y="5373688"/>
            <a:ext cx="1279525" cy="652462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endParaRPr lang="en-US" sz="1200"/>
          </a:p>
        </p:txBody>
      </p:sp>
      <p:sp>
        <p:nvSpPr>
          <p:cNvPr id="171066" name="Oval 58"/>
          <p:cNvSpPr>
            <a:spLocks noChangeArrowheads="1"/>
          </p:cNvSpPr>
          <p:nvPr/>
        </p:nvSpPr>
        <p:spPr bwMode="auto">
          <a:xfrm>
            <a:off x="4678363" y="5373688"/>
            <a:ext cx="1279525" cy="652462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endParaRPr lang="en-US" sz="1200"/>
          </a:p>
        </p:txBody>
      </p:sp>
      <p:sp>
        <p:nvSpPr>
          <p:cNvPr id="171067" name="Text Box 59"/>
          <p:cNvSpPr txBox="1">
            <a:spLocks noChangeArrowheads="1"/>
          </p:cNvSpPr>
          <p:nvPr/>
        </p:nvSpPr>
        <p:spPr bwMode="auto">
          <a:xfrm>
            <a:off x="4232275" y="1270000"/>
            <a:ext cx="709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200"/>
              <a:t>RNA</a:t>
            </a:r>
            <a:endParaRPr lang="en-US" b="1"/>
          </a:p>
        </p:txBody>
      </p:sp>
      <p:grpSp>
        <p:nvGrpSpPr>
          <p:cNvPr id="171068" name="Group 60"/>
          <p:cNvGrpSpPr>
            <a:grpSpLocks/>
          </p:cNvGrpSpPr>
          <p:nvPr/>
        </p:nvGrpSpPr>
        <p:grpSpPr bwMode="auto">
          <a:xfrm>
            <a:off x="846138" y="2601913"/>
            <a:ext cx="7321550" cy="287337"/>
            <a:chOff x="533" y="1639"/>
            <a:chExt cx="4612" cy="181"/>
          </a:xfrm>
        </p:grpSpPr>
        <p:sp>
          <p:nvSpPr>
            <p:cNvPr id="171069" name="Text Box 61"/>
            <p:cNvSpPr txBox="1">
              <a:spLocks noChangeArrowheads="1"/>
            </p:cNvSpPr>
            <p:nvPr/>
          </p:nvSpPr>
          <p:spPr bwMode="auto">
            <a:xfrm>
              <a:off x="533" y="1639"/>
              <a:ext cx="91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/>
                <a:t>Messenger RNA</a:t>
              </a:r>
            </a:p>
          </p:txBody>
        </p:sp>
        <p:sp>
          <p:nvSpPr>
            <p:cNvPr id="171070" name="Text Box 62"/>
            <p:cNvSpPr txBox="1">
              <a:spLocks noChangeArrowheads="1"/>
            </p:cNvSpPr>
            <p:nvPr/>
          </p:nvSpPr>
          <p:spPr bwMode="auto">
            <a:xfrm>
              <a:off x="2455" y="1640"/>
              <a:ext cx="8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200"/>
                <a:t>Ribosomal RNA</a:t>
              </a:r>
              <a:endParaRPr lang="en-US" b="1"/>
            </a:p>
          </p:txBody>
        </p:sp>
        <p:sp>
          <p:nvSpPr>
            <p:cNvPr id="171071" name="Text Box 63"/>
            <p:cNvSpPr txBox="1">
              <a:spLocks noChangeArrowheads="1"/>
            </p:cNvSpPr>
            <p:nvPr/>
          </p:nvSpPr>
          <p:spPr bwMode="auto">
            <a:xfrm>
              <a:off x="4440" y="1647"/>
              <a:ext cx="7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200"/>
                <a:t>Transfer RNA</a:t>
              </a:r>
              <a:endParaRPr lang="en-US" b="1"/>
            </a:p>
          </p:txBody>
        </p:sp>
      </p:grpSp>
      <p:grpSp>
        <p:nvGrpSpPr>
          <p:cNvPr id="171072" name="Group 64"/>
          <p:cNvGrpSpPr>
            <a:grpSpLocks/>
          </p:cNvGrpSpPr>
          <p:nvPr/>
        </p:nvGrpSpPr>
        <p:grpSpPr bwMode="auto">
          <a:xfrm>
            <a:off x="373063" y="3895725"/>
            <a:ext cx="8631237" cy="639763"/>
            <a:chOff x="235" y="2454"/>
            <a:chExt cx="5437" cy="403"/>
          </a:xfrm>
        </p:grpSpPr>
        <p:sp>
          <p:nvSpPr>
            <p:cNvPr id="171073" name="Text Box 65"/>
            <p:cNvSpPr txBox="1">
              <a:spLocks noChangeArrowheads="1"/>
            </p:cNvSpPr>
            <p:nvPr/>
          </p:nvSpPr>
          <p:spPr bwMode="auto">
            <a:xfrm>
              <a:off x="235" y="2573"/>
              <a:ext cx="5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/>
                <a:t>mRNA</a:t>
              </a:r>
            </a:p>
          </p:txBody>
        </p:sp>
        <p:sp>
          <p:nvSpPr>
            <p:cNvPr id="171074" name="Text Box 66"/>
            <p:cNvSpPr txBox="1">
              <a:spLocks noChangeArrowheads="1"/>
            </p:cNvSpPr>
            <p:nvPr/>
          </p:nvSpPr>
          <p:spPr bwMode="auto">
            <a:xfrm>
              <a:off x="1003" y="2573"/>
              <a:ext cx="91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/>
                <a:t>Carry instructions</a:t>
              </a:r>
            </a:p>
          </p:txBody>
        </p:sp>
        <p:sp>
          <p:nvSpPr>
            <p:cNvPr id="171075" name="Text Box 67"/>
            <p:cNvSpPr txBox="1">
              <a:spLocks noChangeArrowheads="1"/>
            </p:cNvSpPr>
            <p:nvPr/>
          </p:nvSpPr>
          <p:spPr bwMode="auto">
            <a:xfrm>
              <a:off x="2172" y="2581"/>
              <a:ext cx="4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/>
                <a:t>rRNA</a:t>
              </a:r>
            </a:p>
          </p:txBody>
        </p:sp>
        <p:sp>
          <p:nvSpPr>
            <p:cNvPr id="171076" name="Text Box 68"/>
            <p:cNvSpPr txBox="1">
              <a:spLocks noChangeArrowheads="1"/>
            </p:cNvSpPr>
            <p:nvPr/>
          </p:nvSpPr>
          <p:spPr bwMode="auto">
            <a:xfrm>
              <a:off x="2996" y="2510"/>
              <a:ext cx="7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200"/>
                <a:t>Combine </a:t>
              </a:r>
            </a:p>
            <a:p>
              <a:pPr algn="ctr" eaLnBrk="0" hangingPunct="0"/>
              <a:r>
                <a:rPr lang="en-US" sz="1200"/>
                <a:t>with proteins</a:t>
              </a:r>
            </a:p>
          </p:txBody>
        </p:sp>
        <p:sp>
          <p:nvSpPr>
            <p:cNvPr id="171077" name="Text Box 69"/>
            <p:cNvSpPr txBox="1">
              <a:spLocks noChangeArrowheads="1"/>
            </p:cNvSpPr>
            <p:nvPr/>
          </p:nvSpPr>
          <p:spPr bwMode="auto">
            <a:xfrm>
              <a:off x="4071" y="2572"/>
              <a:ext cx="4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/>
                <a:t>tRNA</a:t>
              </a:r>
            </a:p>
          </p:txBody>
        </p:sp>
        <p:sp>
          <p:nvSpPr>
            <p:cNvPr id="171078" name="Text Box 70"/>
            <p:cNvSpPr txBox="1">
              <a:spLocks noChangeArrowheads="1"/>
            </p:cNvSpPr>
            <p:nvPr/>
          </p:nvSpPr>
          <p:spPr bwMode="auto">
            <a:xfrm>
              <a:off x="4801" y="2454"/>
              <a:ext cx="871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200"/>
                <a:t>Bring</a:t>
              </a:r>
              <a:br>
                <a:rPr lang="en-US" sz="1200"/>
              </a:br>
              <a:r>
                <a:rPr lang="en-US" sz="1200"/>
                <a:t>amino acids to</a:t>
              </a:r>
              <a:br>
                <a:rPr lang="en-US" sz="1200"/>
              </a:br>
              <a:r>
                <a:rPr lang="en-US" sz="1200"/>
                <a:t>ribosome</a:t>
              </a:r>
              <a:endParaRPr lang="en-US" b="1"/>
            </a:p>
          </p:txBody>
        </p:sp>
      </p:grpSp>
      <p:grpSp>
        <p:nvGrpSpPr>
          <p:cNvPr id="171079" name="Group 71"/>
          <p:cNvGrpSpPr>
            <a:grpSpLocks/>
          </p:cNvGrpSpPr>
          <p:nvPr/>
        </p:nvGrpSpPr>
        <p:grpSpPr bwMode="auto">
          <a:xfrm>
            <a:off x="1244600" y="5565775"/>
            <a:ext cx="4581525" cy="274638"/>
            <a:chOff x="784" y="3506"/>
            <a:chExt cx="2886" cy="173"/>
          </a:xfrm>
        </p:grpSpPr>
        <p:sp>
          <p:nvSpPr>
            <p:cNvPr id="171080" name="Text Box 72"/>
            <p:cNvSpPr txBox="1">
              <a:spLocks noChangeArrowheads="1"/>
            </p:cNvSpPr>
            <p:nvPr/>
          </p:nvSpPr>
          <p:spPr bwMode="auto">
            <a:xfrm>
              <a:off x="784" y="3506"/>
              <a:ext cx="4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/>
                <a:t>DNA</a:t>
              </a:r>
            </a:p>
          </p:txBody>
        </p:sp>
        <p:sp>
          <p:nvSpPr>
            <p:cNvPr id="171081" name="Text Box 73"/>
            <p:cNvSpPr txBox="1">
              <a:spLocks noChangeArrowheads="1"/>
            </p:cNvSpPr>
            <p:nvPr/>
          </p:nvSpPr>
          <p:spPr bwMode="auto">
            <a:xfrm>
              <a:off x="1614" y="3506"/>
              <a:ext cx="6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/>
                <a:t>Ribosome</a:t>
              </a:r>
            </a:p>
          </p:txBody>
        </p:sp>
        <p:sp>
          <p:nvSpPr>
            <p:cNvPr id="171082" name="Text Box 74"/>
            <p:cNvSpPr txBox="1">
              <a:spLocks noChangeArrowheads="1"/>
            </p:cNvSpPr>
            <p:nvPr/>
          </p:nvSpPr>
          <p:spPr bwMode="auto">
            <a:xfrm>
              <a:off x="3019" y="3506"/>
              <a:ext cx="6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200"/>
                <a:t>Ribosomes</a:t>
              </a:r>
              <a:endParaRPr lang="en-US" b="1"/>
            </a:p>
          </p:txBody>
        </p:sp>
      </p:grpSp>
      <p:pic>
        <p:nvPicPr>
          <p:cNvPr id="171083" name="Picture 75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</p:spPr>
      </p:pic>
      <p:pic>
        <p:nvPicPr>
          <p:cNvPr id="171084" name="Picture 76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omic Sans MS" pitchFamily="66" charset="0"/>
              </a:rPr>
              <a:t>MUTATIONS</a:t>
            </a:r>
            <a:br>
              <a:rPr lang="en-US" sz="4000">
                <a:latin typeface="Comic Sans MS" pitchFamily="66" charset="0"/>
              </a:rPr>
            </a:br>
            <a:r>
              <a:rPr lang="en-US" sz="4000">
                <a:latin typeface="Comic Sans MS" pitchFamily="66" charset="0"/>
              </a:rPr>
              <a:t>12-4</a:t>
            </a:r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1828800" y="3810000"/>
            <a:ext cx="4565650" cy="3667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                                                                    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822325" y="1941513"/>
            <a:ext cx="4184650" cy="9159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                                                              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94568" name="Picture 8" descr="sickle cha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00200"/>
            <a:ext cx="3589338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0" y="762000"/>
            <a:ext cx="6629400" cy="40386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Comic Sans MS" pitchFamily="66" charset="0"/>
              </a:rPr>
              <a:t>_______________ are changes in the genetic material.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2743200" y="762000"/>
            <a:ext cx="2863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MUTATIONS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914400" y="3124200"/>
            <a:ext cx="1874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mistakes</a:t>
            </a:r>
          </a:p>
        </p:txBody>
      </p:sp>
      <p:pic>
        <p:nvPicPr>
          <p:cNvPr id="195589" name="Picture 5" descr="rememb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2025650" cy="2057400"/>
          </a:xfrm>
          <a:prstGeom prst="rect">
            <a:avLst/>
          </a:prstGeom>
          <a:noFill/>
        </p:spPr>
      </p:pic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2057400" y="228600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REMEMBER! </a:t>
            </a:r>
          </a:p>
        </p:txBody>
      </p:sp>
      <p:sp>
        <p:nvSpPr>
          <p:cNvPr id="195591" name="Rectangle 7"/>
          <p:cNvSpPr>
            <a:spLocks noChangeArrowheads="1"/>
          </p:cNvSpPr>
          <p:nvPr/>
        </p:nvSpPr>
        <p:spPr bwMode="auto">
          <a:xfrm>
            <a:off x="381000" y="2743200"/>
            <a:ext cx="85344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latin typeface="Comic Sans MS" pitchFamily="66" charset="0"/>
              </a:rPr>
              <a:t>Mutations can happen when cells make</a:t>
            </a:r>
          </a:p>
          <a:p>
            <a:r>
              <a:rPr lang="en-US" sz="3200">
                <a:latin typeface="Comic Sans MS" pitchFamily="66" charset="0"/>
              </a:rPr>
              <a:t>_____________ in copying their own DNA or be caused by _______________ or </a:t>
            </a:r>
          </a:p>
          <a:p>
            <a:r>
              <a:rPr lang="en-US" sz="3200">
                <a:latin typeface="Comic Sans MS" pitchFamily="66" charset="0"/>
              </a:rPr>
              <a:t>___________ in the enviroment.</a:t>
            </a:r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4191000" y="3706813"/>
            <a:ext cx="1916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radiation</a:t>
            </a:r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1066800" y="4191000"/>
            <a:ext cx="2030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chemicals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/>
      <p:bldP spid="195592" grpId="0"/>
      <p:bldP spid="19559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228600" y="1066800"/>
            <a:ext cx="85344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latin typeface="Comic Sans MS" pitchFamily="66" charset="0"/>
              </a:rPr>
              <a:t>Mutations that produce changes in a single gene = ______________________</a:t>
            </a:r>
          </a:p>
          <a:p>
            <a:endParaRPr lang="en-US" sz="3200">
              <a:latin typeface="Comic Sans MS" pitchFamily="66" charset="0"/>
            </a:endParaRPr>
          </a:p>
          <a:p>
            <a:endParaRPr lang="en-US" sz="3200">
              <a:latin typeface="Comic Sans MS" pitchFamily="66" charset="0"/>
            </a:endParaRPr>
          </a:p>
          <a:p>
            <a:r>
              <a:rPr lang="en-US" sz="3200">
                <a:latin typeface="Comic Sans MS" pitchFamily="66" charset="0"/>
              </a:rPr>
              <a:t>Mutations that produce changes in whole chromosomes = _____________________</a:t>
            </a:r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458200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>
                <a:latin typeface="Comic Sans MS" pitchFamily="66" charset="0"/>
              </a:rPr>
              <a:t>KINDS OF MUTATIONS</a:t>
            </a: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2057400" y="1447800"/>
            <a:ext cx="4154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GENE MUTATIONS</a:t>
            </a:r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533400" y="3962400"/>
            <a:ext cx="6356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CHROMOSOMAL MUTATIONS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304800" y="1295400"/>
            <a:ext cx="861060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latin typeface="Comic Sans MS" pitchFamily="66" charset="0"/>
              </a:rPr>
              <a:t>Mutations involving ________________</a:t>
            </a:r>
          </a:p>
          <a:p>
            <a:r>
              <a:rPr lang="en-US" sz="3200">
                <a:latin typeface="Comic Sans MS" pitchFamily="66" charset="0"/>
              </a:rPr>
              <a:t>____________ = __________________ because they occur at a single point in the DNA sequence.</a:t>
            </a:r>
          </a:p>
          <a:p>
            <a:endParaRPr lang="en-US" sz="3200">
              <a:latin typeface="Comic Sans MS" pitchFamily="66" charset="0"/>
            </a:endParaRPr>
          </a:p>
          <a:p>
            <a:r>
              <a:rPr lang="en-US" sz="3200">
                <a:latin typeface="Comic Sans MS" pitchFamily="66" charset="0"/>
              </a:rPr>
              <a:t>TYPES OF </a:t>
            </a:r>
            <a:r>
              <a:rPr lang="en-US" sz="3200">
                <a:latin typeface="Comic Sans MS" pitchFamily="66" charset="0"/>
                <a:hlinkClick r:id="rId2"/>
              </a:rPr>
              <a:t>POINT MUTATIONS</a:t>
            </a:r>
            <a:r>
              <a:rPr lang="en-US" sz="3200">
                <a:latin typeface="Comic Sans MS" pitchFamily="66" charset="0"/>
              </a:rPr>
              <a:t>:</a:t>
            </a:r>
          </a:p>
          <a:p>
            <a:r>
              <a:rPr lang="en-US" sz="3200">
                <a:latin typeface="Comic Sans MS" pitchFamily="66" charset="0"/>
              </a:rPr>
              <a:t>	_____________________</a:t>
            </a:r>
          </a:p>
          <a:p>
            <a:endParaRPr lang="en-US" sz="3200">
              <a:latin typeface="Comic Sans MS" pitchFamily="66" charset="0"/>
            </a:endParaRPr>
          </a:p>
          <a:p>
            <a:r>
              <a:rPr lang="en-US" sz="3200">
                <a:latin typeface="Comic Sans MS" pitchFamily="66" charset="0"/>
              </a:rPr>
              <a:t>	_____________________</a:t>
            </a:r>
          </a:p>
          <a:p>
            <a:endParaRPr lang="en-US" sz="3200">
              <a:latin typeface="Comic Sans MS" pitchFamily="66" charset="0"/>
            </a:endParaRPr>
          </a:p>
          <a:p>
            <a:r>
              <a:rPr lang="en-US" sz="3200">
                <a:latin typeface="Comic Sans MS" pitchFamily="66" charset="0"/>
              </a:rPr>
              <a:t>	_____________________</a:t>
            </a:r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5400">
                <a:latin typeface="Comic Sans MS" pitchFamily="66" charset="0"/>
              </a:rPr>
              <a:t>GENE MUTATIONS</a:t>
            </a: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4724400" y="1295400"/>
            <a:ext cx="3201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One or a few </a:t>
            </a: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609600" y="1828800"/>
            <a:ext cx="2339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nucleotides</a:t>
            </a:r>
          </a:p>
        </p:txBody>
      </p:sp>
      <p:sp>
        <p:nvSpPr>
          <p:cNvPr id="209928" name="Rectangle 8"/>
          <p:cNvSpPr>
            <a:spLocks noChangeArrowheads="1"/>
          </p:cNvSpPr>
          <p:nvPr/>
        </p:nvSpPr>
        <p:spPr bwMode="auto">
          <a:xfrm>
            <a:off x="4572000" y="1828800"/>
            <a:ext cx="2987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Point mutation</a:t>
            </a:r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auto">
          <a:xfrm>
            <a:off x="1600200" y="4267200"/>
            <a:ext cx="2674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substitutions</a:t>
            </a:r>
          </a:p>
        </p:txBody>
      </p:sp>
      <p:sp>
        <p:nvSpPr>
          <p:cNvPr id="209930" name="Rectangle 10"/>
          <p:cNvSpPr>
            <a:spLocks noChangeArrowheads="1"/>
          </p:cNvSpPr>
          <p:nvPr/>
        </p:nvSpPr>
        <p:spPr bwMode="auto">
          <a:xfrm>
            <a:off x="1752600" y="5105400"/>
            <a:ext cx="1919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deletions</a:t>
            </a:r>
          </a:p>
        </p:txBody>
      </p:sp>
      <p:sp>
        <p:nvSpPr>
          <p:cNvPr id="209931" name="Rectangle 11"/>
          <p:cNvSpPr>
            <a:spLocks noChangeArrowheads="1"/>
          </p:cNvSpPr>
          <p:nvPr/>
        </p:nvSpPr>
        <p:spPr bwMode="auto">
          <a:xfrm>
            <a:off x="1752600" y="5895975"/>
            <a:ext cx="2063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insertions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/>
      <p:bldP spid="209928" grpId="0"/>
      <p:bldP spid="209929" grpId="0"/>
      <p:bldP spid="209930" grpId="0"/>
      <p:bldP spid="2099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griffith ex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000" t="47279" r="2000"/>
          <a:stretch>
            <a:fillRect/>
          </a:stretch>
        </p:blipFill>
        <p:spPr bwMode="auto">
          <a:xfrm>
            <a:off x="0" y="228600"/>
            <a:ext cx="4114800" cy="3465513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14800" y="381000"/>
            <a:ext cx="50292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BUT. . .</a:t>
            </a:r>
          </a:p>
          <a:p>
            <a:pPr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If he mixed heat-killed LETHAL bacteria with live harmless bacteria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  ________________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4754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Images from: http://microvet.arizona.edu/Courses/vsc610/mic205/griffith.jpg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648200" y="2971800"/>
            <a:ext cx="4102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en-US" sz="3600" b="1">
                <a:solidFill>
                  <a:srgbClr val="3333FF"/>
                </a:solidFill>
                <a:latin typeface="Comic Sans MS" pitchFamily="66" charset="0"/>
              </a:rPr>
              <a:t>. .  mice DIED !</a:t>
            </a:r>
            <a:endParaRPr lang="en-US" b="1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28600" y="4419600"/>
            <a:ext cx="89154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When he looked inside dead mice, he found </a:t>
            </a:r>
          </a:p>
          <a:p>
            <a:r>
              <a:rPr lang="en-US" sz="2800" b="1">
                <a:latin typeface="Comic Sans MS" pitchFamily="66" charset="0"/>
              </a:rPr>
              <a:t>______________ bacteria!</a:t>
            </a:r>
          </a:p>
          <a:p>
            <a:endParaRPr lang="en-US" sz="2800" b="1">
              <a:latin typeface="Comic Sans MS" pitchFamily="66" charset="0"/>
            </a:endParaRPr>
          </a:p>
          <a:p>
            <a:r>
              <a:rPr lang="en-US" sz="2800" b="1">
                <a:latin typeface="Comic Sans MS" pitchFamily="66" charset="0"/>
              </a:rPr>
              <a:t>Somehow the heat killed LETHAL bacteria passed their characteristics to the harmless bacteria.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81000" y="4800600"/>
            <a:ext cx="2582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3333FF"/>
                </a:solidFill>
                <a:latin typeface="Comic Sans MS" pitchFamily="66" charset="0"/>
              </a:rPr>
              <a:t>LIVE LETHAL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u="sng"/>
              <a:t>SUBSTITUTION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7924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/>
              <a:t>        Changes one base for another</a:t>
            </a:r>
          </a:p>
          <a:p>
            <a:pPr>
              <a:buFontTx/>
              <a:buNone/>
            </a:pPr>
            <a:endParaRPr lang="en-US" sz="3600" b="1"/>
          </a:p>
          <a:p>
            <a:pPr>
              <a:buFontTx/>
              <a:buNone/>
            </a:pPr>
            <a:r>
              <a:rPr lang="en-US" sz="3600" b="1"/>
              <a:t>         </a:t>
            </a:r>
            <a:r>
              <a:rPr lang="en-US" sz="4800" b="1"/>
              <a:t>A T T C G A G C T</a:t>
            </a:r>
          </a:p>
          <a:p>
            <a:pPr>
              <a:buFontTx/>
              <a:buNone/>
            </a:pPr>
            <a:r>
              <a:rPr lang="en-US" sz="4800" b="1"/>
              <a:t> 		A T T C </a:t>
            </a:r>
            <a:r>
              <a:rPr lang="en-US" sz="4800" b="1">
                <a:solidFill>
                  <a:srgbClr val="FF0066"/>
                </a:solidFill>
              </a:rPr>
              <a:t>T </a:t>
            </a:r>
            <a:r>
              <a:rPr lang="en-US" sz="4800" b="1"/>
              <a:t>A G C 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0" name="Picture 4" descr="sickle cha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4913" y="1371600"/>
            <a:ext cx="3943350" cy="5105400"/>
          </a:xfrm>
          <a:prstGeom prst="rect">
            <a:avLst/>
          </a:prstGeom>
          <a:noFill/>
        </p:spPr>
      </p:pic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z="4800" b="1" u="sng"/>
              <a:t>SICKLE CELL ANEMIA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8153400" cy="1524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b="1" u="sng"/>
              <a:t>CAUSE</a:t>
            </a:r>
            <a:r>
              <a:rPr lang="en-US" sz="3600" b="1"/>
              <a:t>: </a:t>
            </a:r>
            <a:br>
              <a:rPr lang="en-US" sz="3600" b="1"/>
            </a:br>
            <a:r>
              <a:rPr lang="en-US" sz="3600" b="1"/>
              <a:t>(autosomal recessive)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/>
              <a:t>   </a:t>
            </a:r>
            <a:r>
              <a:rPr lang="en-US" sz="4000" b="1">
                <a:solidFill>
                  <a:schemeClr val="accent2"/>
                </a:solidFill>
              </a:rPr>
              <a:t>A</a:t>
            </a:r>
            <a:r>
              <a:rPr lang="en-US" sz="3600" b="1"/>
              <a:t> changed to </a:t>
            </a:r>
            <a:r>
              <a:rPr lang="en-US" sz="4000" b="1">
                <a:solidFill>
                  <a:srgbClr val="FF0066"/>
                </a:solidFill>
              </a:rPr>
              <a:t>T</a:t>
            </a:r>
            <a:r>
              <a:rPr lang="en-US" sz="3600" b="1">
                <a:solidFill>
                  <a:srgbClr val="FF0066"/>
                </a:solidFill>
              </a:rPr>
              <a:t> </a:t>
            </a:r>
            <a:br>
              <a:rPr lang="en-US" sz="3600" b="1">
                <a:solidFill>
                  <a:srgbClr val="FF0066"/>
                </a:solidFill>
              </a:rPr>
            </a:br>
            <a:r>
              <a:rPr lang="en-US" sz="3600" b="1">
                <a:solidFill>
                  <a:srgbClr val="FF0066"/>
                </a:solidFill>
              </a:rPr>
              <a:t>   </a:t>
            </a:r>
            <a:r>
              <a:rPr lang="en-US" sz="3600" b="1"/>
              <a:t>(glu to val)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600" b="1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 </a:t>
            </a:r>
            <a:r>
              <a:rPr lang="en-US" b="1"/>
              <a:t>gene on chromosome #11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/>
              <a:t>   that codes for part of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/>
              <a:t>    hemoglobin protein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/>
              <a:t>(carries oxygen in blood)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z="5400" b="1" u="sng"/>
              <a:t>DELETION</a:t>
            </a:r>
          </a:p>
        </p:txBody>
      </p:sp>
      <p:pic>
        <p:nvPicPr>
          <p:cNvPr id="204803" name="Picture 3" descr="gene_deletio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590800"/>
            <a:ext cx="8153400" cy="2968625"/>
          </a:xfrm>
          <a:noFill/>
          <a:ln/>
        </p:spPr>
      </p:pic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1752600" y="1470025"/>
            <a:ext cx="658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</a:rPr>
              <a:t>________________________________________    </a:t>
            </a:r>
            <a:endParaRPr lang="en-US" sz="3200" b="1">
              <a:latin typeface="Times New Roman" charset="0"/>
            </a:endParaRP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457200" y="1295400"/>
            <a:ext cx="834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990099"/>
                </a:solidFill>
                <a:latin typeface="Times New Roman" charset="0"/>
              </a:rPr>
              <a:t>Piece of DNA code for one gene is lost</a:t>
            </a:r>
            <a:endParaRPr lang="en-US" sz="3200" b="1">
              <a:solidFill>
                <a:srgbClr val="990099"/>
              </a:solidFill>
              <a:latin typeface="Times New Roman" charset="0"/>
            </a:endParaRP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914400" y="5867400"/>
            <a:ext cx="5245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Times New Roman" charset="0"/>
              </a:rPr>
              <a:t>Image from:</a:t>
            </a:r>
            <a:br>
              <a:rPr lang="en-US" b="1">
                <a:solidFill>
                  <a:schemeClr val="accent2"/>
                </a:solidFill>
                <a:latin typeface="Times New Roman" charset="0"/>
              </a:rPr>
            </a:br>
            <a:r>
              <a:rPr lang="en-US" b="1">
                <a:solidFill>
                  <a:schemeClr val="accent2"/>
                </a:solidFill>
                <a:latin typeface="Times New Roman" charset="0"/>
              </a:rPr>
              <a:t>    http://www.biology-online.org/2/8_mutations.htm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5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Duchenne Muscular Dystrophy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676400"/>
            <a:ext cx="4876800" cy="4876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4400" b="1" u="sng"/>
              <a:t>CAUSE</a:t>
            </a:r>
            <a:r>
              <a:rPr lang="en-US" sz="4400" b="1"/>
              <a:t>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4400" b="1"/>
              <a:t>(X linked recessive)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4400" b="1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4400" b="1"/>
              <a:t>   </a:t>
            </a:r>
            <a:r>
              <a:rPr lang="en-US" sz="4400" b="1">
                <a:solidFill>
                  <a:srgbClr val="FF0066"/>
                </a:solidFill>
              </a:rPr>
              <a:t>DELETION</a:t>
            </a:r>
            <a:r>
              <a:rPr lang="en-US" sz="4400" b="1"/>
              <a:t> in gene that codes for a muscle protein</a:t>
            </a:r>
            <a:endParaRPr lang="en-US" sz="2800"/>
          </a:p>
        </p:txBody>
      </p:sp>
      <p:pic>
        <p:nvPicPr>
          <p:cNvPr id="205830" name="Picture 6" descr="matt M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828800"/>
            <a:ext cx="3486150" cy="4648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u="sng"/>
              <a:t>INSERTION</a:t>
            </a:r>
            <a:endParaRPr lang="en-US" sz="5400" u="sng"/>
          </a:p>
        </p:txBody>
      </p:sp>
      <p:pic>
        <p:nvPicPr>
          <p:cNvPr id="206851" name="Picture 3" descr="gene_dupl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7239000" cy="2644775"/>
          </a:xfrm>
          <a:prstGeom prst="rect">
            <a:avLst/>
          </a:prstGeom>
          <a:noFill/>
        </p:spPr>
      </p:pic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381000" y="1219200"/>
            <a:ext cx="8526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990099"/>
                </a:solidFill>
                <a:latin typeface="Times New Roman" charset="0"/>
              </a:rPr>
              <a:t>Piece of DNA is copied too many times</a:t>
            </a:r>
          </a:p>
        </p:txBody>
      </p:sp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609600" y="5638800"/>
            <a:ext cx="5245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Times New Roman" charset="0"/>
              </a:rPr>
              <a:t>Image from:</a:t>
            </a:r>
            <a:br>
              <a:rPr lang="en-US" b="1">
                <a:solidFill>
                  <a:schemeClr val="accent2"/>
                </a:solidFill>
                <a:latin typeface="Times New Roman" charset="0"/>
              </a:rPr>
            </a:br>
            <a:r>
              <a:rPr lang="en-US" b="1">
                <a:solidFill>
                  <a:schemeClr val="accent2"/>
                </a:solidFill>
                <a:latin typeface="Times New Roman" charset="0"/>
              </a:rPr>
              <a:t>    http://www.biology-online.org/2/8_mutations.htm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304800" y="1295400"/>
            <a:ext cx="8610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latin typeface="Comic Sans MS" pitchFamily="66" charset="0"/>
              </a:rPr>
              <a:t>Substitutions usually affect no more than a single ____________, but deletions and insertions can have a more dramatic effect.</a:t>
            </a:r>
          </a:p>
          <a:p>
            <a:endParaRPr lang="en-US" sz="3200">
              <a:latin typeface="Comic Sans MS" pitchFamily="66" charset="0"/>
            </a:endParaRP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5400">
                <a:latin typeface="Comic Sans MS" pitchFamily="66" charset="0"/>
              </a:rPr>
              <a:t>GENE MUTATIONS</a:t>
            </a: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2286000" y="1752600"/>
            <a:ext cx="3201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Amino acid </a:t>
            </a:r>
          </a:p>
        </p:txBody>
      </p:sp>
      <p:pic>
        <p:nvPicPr>
          <p:cNvPr id="213003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1" t="19792" r="57031" b="48956"/>
          <a:stretch>
            <a:fillRect/>
          </a:stretch>
        </p:blipFill>
        <p:spPr bwMode="auto">
          <a:xfrm>
            <a:off x="1143000" y="2743200"/>
            <a:ext cx="6934200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381000" y="6613525"/>
            <a:ext cx="4770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IMAGE FROM BIOLOGY by Miller and Levine; Prentice Hall Publishing</a:t>
            </a:r>
            <a:r>
              <a:rPr lang="en-US" sz="1000" b="1">
                <a:solidFill>
                  <a:srgbClr val="CC0099"/>
                </a:solidFill>
                <a:cs typeface="Arial" charset="0"/>
              </a:rPr>
              <a:t>©2006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u="sng">
                <a:latin typeface="Comic Sans MS" pitchFamily="66" charset="0"/>
              </a:rPr>
              <a:t>FRAME SHIFT MUTATIONS</a:t>
            </a:r>
            <a:r>
              <a:rPr lang="en-US" b="1">
                <a:latin typeface="Comic Sans MS" pitchFamily="66" charset="0"/>
              </a:rPr>
              <a:t/>
            </a:r>
            <a:br>
              <a:rPr lang="en-US" b="1">
                <a:latin typeface="Comic Sans MS" pitchFamily="66" charset="0"/>
              </a:rPr>
            </a:br>
            <a:r>
              <a:rPr lang="en-US" sz="4000" b="1">
                <a:latin typeface="Comic Sans MS" pitchFamily="66" charset="0"/>
              </a:rPr>
              <a:t>Change multiple bases in code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3820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          	</a:t>
            </a:r>
            <a:r>
              <a:rPr lang="en-US" b="1">
                <a:latin typeface="Comic Sans MS" pitchFamily="66" charset="0"/>
              </a:rPr>
              <a:t>thefatcatatetherat</a:t>
            </a:r>
          </a:p>
          <a:p>
            <a:pPr>
              <a:buFontTx/>
              <a:buNone/>
            </a:pPr>
            <a:r>
              <a:rPr lang="en-US" sz="2800" b="1">
                <a:latin typeface="Comic Sans MS" pitchFamily="66" charset="0"/>
              </a:rPr>
              <a:t>           ____________________		  </a:t>
            </a:r>
          </a:p>
          <a:p>
            <a:pPr>
              <a:buFontTx/>
              <a:buNone/>
            </a:pPr>
            <a:endParaRPr lang="en-US" sz="2800" b="1" u="sng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2800" b="1" u="sng">
                <a:latin typeface="Comic Sans MS" pitchFamily="66" charset="0"/>
              </a:rPr>
              <a:t>INSERTION</a:t>
            </a:r>
          </a:p>
          <a:p>
            <a:pPr>
              <a:buFontTx/>
              <a:buNone/>
            </a:pPr>
            <a:r>
              <a:rPr lang="en-US" sz="2800" b="1">
                <a:latin typeface="Comic Sans MS" pitchFamily="66" charset="0"/>
              </a:rPr>
              <a:t>           </a:t>
            </a:r>
            <a:r>
              <a:rPr lang="en-US" b="1">
                <a:latin typeface="Comic Sans MS" pitchFamily="66" charset="0"/>
              </a:rPr>
              <a:t>thefatcatateateateatetherat </a:t>
            </a:r>
          </a:p>
          <a:p>
            <a:pPr>
              <a:buFontTx/>
              <a:buNone/>
            </a:pPr>
            <a:r>
              <a:rPr lang="en-US" sz="2800" b="1">
                <a:latin typeface="Comic Sans MS" pitchFamily="66" charset="0"/>
              </a:rPr>
              <a:t>           					</a:t>
            </a:r>
            <a:br>
              <a:rPr lang="en-US" sz="2800" b="1">
                <a:latin typeface="Comic Sans MS" pitchFamily="66" charset="0"/>
              </a:rPr>
            </a:br>
            <a:endParaRPr lang="en-US" sz="2800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2800" b="1" u="sng">
                <a:latin typeface="Comic Sans MS" pitchFamily="66" charset="0"/>
              </a:rPr>
              <a:t>DELETION </a:t>
            </a:r>
          </a:p>
          <a:p>
            <a:pPr>
              <a:buFontTx/>
              <a:buNone/>
            </a:pPr>
            <a:r>
              <a:rPr lang="en-US" sz="2800" b="1">
                <a:latin typeface="Comic Sans MS" pitchFamily="66" charset="0"/>
              </a:rPr>
              <a:t>            </a:t>
            </a:r>
            <a:r>
              <a:rPr lang="en-US" b="1">
                <a:latin typeface="Comic Sans MS" pitchFamily="66" charset="0"/>
              </a:rPr>
              <a:t>thefatcatatetherat</a:t>
            </a:r>
          </a:p>
          <a:p>
            <a:pPr>
              <a:buFontTx/>
              <a:buNone/>
            </a:pPr>
            <a:r>
              <a:rPr lang="en-US" sz="2800" b="1">
                <a:latin typeface="Comic Sans MS" pitchFamily="66" charset="0"/>
              </a:rPr>
              <a:t>	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2362200" y="1682750"/>
            <a:ext cx="4881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the fat cat ate the rat</a:t>
            </a:r>
            <a:endParaRPr lang="en-US" sz="28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1143000" y="4038600"/>
            <a:ext cx="7343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the fat cat ate ate ate ate the rat</a:t>
            </a:r>
            <a:endParaRPr lang="en-US" sz="24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2057400" y="6019800"/>
            <a:ext cx="4672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the fat ata tet her 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 autoUpdateAnimBg="0"/>
      <p:bldP spid="207877" grpId="0" autoUpdateAnimBg="0"/>
      <p:bldP spid="20787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304800" y="914400"/>
            <a:ext cx="86106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latin typeface="Comic Sans MS" pitchFamily="66" charset="0"/>
              </a:rPr>
              <a:t>Frame shift mutations change every ___________ in the ___________  that follows the shift.</a:t>
            </a:r>
          </a:p>
          <a:p>
            <a:endParaRPr lang="en-US" sz="3600">
              <a:latin typeface="Comic Sans MS" pitchFamily="66" charset="0"/>
            </a:endParaRPr>
          </a:p>
          <a:p>
            <a:r>
              <a:rPr lang="en-US" sz="3600">
                <a:latin typeface="Comic Sans MS" pitchFamily="66" charset="0"/>
              </a:rPr>
              <a:t>Frame shifts can alter a protein so much it is unable to _____________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5400">
                <a:latin typeface="Comic Sans MS" pitchFamily="66" charset="0"/>
              </a:rPr>
              <a:t>FRAME SHIFTS</a:t>
            </a: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609600" y="1371600"/>
            <a:ext cx="3201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Amino acid </a:t>
            </a:r>
          </a:p>
        </p:txBody>
      </p:sp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5867400" y="1524000"/>
            <a:ext cx="1557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protein</a:t>
            </a:r>
          </a:p>
        </p:txBody>
      </p:sp>
      <p:sp>
        <p:nvSpPr>
          <p:cNvPr id="214023" name="Rectangle 7"/>
          <p:cNvSpPr>
            <a:spLocks noChangeArrowheads="1"/>
          </p:cNvSpPr>
          <p:nvPr/>
        </p:nvSpPr>
        <p:spPr bwMode="auto">
          <a:xfrm>
            <a:off x="5257800" y="3657600"/>
            <a:ext cx="1757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function</a:t>
            </a:r>
          </a:p>
        </p:txBody>
      </p:sp>
      <p:pic>
        <p:nvPicPr>
          <p:cNvPr id="214026" name="Picture 10"/>
          <p:cNvPicPr>
            <a:picLocks noChangeAspect="1" noChangeArrowheads="1"/>
          </p:cNvPicPr>
          <p:nvPr/>
        </p:nvPicPr>
        <p:blipFill>
          <a:blip r:embed="rId2" cstate="print"/>
          <a:srcRect l="781" t="19792" r="57031" b="48956"/>
          <a:stretch>
            <a:fillRect/>
          </a:stretch>
        </p:blipFill>
        <p:spPr bwMode="auto">
          <a:xfrm>
            <a:off x="2133600" y="4343400"/>
            <a:ext cx="411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2" grpId="0"/>
      <p:bldP spid="21402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304800" y="685800"/>
            <a:ext cx="86106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latin typeface="Comic Sans MS" pitchFamily="66" charset="0"/>
              </a:rPr>
              <a:t>Mutations involving changes in the _____________ or ______________</a:t>
            </a:r>
          </a:p>
          <a:p>
            <a:r>
              <a:rPr lang="en-US" sz="3200">
                <a:latin typeface="Comic Sans MS" pitchFamily="66" charset="0"/>
              </a:rPr>
              <a:t>of whole chromosomes</a:t>
            </a:r>
          </a:p>
          <a:p>
            <a:endParaRPr lang="en-US" sz="3200">
              <a:latin typeface="Comic Sans MS" pitchFamily="66" charset="0"/>
            </a:endParaRPr>
          </a:p>
          <a:p>
            <a:r>
              <a:rPr lang="en-US" sz="3200">
                <a:latin typeface="Comic Sans MS" pitchFamily="66" charset="0"/>
              </a:rPr>
              <a:t>TYPES OF CHROMOSOMAL MUTATIONS:</a:t>
            </a:r>
          </a:p>
          <a:p>
            <a:r>
              <a:rPr lang="en-US" sz="3200">
                <a:latin typeface="Comic Sans MS" pitchFamily="66" charset="0"/>
              </a:rPr>
              <a:t>	_____________________</a:t>
            </a:r>
          </a:p>
          <a:p>
            <a:endParaRPr lang="en-US" sz="3200">
              <a:latin typeface="Comic Sans MS" pitchFamily="66" charset="0"/>
            </a:endParaRPr>
          </a:p>
          <a:p>
            <a:r>
              <a:rPr lang="en-US" sz="3200">
                <a:latin typeface="Comic Sans MS" pitchFamily="66" charset="0"/>
              </a:rPr>
              <a:t>	_____________________</a:t>
            </a:r>
          </a:p>
          <a:p>
            <a:endParaRPr lang="en-US" sz="3200">
              <a:latin typeface="Comic Sans MS" pitchFamily="66" charset="0"/>
            </a:endParaRPr>
          </a:p>
          <a:p>
            <a:r>
              <a:rPr lang="en-US" sz="3200">
                <a:latin typeface="Comic Sans MS" pitchFamily="66" charset="0"/>
              </a:rPr>
              <a:t>	_____________________</a:t>
            </a:r>
          </a:p>
          <a:p>
            <a:endParaRPr lang="en-US" sz="3200">
              <a:latin typeface="Comic Sans MS" pitchFamily="66" charset="0"/>
            </a:endParaRPr>
          </a:p>
          <a:p>
            <a:r>
              <a:rPr lang="en-US" sz="3200">
                <a:latin typeface="Comic Sans MS" pitchFamily="66" charset="0"/>
              </a:rPr>
              <a:t>	_____________________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400">
                <a:latin typeface="Comic Sans MS" pitchFamily="66" charset="0"/>
              </a:rPr>
              <a:t>CHROMOSOMAL MUTATIONS</a:t>
            </a: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685800" y="1143000"/>
            <a:ext cx="3201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Number </a:t>
            </a:r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5257800" y="1143000"/>
            <a:ext cx="2016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structure</a:t>
            </a:r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1905000" y="3124200"/>
            <a:ext cx="1919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deletions</a:t>
            </a:r>
          </a:p>
        </p:txBody>
      </p:sp>
      <p:sp>
        <p:nvSpPr>
          <p:cNvPr id="215047" name="Rectangle 7"/>
          <p:cNvSpPr>
            <a:spLocks noChangeArrowheads="1"/>
          </p:cNvSpPr>
          <p:nvPr/>
        </p:nvSpPr>
        <p:spPr bwMode="auto">
          <a:xfrm>
            <a:off x="1981200" y="3962400"/>
            <a:ext cx="2443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duplications</a:t>
            </a:r>
          </a:p>
        </p:txBody>
      </p:sp>
      <p:sp>
        <p:nvSpPr>
          <p:cNvPr id="215048" name="Rectangle 8"/>
          <p:cNvSpPr>
            <a:spLocks noChangeArrowheads="1"/>
          </p:cNvSpPr>
          <p:nvPr/>
        </p:nvSpPr>
        <p:spPr bwMode="auto">
          <a:xfrm>
            <a:off x="1981200" y="5029200"/>
            <a:ext cx="2070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inversions</a:t>
            </a:r>
          </a:p>
        </p:txBody>
      </p:sp>
      <p:sp>
        <p:nvSpPr>
          <p:cNvPr id="215049" name="Rectangle 9"/>
          <p:cNvSpPr>
            <a:spLocks noChangeArrowheads="1"/>
          </p:cNvSpPr>
          <p:nvPr/>
        </p:nvSpPr>
        <p:spPr bwMode="auto">
          <a:xfrm>
            <a:off x="1752600" y="5895975"/>
            <a:ext cx="2900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translocations</a:t>
            </a:r>
          </a:p>
        </p:txBody>
      </p:sp>
      <p:sp>
        <p:nvSpPr>
          <p:cNvPr id="215050" name="Text Box 10"/>
          <p:cNvSpPr txBox="1">
            <a:spLocks noChangeArrowheads="1"/>
          </p:cNvSpPr>
          <p:nvPr/>
        </p:nvSpPr>
        <p:spPr bwMode="auto">
          <a:xfrm>
            <a:off x="7162800" y="3429000"/>
            <a:ext cx="1670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2"/>
              </a:rPr>
              <a:t>See a Video</a:t>
            </a:r>
            <a:br>
              <a:rPr lang="en-US">
                <a:hlinkClick r:id="rId2"/>
              </a:rPr>
            </a:br>
            <a:r>
              <a:rPr lang="en-US">
                <a:hlinkClick r:id="rId2"/>
              </a:rPr>
              <a:t>(deletions</a:t>
            </a:r>
            <a:br>
              <a:rPr lang="en-US">
                <a:hlinkClick r:id="rId2"/>
              </a:rPr>
            </a:br>
            <a:r>
              <a:rPr lang="en-US">
                <a:hlinkClick r:id="rId2"/>
              </a:rPr>
              <a:t> &amp; duplications</a:t>
            </a:r>
            <a:endParaRPr lang="en-US"/>
          </a:p>
        </p:txBody>
      </p:sp>
      <p:sp>
        <p:nvSpPr>
          <p:cNvPr id="215051" name="Rectangle 11"/>
          <p:cNvSpPr>
            <a:spLocks noChangeArrowheads="1"/>
          </p:cNvSpPr>
          <p:nvPr/>
        </p:nvSpPr>
        <p:spPr bwMode="auto">
          <a:xfrm>
            <a:off x="7086600" y="4953000"/>
            <a:ext cx="1809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See a Video</a:t>
            </a:r>
            <a:br>
              <a:rPr lang="en-US">
                <a:hlinkClick r:id="rId3"/>
              </a:rPr>
            </a:br>
            <a:r>
              <a:rPr lang="en-US">
                <a:hlinkClick r:id="rId3"/>
              </a:rPr>
              <a:t>(inversions </a:t>
            </a:r>
            <a:br>
              <a:rPr lang="en-US">
                <a:hlinkClick r:id="rId3"/>
              </a:rPr>
            </a:br>
            <a:r>
              <a:rPr lang="en-US">
                <a:hlinkClick r:id="rId3"/>
              </a:rPr>
              <a:t>&amp; translocations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5" grpId="0"/>
      <p:bldP spid="215046" grpId="0"/>
      <p:bldP spid="215047" grpId="0"/>
      <p:bldP spid="215048" grpId="0"/>
      <p:bldP spid="21504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z="5400" b="1" u="sng"/>
              <a:t>DELETION</a:t>
            </a:r>
          </a:p>
        </p:txBody>
      </p:sp>
      <p:pic>
        <p:nvPicPr>
          <p:cNvPr id="216067" name="Picture 3" descr="gene_deletio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590800"/>
            <a:ext cx="8153400" cy="2968625"/>
          </a:xfrm>
          <a:noFill/>
          <a:ln/>
        </p:spPr>
      </p:pic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1752600" y="1470025"/>
            <a:ext cx="658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</a:rPr>
              <a:t>________________________________________    </a:t>
            </a:r>
            <a:endParaRPr lang="en-US" sz="3200" b="1">
              <a:latin typeface="Times New Roman" charset="0"/>
            </a:endParaRPr>
          </a:p>
        </p:txBody>
      </p:sp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1524000" y="1219200"/>
            <a:ext cx="6113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990099"/>
                </a:solidFill>
                <a:latin typeface="Times New Roman" charset="0"/>
              </a:rPr>
              <a:t>Piece of chromosome is lost</a:t>
            </a:r>
            <a:endParaRPr lang="en-US" sz="3200" b="1">
              <a:solidFill>
                <a:srgbClr val="990099"/>
              </a:solidFill>
              <a:latin typeface="Times New Roman" charset="0"/>
            </a:endParaRPr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914400" y="5867400"/>
            <a:ext cx="5245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Times New Roman" charset="0"/>
              </a:rPr>
              <a:t>Image from:</a:t>
            </a:r>
            <a:br>
              <a:rPr lang="en-US" b="1">
                <a:solidFill>
                  <a:schemeClr val="accent2"/>
                </a:solidFill>
                <a:latin typeface="Times New Roman" charset="0"/>
              </a:rPr>
            </a:br>
            <a:r>
              <a:rPr lang="en-US" b="1">
                <a:solidFill>
                  <a:schemeClr val="accent2"/>
                </a:solidFill>
                <a:latin typeface="Times New Roman" charset="0"/>
              </a:rPr>
              <a:t>    http://www.biology-online.org/2/8_mutations.htm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3863975"/>
            <a:ext cx="8148637" cy="2262188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			</a:t>
            </a:r>
            <a:r>
              <a:rPr lang="en-US" b="1"/>
              <a:t>See a video clip about</a:t>
            </a:r>
            <a:br>
              <a:rPr lang="en-US" b="1"/>
            </a:br>
            <a:r>
              <a:rPr lang="en-US" b="1"/>
              <a:t>	    GRIFFITH’S EXPERIMENTS </a:t>
            </a:r>
            <a:r>
              <a:rPr lang="en-US" b="1">
                <a:hlinkClick r:id="rId2"/>
              </a:rPr>
              <a:t>(12A)</a:t>
            </a:r>
            <a:endParaRPr lang="en-US" b="1"/>
          </a:p>
        </p:txBody>
      </p:sp>
      <p:pic>
        <p:nvPicPr>
          <p:cNvPr id="134148" name="Picture 4" descr="camer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209800"/>
            <a:ext cx="1866900" cy="1755775"/>
          </a:xfrm>
          <a:prstGeom prst="rect">
            <a:avLst/>
          </a:prstGeom>
          <a:noFill/>
        </p:spPr>
      </p:pic>
      <p:pic>
        <p:nvPicPr>
          <p:cNvPr id="134149" name="Picture 5" descr="forward arrow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5791200"/>
            <a:ext cx="703263" cy="67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u="sng"/>
              <a:t>DUPLICATION</a:t>
            </a:r>
            <a:br>
              <a:rPr lang="en-US" sz="5400" b="1" u="sng"/>
            </a:br>
            <a:endParaRPr lang="en-US" sz="5400" u="sng"/>
          </a:p>
        </p:txBody>
      </p:sp>
      <p:pic>
        <p:nvPicPr>
          <p:cNvPr id="217091" name="Picture 3" descr="gene_dupl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7239000" cy="2644775"/>
          </a:xfrm>
          <a:prstGeom prst="rect">
            <a:avLst/>
          </a:prstGeom>
          <a:noFill/>
        </p:spPr>
      </p:pic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381000" y="1219200"/>
            <a:ext cx="8526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990099"/>
                </a:solidFill>
                <a:latin typeface="Times New Roman" charset="0"/>
              </a:rPr>
              <a:t>Piece of DNA is copied too many times</a:t>
            </a: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762000" y="1447800"/>
            <a:ext cx="749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charset="0"/>
              </a:rPr>
              <a:t>________________________________________________</a:t>
            </a:r>
          </a:p>
        </p:txBody>
      </p:sp>
      <p:sp>
        <p:nvSpPr>
          <p:cNvPr id="217094" name="Rectangle 6"/>
          <p:cNvSpPr>
            <a:spLocks noChangeArrowheads="1"/>
          </p:cNvSpPr>
          <p:nvPr/>
        </p:nvSpPr>
        <p:spPr bwMode="auto">
          <a:xfrm>
            <a:off x="609600" y="5638800"/>
            <a:ext cx="5245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Times New Roman" charset="0"/>
              </a:rPr>
              <a:t>Image from:</a:t>
            </a:r>
            <a:br>
              <a:rPr lang="en-US" b="1">
                <a:solidFill>
                  <a:schemeClr val="accent2"/>
                </a:solidFill>
                <a:latin typeface="Times New Roman" charset="0"/>
              </a:rPr>
            </a:br>
            <a:r>
              <a:rPr lang="en-US" b="1">
                <a:solidFill>
                  <a:schemeClr val="accent2"/>
                </a:solidFill>
                <a:latin typeface="Times New Roman" charset="0"/>
              </a:rPr>
              <a:t>    http://www.biology-online.org/2/8_mutations.htm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2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r>
              <a:rPr lang="en-US" sz="5400" b="1"/>
              <a:t>HUNTINGTON’S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219200"/>
            <a:ext cx="5257800" cy="5638800"/>
          </a:xfrm>
        </p:spPr>
        <p:txBody>
          <a:bodyPr/>
          <a:lstStyle/>
          <a:p>
            <a:r>
              <a:rPr lang="en-US" sz="2800" b="1"/>
              <a:t>Degenerative brain disorder</a:t>
            </a:r>
            <a:br>
              <a:rPr lang="en-US" sz="2800" b="1"/>
            </a:br>
            <a:r>
              <a:rPr lang="en-US" sz="2800" b="1"/>
              <a:t> </a:t>
            </a:r>
          </a:p>
          <a:p>
            <a:r>
              <a:rPr lang="en-US" sz="2800" b="1"/>
              <a:t>Symptoms appear </a:t>
            </a:r>
          </a:p>
          <a:p>
            <a:pPr>
              <a:buFontTx/>
              <a:buNone/>
            </a:pPr>
            <a:r>
              <a:rPr lang="en-US" sz="2800" b="1"/>
              <a:t>               age 30-40 </a:t>
            </a:r>
          </a:p>
          <a:p>
            <a:r>
              <a:rPr lang="en-US" sz="2800" b="1"/>
              <a:t>Lose ability to walk, think, talk, reason</a:t>
            </a:r>
            <a:br>
              <a:rPr lang="en-US" sz="2800" b="1"/>
            </a:br>
            <a:endParaRPr lang="en-US" sz="2800" b="1"/>
          </a:p>
          <a:p>
            <a:r>
              <a:rPr lang="en-US" sz="2800" b="1"/>
              <a:t>Cause = ADDITION of extra CAG repeats</a:t>
            </a:r>
          </a:p>
        </p:txBody>
      </p:sp>
      <p:pic>
        <p:nvPicPr>
          <p:cNvPr id="208900" name="Picture 4" descr="woody guthri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447800"/>
            <a:ext cx="3810000" cy="3048000"/>
          </a:xfrm>
          <a:noFill/>
          <a:ln/>
        </p:spPr>
      </p:pic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212725" y="1277938"/>
            <a:ext cx="1841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b="1">
              <a:latin typeface="Times New Roman" charset="0"/>
            </a:endParaRPr>
          </a:p>
          <a:p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u="sng"/>
              <a:t>INVERSION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1905000"/>
            <a:ext cx="73914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/>
              <a:t>Segment flips and reads backwards</a:t>
            </a:r>
          </a:p>
        </p:txBody>
      </p:sp>
      <p:pic>
        <p:nvPicPr>
          <p:cNvPr id="197636" name="Picture 4" descr="gene_inversio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44613" y="2606675"/>
            <a:ext cx="6858000" cy="3132138"/>
          </a:xfrm>
          <a:noFill/>
          <a:ln/>
        </p:spPr>
      </p:pic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381000" y="5943600"/>
            <a:ext cx="5245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Times New Roman" charset="0"/>
              </a:rPr>
              <a:t>Image from:</a:t>
            </a:r>
            <a:br>
              <a:rPr lang="en-US" b="1">
                <a:solidFill>
                  <a:schemeClr val="accent2"/>
                </a:solidFill>
                <a:latin typeface="Times New Roman" charset="0"/>
              </a:rPr>
            </a:br>
            <a:r>
              <a:rPr lang="en-US" b="1">
                <a:solidFill>
                  <a:schemeClr val="accent2"/>
                </a:solidFill>
                <a:latin typeface="Times New Roman" charset="0"/>
              </a:rPr>
              <a:t>    http://www.biology-online.org/2/8_mutations.htm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5400" b="1" u="sng"/>
              <a:t>TRANSLOCATION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219200"/>
            <a:ext cx="8763000" cy="21336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b="1"/>
              <a:t>Segment breaks off and joins a different non-homologous chromosome</a:t>
            </a:r>
          </a:p>
        </p:txBody>
      </p:sp>
      <p:pic>
        <p:nvPicPr>
          <p:cNvPr id="198660" name="Picture 4" descr="gene_translocatio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3200400"/>
            <a:ext cx="5602288" cy="2584450"/>
          </a:xfrm>
          <a:noFill/>
          <a:ln/>
        </p:spPr>
      </p:pic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304800" y="5943600"/>
            <a:ext cx="5245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Times New Roman" charset="0"/>
              </a:rPr>
              <a:t>Image from:</a:t>
            </a:r>
            <a:br>
              <a:rPr lang="en-US" b="1">
                <a:solidFill>
                  <a:schemeClr val="accent2"/>
                </a:solidFill>
                <a:latin typeface="Times New Roman" charset="0"/>
              </a:rPr>
            </a:br>
            <a:r>
              <a:rPr lang="en-US" b="1">
                <a:solidFill>
                  <a:schemeClr val="accent2"/>
                </a:solidFill>
                <a:latin typeface="Times New Roman" charset="0"/>
              </a:rPr>
              <a:t>    http://www.biology-online.org/2/8_mutations.htm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304800" y="685800"/>
            <a:ext cx="86106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latin typeface="Comic Sans MS" pitchFamily="66" charset="0"/>
              </a:rPr>
              <a:t>Most mutations are ____________ meaning they have little or no effect on gene ____________.</a:t>
            </a:r>
          </a:p>
          <a:p>
            <a:endParaRPr lang="en-US" sz="3200">
              <a:latin typeface="Comic Sans MS" pitchFamily="66" charset="0"/>
            </a:endParaRPr>
          </a:p>
          <a:p>
            <a:r>
              <a:rPr lang="en-US" sz="3200">
                <a:latin typeface="Comic Sans MS" pitchFamily="66" charset="0"/>
              </a:rPr>
              <a:t>Mutations that cause ________________  are usually ____________</a:t>
            </a:r>
          </a:p>
          <a:p>
            <a:endParaRPr lang="en-US" sz="3200">
              <a:latin typeface="Comic Sans MS" pitchFamily="66" charset="0"/>
            </a:endParaRPr>
          </a:p>
          <a:p>
            <a:r>
              <a:rPr lang="en-US" sz="3200">
                <a:latin typeface="Comic Sans MS" pitchFamily="66" charset="0"/>
              </a:rPr>
              <a:t>Harmful mutations are associated with many</a:t>
            </a:r>
          </a:p>
          <a:p>
            <a:r>
              <a:rPr lang="en-US" sz="3200">
                <a:latin typeface="Comic Sans MS" pitchFamily="66" charset="0"/>
              </a:rPr>
              <a:t>________________ and can cause</a:t>
            </a:r>
          </a:p>
          <a:p>
            <a:r>
              <a:rPr lang="en-US" sz="3200">
                <a:latin typeface="Comic Sans MS" pitchFamily="66" charset="0"/>
              </a:rPr>
              <a:t>____________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400">
                <a:latin typeface="Comic Sans MS" pitchFamily="66" charset="0"/>
              </a:rPr>
              <a:t>MUTATIONS</a:t>
            </a: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4724400" y="685800"/>
            <a:ext cx="3201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neutral</a:t>
            </a:r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752600" y="1676400"/>
            <a:ext cx="1757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function</a:t>
            </a: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4724400" y="2514600"/>
            <a:ext cx="3771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defective proteins</a:t>
            </a:r>
          </a:p>
        </p:txBody>
      </p:sp>
      <p:sp>
        <p:nvSpPr>
          <p:cNvPr id="219143" name="Rectangle 7"/>
          <p:cNvSpPr>
            <a:spLocks noChangeArrowheads="1"/>
          </p:cNvSpPr>
          <p:nvPr/>
        </p:nvSpPr>
        <p:spPr bwMode="auto">
          <a:xfrm>
            <a:off x="2819400" y="3124200"/>
            <a:ext cx="2182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HARMFUL</a:t>
            </a:r>
          </a:p>
        </p:txBody>
      </p:sp>
      <p:sp>
        <p:nvSpPr>
          <p:cNvPr id="219144" name="Rectangle 8"/>
          <p:cNvSpPr>
            <a:spLocks noChangeArrowheads="1"/>
          </p:cNvSpPr>
          <p:nvPr/>
        </p:nvSpPr>
        <p:spPr bwMode="auto">
          <a:xfrm>
            <a:off x="762000" y="4572000"/>
            <a:ext cx="3578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genetic disorders</a:t>
            </a:r>
          </a:p>
        </p:txBody>
      </p:sp>
      <p:sp>
        <p:nvSpPr>
          <p:cNvPr id="219145" name="Rectangle 9"/>
          <p:cNvSpPr>
            <a:spLocks noChangeArrowheads="1"/>
          </p:cNvSpPr>
          <p:nvPr/>
        </p:nvSpPr>
        <p:spPr bwMode="auto">
          <a:xfrm>
            <a:off x="990600" y="5105400"/>
            <a:ext cx="1463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1" grpId="0"/>
      <p:bldP spid="219142" grpId="0"/>
      <p:bldP spid="219143" grpId="0"/>
      <p:bldP spid="219144" grpId="0"/>
      <p:bldP spid="21914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71" name="Rectangle 11"/>
          <p:cNvSpPr>
            <a:spLocks noChangeArrowheads="1"/>
          </p:cNvSpPr>
          <p:nvPr/>
        </p:nvSpPr>
        <p:spPr bwMode="auto">
          <a:xfrm>
            <a:off x="304800" y="3048000"/>
            <a:ext cx="84582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Can help an organism </a:t>
            </a:r>
          </a:p>
          <a:p>
            <a:r>
              <a:rPr lang="en-US" sz="3200" b="1">
                <a:latin typeface="Comic Sans MS" pitchFamily="66" charset="0"/>
              </a:rPr>
              <a:t>_________________</a:t>
            </a:r>
          </a:p>
          <a:p>
            <a:endParaRPr lang="en-US" sz="3200" b="1">
              <a:latin typeface="Comic Sans MS" pitchFamily="66" charset="0"/>
            </a:endParaRPr>
          </a:p>
          <a:p>
            <a:r>
              <a:rPr lang="en-US" sz="3200" b="1">
                <a:latin typeface="Comic Sans MS" pitchFamily="66" charset="0"/>
              </a:rPr>
              <a:t>Provide _________</a:t>
            </a:r>
          </a:p>
          <a:p>
            <a:r>
              <a:rPr lang="en-US" sz="3200" b="1">
                <a:latin typeface="Comic Sans MS" pitchFamily="66" charset="0"/>
              </a:rPr>
              <a:t>in population</a:t>
            </a:r>
          </a:p>
          <a:p>
            <a:r>
              <a:rPr lang="en-US" sz="3200" b="1">
                <a:latin typeface="Comic Sans MS" pitchFamily="66" charset="0"/>
              </a:rPr>
              <a:t>for ____________</a:t>
            </a:r>
          </a:p>
          <a:p>
            <a:r>
              <a:rPr lang="en-US" sz="3200" b="1">
                <a:latin typeface="Comic Sans MS" pitchFamily="66" charset="0"/>
              </a:rPr>
              <a:t>to act upon</a:t>
            </a:r>
          </a:p>
        </p:txBody>
      </p:sp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304800" y="685800"/>
            <a:ext cx="8610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latin typeface="Comic Sans MS" pitchFamily="66" charset="0"/>
              </a:rPr>
              <a:t>Mutations are also a source of </a:t>
            </a:r>
          </a:p>
          <a:p>
            <a:r>
              <a:rPr lang="en-US" sz="3600">
                <a:latin typeface="Comic Sans MS" pitchFamily="66" charset="0"/>
              </a:rPr>
              <a:t>_________________ and can be</a:t>
            </a:r>
          </a:p>
          <a:p>
            <a:r>
              <a:rPr lang="en-US" sz="3600">
                <a:latin typeface="Comic Sans MS" pitchFamily="66" charset="0"/>
              </a:rPr>
              <a:t>_____________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400">
                <a:latin typeface="Comic Sans MS" pitchFamily="66" charset="0"/>
              </a:rPr>
              <a:t>MUTATIONS</a:t>
            </a:r>
          </a:p>
        </p:txBody>
      </p:sp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685800" y="1143000"/>
            <a:ext cx="419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Genetic variability</a:t>
            </a: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1295400" y="1828800"/>
            <a:ext cx="2073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beneficial</a:t>
            </a:r>
          </a:p>
        </p:txBody>
      </p:sp>
      <p:sp>
        <p:nvSpPr>
          <p:cNvPr id="220166" name="Rectangle 6"/>
          <p:cNvSpPr>
            <a:spLocks noChangeArrowheads="1"/>
          </p:cNvSpPr>
          <p:nvPr/>
        </p:nvSpPr>
        <p:spPr bwMode="auto">
          <a:xfrm>
            <a:off x="228600" y="3581400"/>
            <a:ext cx="4575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Survive and reproduce</a:t>
            </a:r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2133600" y="4495800"/>
            <a:ext cx="1876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variation</a:t>
            </a:r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1219200" y="5486400"/>
            <a:ext cx="3440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natural selection</a:t>
            </a:r>
          </a:p>
        </p:txBody>
      </p:sp>
      <p:pic>
        <p:nvPicPr>
          <p:cNvPr id="220170" name="Picture 10" descr="Snow%20Rabb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038600"/>
            <a:ext cx="2182813" cy="2590800"/>
          </a:xfrm>
          <a:prstGeom prst="rect">
            <a:avLst/>
          </a:prstGeom>
          <a:noFill/>
        </p:spPr>
      </p:pic>
      <p:sp>
        <p:nvSpPr>
          <p:cNvPr id="220173" name="Text Box 13"/>
          <p:cNvSpPr txBox="1">
            <a:spLocks noChangeArrowheads="1"/>
          </p:cNvSpPr>
          <p:nvPr/>
        </p:nvSpPr>
        <p:spPr bwMode="auto">
          <a:xfrm>
            <a:off x="6248400" y="2590800"/>
            <a:ext cx="246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</a:rPr>
              <a:t>MORE ON THIS</a:t>
            </a:r>
            <a:br>
              <a:rPr lang="en-US" sz="2400" b="1">
                <a:solidFill>
                  <a:srgbClr val="CC0099"/>
                </a:solidFill>
              </a:rPr>
            </a:br>
            <a:r>
              <a:rPr lang="en-US" sz="2400" b="1">
                <a:solidFill>
                  <a:srgbClr val="CC0099"/>
                </a:solidFill>
              </a:rPr>
              <a:t>2</a:t>
            </a:r>
            <a:r>
              <a:rPr lang="en-US" sz="2400" b="1" baseline="30000">
                <a:solidFill>
                  <a:srgbClr val="CC0099"/>
                </a:solidFill>
              </a:rPr>
              <a:t>nd</a:t>
            </a:r>
            <a:r>
              <a:rPr lang="en-US" sz="2400" b="1">
                <a:solidFill>
                  <a:srgbClr val="CC0099"/>
                </a:solidFill>
              </a:rPr>
              <a:t> SEMESTER!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/>
      <p:bldP spid="220166" grpId="0"/>
      <p:bldP spid="220168" grpId="0"/>
      <p:bldP spid="22016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304800" y="914400"/>
            <a:ext cx="86106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latin typeface="Comic Sans MS" pitchFamily="66" charset="0"/>
              </a:rPr>
              <a:t>Condition in which an organism has extra sets of chromosomes </a:t>
            </a:r>
          </a:p>
          <a:p>
            <a:r>
              <a:rPr lang="en-US" sz="3600">
                <a:latin typeface="Comic Sans MS" pitchFamily="66" charset="0"/>
              </a:rPr>
              <a:t>= _______________</a:t>
            </a:r>
          </a:p>
          <a:p>
            <a:endParaRPr lang="en-US" sz="3600">
              <a:latin typeface="Comic Sans MS" pitchFamily="66" charset="0"/>
            </a:endParaRPr>
          </a:p>
          <a:p>
            <a:r>
              <a:rPr lang="en-US" sz="3600">
                <a:latin typeface="Comic Sans MS" pitchFamily="66" charset="0"/>
              </a:rPr>
              <a:t>__________ in humans, but beneficial</a:t>
            </a:r>
          </a:p>
          <a:p>
            <a:r>
              <a:rPr lang="en-US" sz="3600">
                <a:latin typeface="Comic Sans MS" pitchFamily="66" charset="0"/>
              </a:rPr>
              <a:t>in some ___________.</a:t>
            </a:r>
          </a:p>
          <a:p>
            <a:endParaRPr lang="en-US" sz="3600">
              <a:latin typeface="Comic Sans MS" pitchFamily="66" charset="0"/>
            </a:endParaRPr>
          </a:p>
          <a:p>
            <a:r>
              <a:rPr lang="en-US" sz="3600">
                <a:latin typeface="Comic Sans MS" pitchFamily="66" charset="0"/>
              </a:rPr>
              <a:t>Triploid (___) or tetraploid (___) plants are often ________________</a:t>
            </a:r>
          </a:p>
          <a:p>
            <a:r>
              <a:rPr lang="en-US" sz="3600">
                <a:latin typeface="Comic Sans MS" pitchFamily="66" charset="0"/>
              </a:rPr>
              <a:t>than diploid plants.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400">
                <a:latin typeface="Comic Sans MS" pitchFamily="66" charset="0"/>
              </a:rPr>
              <a:t>POLYPLOIDY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1066800" y="2057400"/>
            <a:ext cx="419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POLYPLOIDY</a:t>
            </a:r>
          </a:p>
        </p:txBody>
      </p:sp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838200" y="3048000"/>
            <a:ext cx="177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LETHAL</a:t>
            </a:r>
          </a:p>
        </p:txBody>
      </p:sp>
      <p:sp>
        <p:nvSpPr>
          <p:cNvPr id="221191" name="Rectangle 7"/>
          <p:cNvSpPr>
            <a:spLocks noChangeArrowheads="1"/>
          </p:cNvSpPr>
          <p:nvPr/>
        </p:nvSpPr>
        <p:spPr bwMode="auto">
          <a:xfrm>
            <a:off x="2362200" y="47244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3N</a:t>
            </a:r>
          </a:p>
        </p:txBody>
      </p:sp>
      <p:sp>
        <p:nvSpPr>
          <p:cNvPr id="221192" name="Rectangle 8"/>
          <p:cNvSpPr>
            <a:spLocks noChangeArrowheads="1"/>
          </p:cNvSpPr>
          <p:nvPr/>
        </p:nvSpPr>
        <p:spPr bwMode="auto">
          <a:xfrm>
            <a:off x="2362200" y="3733800"/>
            <a:ext cx="1341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plants</a:t>
            </a:r>
          </a:p>
        </p:txBody>
      </p:sp>
      <p:sp>
        <p:nvSpPr>
          <p:cNvPr id="221193" name="Rectangle 9"/>
          <p:cNvSpPr>
            <a:spLocks noChangeArrowheads="1"/>
          </p:cNvSpPr>
          <p:nvPr/>
        </p:nvSpPr>
        <p:spPr bwMode="auto">
          <a:xfrm>
            <a:off x="6629400" y="48006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4N</a:t>
            </a:r>
          </a:p>
        </p:txBody>
      </p:sp>
      <p:sp>
        <p:nvSpPr>
          <p:cNvPr id="221196" name="Rectangle 12"/>
          <p:cNvSpPr>
            <a:spLocks noChangeArrowheads="1"/>
          </p:cNvSpPr>
          <p:nvPr/>
        </p:nvSpPr>
        <p:spPr bwMode="auto">
          <a:xfrm>
            <a:off x="4114800" y="5410200"/>
            <a:ext cx="4033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larger and stronger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0" grpId="0"/>
      <p:bldP spid="221191" grpId="0"/>
      <p:bldP spid="221192" grpId="0"/>
      <p:bldP spid="221193" grpId="0"/>
      <p:bldP spid="22119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600200"/>
            <a:ext cx="7772400" cy="1470025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GENE REGULATION</a:t>
            </a:r>
            <a:br>
              <a:rPr lang="en-US">
                <a:latin typeface="Comic Sans MS" pitchFamily="66" charset="0"/>
              </a:rPr>
            </a:br>
            <a:r>
              <a:rPr lang="en-US">
                <a:latin typeface="Comic Sans MS" pitchFamily="66" charset="0"/>
              </a:rPr>
              <a:t>12-5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084" name="Picture 4" descr="switch on off -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276600"/>
            <a:ext cx="3733800" cy="2800350"/>
          </a:xfrm>
          <a:prstGeom prst="rect">
            <a:avLst/>
          </a:prstGeom>
          <a:noFill/>
        </p:spPr>
      </p:pic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4800600" y="6400800"/>
            <a:ext cx="4041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http://www.awesomebackgrounds.com/s-energy-and-power.htm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9916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latin typeface="Comic Sans MS" pitchFamily="66" charset="0"/>
              </a:rPr>
              <a:t>Only a fraction of genes in a cell are</a:t>
            </a:r>
          </a:p>
          <a:p>
            <a:pPr>
              <a:buFontTx/>
              <a:buNone/>
            </a:pPr>
            <a:r>
              <a:rPr lang="en-US" sz="2800">
                <a:latin typeface="Comic Sans MS" pitchFamily="66" charset="0"/>
              </a:rPr>
              <a:t>expressed (made into RNA) at any given time.</a:t>
            </a:r>
          </a:p>
          <a:p>
            <a:pPr>
              <a:buFontTx/>
              <a:buNone/>
            </a:pPr>
            <a:endParaRPr lang="en-US" sz="280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2800">
                <a:latin typeface="Comic Sans MS" pitchFamily="66" charset="0"/>
              </a:rPr>
              <a:t>How does the cell decide which will be turned on and which will stay “silent”?</a:t>
            </a:r>
          </a:p>
          <a:p>
            <a:pPr>
              <a:buFontTx/>
              <a:buNone/>
            </a:pPr>
            <a:endParaRPr lang="en-US" sz="280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2800">
                <a:latin typeface="Comic Sans MS" pitchFamily="66" charset="0"/>
              </a:rPr>
              <a:t>You already know about _____________ regions that show RNA polymerase where to start.</a:t>
            </a:r>
          </a:p>
          <a:p>
            <a:pPr>
              <a:buFontTx/>
              <a:buNone/>
            </a:pPr>
            <a:endParaRPr lang="en-US" sz="280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2800">
                <a:latin typeface="Comic Sans MS" pitchFamily="66" charset="0"/>
              </a:rPr>
              <a:t>There are other ______________________ that</a:t>
            </a:r>
          </a:p>
          <a:p>
            <a:pPr>
              <a:buFontTx/>
              <a:buNone/>
            </a:pPr>
            <a:r>
              <a:rPr lang="en-US" sz="2800">
                <a:latin typeface="Comic Sans MS" pitchFamily="66" charset="0"/>
              </a:rPr>
              <a:t>control whether a gene is ON or OFF.</a:t>
            </a: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4572000" y="3048000"/>
            <a:ext cx="246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PROMOTER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3276600" y="4572000"/>
            <a:ext cx="4421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REGULATORY 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bio_ch12_6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3" y="2373313"/>
            <a:ext cx="6737350" cy="3268662"/>
          </a:xfrm>
          <a:prstGeom prst="rect">
            <a:avLst/>
          </a:prstGeom>
          <a:noFill/>
        </p:spPr>
      </p:pic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1236663" y="1789113"/>
            <a:ext cx="13319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/>
              <a:t>Regulatory sites</a:t>
            </a: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2957513" y="1652588"/>
            <a:ext cx="19589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Promoter</a:t>
            </a:r>
            <a:br>
              <a:rPr lang="en-US" sz="1600"/>
            </a:br>
            <a:r>
              <a:rPr lang="en-US" sz="1600"/>
              <a:t>(RNA polymerase binding site)</a:t>
            </a: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3463925" y="3214688"/>
            <a:ext cx="1830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Start transcription</a:t>
            </a: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6978650" y="2043113"/>
            <a:ext cx="1282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DNA strand</a:t>
            </a: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6797675" y="3214688"/>
            <a:ext cx="1820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Stop transcription</a:t>
            </a:r>
          </a:p>
        </p:txBody>
      </p:sp>
      <p:sp>
        <p:nvSpPr>
          <p:cNvPr id="176136" name="Rectangle 8"/>
          <p:cNvSpPr>
            <a:spLocks noGrp="1" noChangeArrowheads="1"/>
          </p:cNvSpPr>
          <p:nvPr>
            <p:ph type="title"/>
          </p:nvPr>
        </p:nvSpPr>
        <p:spPr>
          <a:xfrm>
            <a:off x="2590800" y="365125"/>
            <a:ext cx="6553200" cy="396875"/>
          </a:xfrm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Typical Gene Structure</a:t>
            </a:r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685800" y="1066800"/>
            <a:ext cx="1709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Section 12-5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763000" cy="64008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Griffith called this process __________________ because one strain of bacteria had been changed permanently into another.</a:t>
            </a:r>
          </a:p>
          <a:p>
            <a:pPr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But what was the factor that caused the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transformation?</a:t>
            </a:r>
          </a:p>
          <a:p>
            <a:pPr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A protein ?  A lipid ?   A carbohydrate ?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			A nucleic acid ?</a:t>
            </a:r>
          </a:p>
          <a:p>
            <a:pPr>
              <a:buFontTx/>
              <a:buNone/>
            </a:pPr>
            <a:endParaRPr lang="en-US">
              <a:latin typeface="Comic Sans MS" pitchFamily="66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90600" y="762000"/>
            <a:ext cx="3770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3333FF"/>
                </a:solidFill>
                <a:latin typeface="Comic Sans MS" pitchFamily="66" charset="0"/>
              </a:rPr>
              <a:t>TRANSFORMATION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05400" cy="1096962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E. Coli </a:t>
            </a:r>
            <a:r>
              <a:rPr lang="en-US" i="1">
                <a:latin typeface="Comic Sans MS" pitchFamily="66" charset="0"/>
              </a:rPr>
              <a:t>lac </a:t>
            </a:r>
            <a:r>
              <a:rPr lang="en-US">
                <a:latin typeface="Comic Sans MS" pitchFamily="66" charset="0"/>
              </a:rPr>
              <a:t>operon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Comic Sans MS" pitchFamily="66" charset="0"/>
              </a:rPr>
              <a:t>Group of genes that operate together are called an ________________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3048000" y="1981200"/>
            <a:ext cx="1892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OPERON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0" y="6613525"/>
            <a:ext cx="5251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http://www.life.uiuc.edu/bio100/lectures/s97lects/16GeneControl/lac_operon_ind.GIF</a:t>
            </a:r>
          </a:p>
        </p:txBody>
      </p:sp>
      <p:pic>
        <p:nvPicPr>
          <p:cNvPr id="177158" name="Picture 6" descr="lac operon paint 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590800"/>
            <a:ext cx="6172200" cy="3484563"/>
          </a:xfrm>
          <a:prstGeom prst="rect">
            <a:avLst/>
          </a:prstGeom>
          <a:noFill/>
        </p:spPr>
      </p:pic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6324600" y="2743200"/>
            <a:ext cx="28194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Genes code for enzymes needed</a:t>
            </a:r>
          </a:p>
          <a:p>
            <a:r>
              <a:rPr lang="en-US" sz="2800" b="1">
                <a:latin typeface="Comic Sans MS" pitchFamily="66" charset="0"/>
              </a:rPr>
              <a:t>to digest lactose sugar.</a:t>
            </a:r>
          </a:p>
          <a:p>
            <a:endParaRPr lang="en-US" sz="2800" b="1">
              <a:latin typeface="Comic Sans MS" pitchFamily="66" charset="0"/>
            </a:endParaRPr>
          </a:p>
          <a:p>
            <a:r>
              <a:rPr lang="en-US" sz="2800" b="1">
                <a:latin typeface="Comic Sans MS" pitchFamily="66" charset="0"/>
              </a:rPr>
              <a:t>Only needed if glucose is not available</a:t>
            </a:r>
          </a:p>
        </p:txBody>
      </p:sp>
      <p:sp>
        <p:nvSpPr>
          <p:cNvPr id="177160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5943600" y="533400"/>
            <a:ext cx="2447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hlinkClick r:id="rId3"/>
              </a:rPr>
              <a:t>See a MOVIE</a:t>
            </a:r>
            <a:r>
              <a:rPr lang="en-US" sz="2400"/>
              <a:t/>
            </a:r>
            <a:br>
              <a:rPr lang="en-US" sz="2400"/>
            </a:br>
            <a:r>
              <a:rPr lang="en-US" sz="1400" b="1"/>
              <a:t>choose animation/narrated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Most of time glucose is available so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lac operon is turned _____ by a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____________ molecule that sits on a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regulatory site next to the promoter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called the ___________</a:t>
            </a:r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381000" y="1371600"/>
            <a:ext cx="2789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REPRESSOR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2743200" y="2514600"/>
            <a:ext cx="2401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OPERATOR</a:t>
            </a:r>
          </a:p>
        </p:txBody>
      </p:sp>
      <p:pic>
        <p:nvPicPr>
          <p:cNvPr id="178181" name="Picture 5" descr="lac operon paint of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233738"/>
            <a:ext cx="6019800" cy="3624262"/>
          </a:xfrm>
          <a:prstGeom prst="rect">
            <a:avLst/>
          </a:prstGeom>
          <a:noFill/>
        </p:spPr>
      </p:pic>
      <p:sp>
        <p:nvSpPr>
          <p:cNvPr id="178182" name="Rectangle 6"/>
          <p:cNvSpPr>
            <a:spLocks noChangeArrowheads="1"/>
          </p:cNvSpPr>
          <p:nvPr/>
        </p:nvSpPr>
        <p:spPr bwMode="auto">
          <a:xfrm>
            <a:off x="4572000" y="762000"/>
            <a:ext cx="1000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/>
      <p:bldP spid="178180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>
                <a:latin typeface="Comic Sans MS" pitchFamily="66" charset="0"/>
              </a:rPr>
              <a:t>Cells need to get rid of the repressor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>
                <a:latin typeface="Comic Sans MS" pitchFamily="66" charset="0"/>
              </a:rPr>
              <a:t>and turn _____the </a:t>
            </a:r>
            <a:r>
              <a:rPr lang="en-US" sz="2800" b="1" i="1">
                <a:latin typeface="Comic Sans MS" pitchFamily="66" charset="0"/>
              </a:rPr>
              <a:t>lac</a:t>
            </a:r>
            <a:r>
              <a:rPr lang="en-US" sz="2800" b="1">
                <a:latin typeface="Comic Sans MS" pitchFamily="66" charset="0"/>
              </a:rPr>
              <a:t> genes to digest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>
                <a:latin typeface="Comic Sans MS" pitchFamily="66" charset="0"/>
              </a:rPr>
              <a:t>lactose instead.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>
                <a:latin typeface="Comic Sans MS" pitchFamily="66" charset="0"/>
              </a:rPr>
              <a:t>The presence of lactose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>
                <a:latin typeface="Comic Sans MS" pitchFamily="66" charset="0"/>
              </a:rPr>
              <a:t>causes a change in the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>
                <a:latin typeface="Comic Sans MS" pitchFamily="66" charset="0"/>
              </a:rPr>
              <a:t>____________ molecule so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>
                <a:latin typeface="Comic Sans MS" pitchFamily="66" charset="0"/>
              </a:rPr>
              <a:t>so it can’t bind the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>
                <a:latin typeface="Comic Sans MS" pitchFamily="66" charset="0"/>
              </a:rPr>
              <a:t>operator site.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b="1">
              <a:latin typeface="Comic Sans MS" pitchFamily="66" charset="0"/>
            </a:endParaRPr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304800" y="3886200"/>
            <a:ext cx="2789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REPRESSOR</a:t>
            </a: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1981200" y="15240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ON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228600" y="228600"/>
            <a:ext cx="8634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Comic Sans MS" pitchFamily="66" charset="0"/>
              </a:rPr>
              <a:t>What if there’s NO GLUCOSE?</a:t>
            </a:r>
          </a:p>
        </p:txBody>
      </p:sp>
      <p:pic>
        <p:nvPicPr>
          <p:cNvPr id="179206" name="Picture 6" descr="lac operon paint on lactose prese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981200"/>
            <a:ext cx="4953000" cy="4640263"/>
          </a:xfrm>
          <a:prstGeom prst="rect">
            <a:avLst/>
          </a:prstGeom>
          <a:noFill/>
        </p:spPr>
      </p:pic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3892550" y="6613525"/>
            <a:ext cx="657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Image modified from: http://www.life.uiuc.edu/bio100/lectures/s97lects/16GeneControl/lac_operon_ind.GIF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sz="3600" b="1">
                <a:latin typeface="Comic Sans MS" pitchFamily="66" charset="0"/>
              </a:rPr>
              <a:t>Cells turn genes ON &amp; OFF as needed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Many genes are regulated by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	_____________ proteins that keep them turned off until needed. </a:t>
            </a:r>
          </a:p>
          <a:p>
            <a:pPr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Others use proteins that speed up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_______________ or affect 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___________________</a:t>
            </a:r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1219200" y="2133600"/>
            <a:ext cx="2578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REPRESSOR</a:t>
            </a: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990600" y="4343400"/>
            <a:ext cx="2678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transcription</a:t>
            </a:r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990600" y="4953000"/>
            <a:ext cx="3533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protein 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/>
      <p:bldP spid="180229" grpId="0"/>
      <p:bldP spid="18023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sz="3600" b="1" u="sng">
                <a:latin typeface="Comic Sans MS" pitchFamily="66" charset="0"/>
              </a:rPr>
              <a:t>EUKARYOTES are more COMPLEX 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92202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Additional regulatory sequences: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	1. ___________ regions 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		upstream from promoters 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		bind many different regulatory proteins</a:t>
            </a:r>
          </a:p>
          <a:p>
            <a:pPr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	2. __________  (TATATA or TATAAA)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		helps position RNA POLYMERASE</a:t>
            </a: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1295400" y="3733800"/>
            <a:ext cx="2214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TATA box</a:t>
            </a:r>
          </a:p>
        </p:txBody>
      </p:sp>
      <p:pic>
        <p:nvPicPr>
          <p:cNvPr id="181253" name="Picture 5" descr="eukary gene w tat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654550"/>
            <a:ext cx="6553200" cy="2203450"/>
          </a:xfrm>
          <a:prstGeom prst="rect">
            <a:avLst/>
          </a:prstGeom>
          <a:noFill/>
        </p:spPr>
      </p:pic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7848600" y="6629400"/>
            <a:ext cx="1085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rgbClr val="CC0099"/>
                </a:solidFill>
              </a:rPr>
              <a:t>Image by Riedell</a:t>
            </a: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371600" y="1447800"/>
            <a:ext cx="2473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ENHANCER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/>
      <p:bldP spid="18125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sz="3600" b="1" u="sng">
                <a:latin typeface="Comic Sans MS" pitchFamily="66" charset="0"/>
              </a:rPr>
              <a:t>DEVELOPMENT &amp; DIFFERENTIATION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Gene regulation is also important in shaping way organisms develop</a:t>
            </a:r>
          </a:p>
          <a:p>
            <a:pPr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How does a zygote become a multi-cellular organism?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How does it know what kind of cell to be?</a:t>
            </a:r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7848600" y="6629400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900" b="1">
              <a:solidFill>
                <a:srgbClr val="CC0099"/>
              </a:solidFill>
            </a:endParaRPr>
          </a:p>
        </p:txBody>
      </p:sp>
      <p:pic>
        <p:nvPicPr>
          <p:cNvPr id="182277" name="Picture 5" descr="1 bab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1905000"/>
            <a:ext cx="1027113" cy="1962150"/>
          </a:xfrm>
          <a:prstGeom prst="rect">
            <a:avLst/>
          </a:prstGeom>
          <a:noFill/>
        </p:spPr>
      </p:pic>
      <p:pic>
        <p:nvPicPr>
          <p:cNvPr id="182278" name="Picture 6" descr="fertilization 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133600"/>
            <a:ext cx="2143125" cy="1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sz="3600" b="1" u="sng">
                <a:latin typeface="Comic Sans MS" pitchFamily="66" charset="0"/>
              </a:rPr>
              <a:t>DEVELOPMENT &amp; DIFFERENTIATION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9144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>
                <a:latin typeface="Comic Sans MS" pitchFamily="66" charset="0"/>
              </a:rPr>
              <a:t>Cells ________________ by turning different genes on and off.</a:t>
            </a:r>
          </a:p>
          <a:p>
            <a:pPr>
              <a:buFontTx/>
              <a:buNone/>
            </a:pPr>
            <a:endParaRPr lang="en-US" sz="2800" b="1">
              <a:latin typeface="Comic Sans MS" pitchFamily="66" charset="0"/>
            </a:endParaRPr>
          </a:p>
          <a:p>
            <a:pPr>
              <a:buFontTx/>
              <a:buNone/>
            </a:pPr>
            <a:endParaRPr lang="en-US" sz="2800" b="1">
              <a:latin typeface="Comic Sans MS" pitchFamily="66" charset="0"/>
            </a:endParaRPr>
          </a:p>
          <a:p>
            <a:pPr>
              <a:buFontTx/>
              <a:buNone/>
            </a:pPr>
            <a:endParaRPr lang="en-US" sz="2800" b="1">
              <a:latin typeface="Comic Sans MS" pitchFamily="66" charset="0"/>
            </a:endParaRPr>
          </a:p>
          <a:p>
            <a:pPr>
              <a:buFontTx/>
              <a:buNone/>
            </a:pPr>
            <a:endParaRPr lang="en-US" sz="2800" b="1">
              <a:latin typeface="Comic Sans MS" pitchFamily="66" charset="0"/>
            </a:endParaRPr>
          </a:p>
          <a:p>
            <a:pPr>
              <a:buFontTx/>
              <a:buNone/>
            </a:pPr>
            <a:endParaRPr lang="en-US" sz="2800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2800" b="1">
                <a:latin typeface="Comic Sans MS" pitchFamily="66" charset="0"/>
              </a:rPr>
              <a:t>BUT… </a:t>
            </a:r>
            <a:br>
              <a:rPr lang="en-US" sz="2800" b="1">
                <a:latin typeface="Comic Sans MS" pitchFamily="66" charset="0"/>
              </a:rPr>
            </a:br>
            <a:r>
              <a:rPr lang="en-US" sz="2800" b="1">
                <a:latin typeface="Comic Sans MS" pitchFamily="66" charset="0"/>
              </a:rPr>
              <a:t>How does a cell know where it is in the body? </a:t>
            </a:r>
          </a:p>
          <a:p>
            <a:pPr>
              <a:buFontTx/>
              <a:buNone/>
            </a:pPr>
            <a:r>
              <a:rPr lang="en-US" sz="2800" b="1">
                <a:latin typeface="Comic Sans MS" pitchFamily="66" charset="0"/>
              </a:rPr>
              <a:t>	and what genes it should turn on?</a:t>
            </a:r>
          </a:p>
          <a:p>
            <a:pPr>
              <a:buFontTx/>
              <a:buNone/>
            </a:pPr>
            <a:r>
              <a:rPr lang="en-US" sz="2800" b="1">
                <a:latin typeface="Comic Sans MS" pitchFamily="66" charset="0"/>
              </a:rPr>
              <a:t>	  and when?</a:t>
            </a: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1066800" y="838200"/>
            <a:ext cx="3629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3429000" y="4038600"/>
            <a:ext cx="5029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http://www.ncu.edu.tw/~ls/graph/faculty_pictures/whole_time/SLC/SLC_lab-1.jpg</a:t>
            </a:r>
          </a:p>
        </p:txBody>
      </p:sp>
      <p:pic>
        <p:nvPicPr>
          <p:cNvPr id="183302" name="Picture 6" descr="differentiation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981200"/>
            <a:ext cx="2438400" cy="2078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638800"/>
          </a:xfrm>
        </p:spPr>
        <p:txBody>
          <a:bodyPr/>
          <a:lstStyle/>
          <a:p>
            <a:pPr algn="l"/>
            <a:r>
              <a:rPr lang="en-US" sz="3200" b="1">
                <a:latin typeface="Comic Sans MS" pitchFamily="66" charset="0"/>
              </a:rPr>
              <a:t>In the 1980s, researchers discovered a series of genes in fruit flies called ___________ </a:t>
            </a:r>
            <a:br>
              <a:rPr lang="en-US" sz="3200" b="1">
                <a:latin typeface="Comic Sans MS" pitchFamily="66" charset="0"/>
              </a:rPr>
            </a:br>
            <a:r>
              <a:rPr lang="en-US" sz="3200" b="1">
                <a:latin typeface="Comic Sans MS" pitchFamily="66" charset="0"/>
              </a:rPr>
              <a:t/>
            </a:r>
            <a:br>
              <a:rPr lang="en-US" sz="3200" b="1">
                <a:latin typeface="Comic Sans MS" pitchFamily="66" charset="0"/>
              </a:rPr>
            </a:br>
            <a:r>
              <a:rPr lang="en-US" sz="3200" b="1">
                <a:latin typeface="Comic Sans MS" pitchFamily="66" charset="0"/>
              </a:rPr>
              <a:t>These genes control the organization of the developing embryo and tell parts where to grow and when.</a:t>
            </a:r>
            <a:br>
              <a:rPr lang="en-US" sz="3200" b="1">
                <a:latin typeface="Comic Sans MS" pitchFamily="66" charset="0"/>
              </a:rPr>
            </a:br>
            <a:r>
              <a:rPr lang="en-US" sz="3200" b="1">
                <a:latin typeface="Comic Sans MS" pitchFamily="66" charset="0"/>
              </a:rPr>
              <a:t> </a:t>
            </a:r>
            <a:br>
              <a:rPr lang="en-US" sz="3200" b="1">
                <a:latin typeface="Comic Sans MS" pitchFamily="66" charset="0"/>
              </a:rPr>
            </a:br>
            <a:r>
              <a:rPr lang="en-US" sz="3200" b="1">
                <a:latin typeface="Comic Sans MS" pitchFamily="66" charset="0"/>
              </a:rPr>
              <a:t>Mutations to </a:t>
            </a:r>
            <a:r>
              <a:rPr lang="en-US" sz="3200" b="1" i="1">
                <a:latin typeface="Comic Sans MS" pitchFamily="66" charset="0"/>
              </a:rPr>
              <a:t>Hox</a:t>
            </a:r>
            <a:r>
              <a:rPr lang="en-US" sz="3200" b="1">
                <a:latin typeface="Comic Sans MS" pitchFamily="66" charset="0"/>
              </a:rPr>
              <a:t> genes </a:t>
            </a:r>
            <a:br>
              <a:rPr lang="en-US" sz="3200" b="1">
                <a:latin typeface="Comic Sans MS" pitchFamily="66" charset="0"/>
              </a:rPr>
            </a:br>
            <a:r>
              <a:rPr lang="en-US" sz="3200" b="1">
                <a:latin typeface="Comic Sans MS" pitchFamily="66" charset="0"/>
              </a:rPr>
              <a:t>can cause a leg to grow </a:t>
            </a:r>
            <a:br>
              <a:rPr lang="en-US" sz="3200" b="1">
                <a:latin typeface="Comic Sans MS" pitchFamily="66" charset="0"/>
              </a:rPr>
            </a:br>
            <a:r>
              <a:rPr lang="en-US" sz="3200" b="1">
                <a:latin typeface="Comic Sans MS" pitchFamily="66" charset="0"/>
              </a:rPr>
              <a:t>where an antenna should </a:t>
            </a:r>
            <a:br>
              <a:rPr lang="en-US" sz="3200" b="1">
                <a:latin typeface="Comic Sans MS" pitchFamily="66" charset="0"/>
              </a:rPr>
            </a:br>
            <a:r>
              <a:rPr lang="en-US" sz="3200" b="1">
                <a:latin typeface="Comic Sans MS" pitchFamily="66" charset="0"/>
              </a:rPr>
              <a:t>sprout.</a:t>
            </a: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5105400" y="6613525"/>
            <a:ext cx="3468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3399"/>
                </a:solidFill>
              </a:rPr>
              <a:t>http://evolution.berkeley.edu/evosite/history/hox.shtml</a:t>
            </a: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304800" y="914400"/>
            <a:ext cx="2459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i="1">
                <a:solidFill>
                  <a:srgbClr val="CC3399"/>
                </a:solidFill>
                <a:latin typeface="Comic Sans MS" pitchFamily="66" charset="0"/>
              </a:rPr>
              <a:t>Hox</a:t>
            </a:r>
            <a:r>
              <a:rPr lang="en-US" sz="3600" b="1">
                <a:solidFill>
                  <a:srgbClr val="CC3399"/>
                </a:solidFill>
                <a:latin typeface="Comic Sans MS" pitchFamily="66" charset="0"/>
              </a:rPr>
              <a:t> genes</a:t>
            </a:r>
          </a:p>
        </p:txBody>
      </p:sp>
      <p:pic>
        <p:nvPicPr>
          <p:cNvPr id="184325" name="Picture 5" descr="mutant_fly hox"/>
          <p:cNvPicPr>
            <a:picLocks noChangeAspect="1" noChangeArrowheads="1"/>
          </p:cNvPicPr>
          <p:nvPr/>
        </p:nvPicPr>
        <p:blipFill>
          <a:blip r:embed="rId2" cstate="print"/>
          <a:srcRect l="41336" t="13983"/>
          <a:stretch>
            <a:fillRect/>
          </a:stretch>
        </p:blipFill>
        <p:spPr bwMode="auto">
          <a:xfrm>
            <a:off x="5616575" y="3048000"/>
            <a:ext cx="3236913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36576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Comic Sans MS" pitchFamily="66" charset="0"/>
              </a:rPr>
              <a:t>Since that time, </a:t>
            </a:r>
          </a:p>
          <a:p>
            <a:r>
              <a:rPr lang="en-US" sz="3200" b="1">
                <a:solidFill>
                  <a:schemeClr val="tx2"/>
                </a:solidFill>
                <a:latin typeface="Comic Sans MS" pitchFamily="66" charset="0"/>
              </a:rPr>
              <a:t>HOX genes with </a:t>
            </a:r>
          </a:p>
          <a:p>
            <a:r>
              <a:rPr lang="en-US" sz="3200" b="1">
                <a:solidFill>
                  <a:schemeClr val="tx2"/>
                </a:solidFill>
                <a:latin typeface="Comic Sans MS" pitchFamily="66" charset="0"/>
              </a:rPr>
              <a:t>almost identical </a:t>
            </a:r>
          </a:p>
          <a:p>
            <a:r>
              <a:rPr lang="en-US" sz="3200" b="1">
                <a:solidFill>
                  <a:schemeClr val="tx2"/>
                </a:solidFill>
                <a:latin typeface="Comic Sans MS" pitchFamily="66" charset="0"/>
              </a:rPr>
              <a:t>sequences have </a:t>
            </a:r>
          </a:p>
          <a:p>
            <a:r>
              <a:rPr lang="en-US" sz="3200" b="1">
                <a:solidFill>
                  <a:schemeClr val="tx2"/>
                </a:solidFill>
                <a:latin typeface="Comic Sans MS" pitchFamily="66" charset="0"/>
              </a:rPr>
              <a:t>been found in a </a:t>
            </a:r>
          </a:p>
          <a:p>
            <a:r>
              <a:rPr lang="en-US" sz="3200" b="1">
                <a:solidFill>
                  <a:schemeClr val="tx2"/>
                </a:solidFill>
                <a:latin typeface="Comic Sans MS" pitchFamily="66" charset="0"/>
              </a:rPr>
              <a:t>variety of </a:t>
            </a:r>
          </a:p>
          <a:p>
            <a:r>
              <a:rPr lang="en-US" sz="3200" b="1">
                <a:solidFill>
                  <a:schemeClr val="tx2"/>
                </a:solidFill>
                <a:latin typeface="Comic Sans MS" pitchFamily="66" charset="0"/>
              </a:rPr>
              <a:t>organisms </a:t>
            </a:r>
          </a:p>
          <a:p>
            <a:r>
              <a:rPr lang="en-US" sz="3200" b="1">
                <a:solidFill>
                  <a:schemeClr val="tx2"/>
                </a:solidFill>
                <a:latin typeface="Comic Sans MS" pitchFamily="66" charset="0"/>
              </a:rPr>
              <a:t>including </a:t>
            </a:r>
          </a:p>
          <a:p>
            <a:r>
              <a:rPr lang="en-US" sz="3200" b="1">
                <a:solidFill>
                  <a:schemeClr val="tx2"/>
                </a:solidFill>
                <a:latin typeface="Comic Sans MS" pitchFamily="66" charset="0"/>
              </a:rPr>
              <a:t>____________</a:t>
            </a:r>
          </a:p>
          <a:p>
            <a:endParaRPr lang="en-US" sz="32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533400" y="43434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C3399"/>
                </a:solidFill>
                <a:latin typeface="Comic Sans MS" pitchFamily="66" charset="0"/>
              </a:rPr>
              <a:t>HUMANS</a:t>
            </a:r>
          </a:p>
        </p:txBody>
      </p:sp>
      <p:pic>
        <p:nvPicPr>
          <p:cNvPr id="185348" name="Picture 4" descr="hox gene sc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66" t="9618" r="2690" b="5524"/>
          <a:stretch>
            <a:fillRect/>
          </a:stretch>
        </p:blipFill>
        <p:spPr bwMode="auto">
          <a:xfrm>
            <a:off x="3657600" y="533400"/>
            <a:ext cx="5334000" cy="5715000"/>
          </a:xfrm>
          <a:prstGeom prst="rect">
            <a:avLst/>
          </a:prstGeom>
          <a:noFill/>
        </p:spPr>
      </p:pic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3810000" y="6613525"/>
            <a:ext cx="5075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© Pearson Education Inc, publishing as Pearson Prentice Hall.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sz="3600" b="1" u="sng">
                <a:latin typeface="Comic Sans MS" pitchFamily="66" charset="0"/>
              </a:rPr>
              <a:t>HOX GENES</a:t>
            </a: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609600" y="54864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000" b="1">
              <a:solidFill>
                <a:srgbClr val="CC0099"/>
              </a:solidFill>
            </a:endParaRPr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3048000" y="1447800"/>
            <a:ext cx="58674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latin typeface="Comic Sans MS" pitchFamily="66" charset="0"/>
              </a:rPr>
              <a:t>Similar genes controlling the eyes of insects and our own eyes have also been discovered. </a:t>
            </a:r>
          </a:p>
          <a:p>
            <a:endParaRPr lang="en-US" sz="2800" b="1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US" sz="2800" b="1">
                <a:solidFill>
                  <a:schemeClr val="tx2"/>
                </a:solidFill>
                <a:latin typeface="Comic Sans MS" pitchFamily="66" charset="0"/>
              </a:rPr>
              <a:t>Our version of the gene can be inserted in a fly and still trigger the building of an insect eye!</a:t>
            </a:r>
          </a:p>
          <a:p>
            <a:endParaRPr lang="en-US" sz="2800" b="1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86373" name="Picture 5" descr="mutant_fly hox"/>
          <p:cNvPicPr>
            <a:picLocks noChangeAspect="1" noChangeArrowheads="1"/>
          </p:cNvPicPr>
          <p:nvPr/>
        </p:nvPicPr>
        <p:blipFill>
          <a:blip r:embed="rId2" cstate="print"/>
          <a:srcRect r="55775"/>
          <a:stretch>
            <a:fillRect/>
          </a:stretch>
        </p:blipFill>
        <p:spPr bwMode="auto">
          <a:xfrm>
            <a:off x="304800" y="1143000"/>
            <a:ext cx="2635250" cy="4495800"/>
          </a:xfrm>
          <a:prstGeom prst="rect">
            <a:avLst/>
          </a:prstGeom>
          <a:noFill/>
        </p:spPr>
      </p:pic>
      <p:sp>
        <p:nvSpPr>
          <p:cNvPr id="186374" name="Rectangle 6"/>
          <p:cNvSpPr>
            <a:spLocks noChangeArrowheads="1"/>
          </p:cNvSpPr>
          <p:nvPr/>
        </p:nvSpPr>
        <p:spPr bwMode="auto">
          <a:xfrm>
            <a:off x="228600" y="6346825"/>
            <a:ext cx="3468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3399"/>
                </a:solidFill>
              </a:rPr>
              <a:t>http://evolution.berkeley.edu/evosite/history/hox.shtml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Oswald_T_Avery"/>
          <p:cNvPicPr>
            <a:picLocks noChangeAspect="1" noChangeArrowheads="1"/>
          </p:cNvPicPr>
          <p:nvPr/>
        </p:nvPicPr>
        <p:blipFill>
          <a:blip r:embed="rId2" cstate="print"/>
          <a:srcRect l="11111" r="13889" b="38113"/>
          <a:stretch>
            <a:fillRect/>
          </a:stretch>
        </p:blipFill>
        <p:spPr bwMode="auto">
          <a:xfrm>
            <a:off x="7086600" y="304800"/>
            <a:ext cx="2057400" cy="2384425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8458200" cy="57912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1944- </a:t>
            </a:r>
          </a:p>
          <a:p>
            <a:pPr>
              <a:buFontTx/>
              <a:buNone/>
            </a:pPr>
            <a:r>
              <a:rPr lang="en-US" sz="2800" b="1">
                <a:latin typeface="Comic Sans MS" pitchFamily="66" charset="0"/>
              </a:rPr>
              <a:t>Oswald Avery’s team of scientists</a:t>
            </a:r>
          </a:p>
          <a:p>
            <a:pPr>
              <a:buFontTx/>
              <a:buNone/>
            </a:pPr>
            <a:r>
              <a:rPr lang="en-US" sz="2800" b="1">
                <a:latin typeface="Comic Sans MS" pitchFamily="66" charset="0"/>
              </a:rPr>
              <a:t>repeat Griffith’s experiments</a:t>
            </a:r>
          </a:p>
          <a:p>
            <a:pPr>
              <a:buFontTx/>
              <a:buNone/>
            </a:pPr>
            <a:r>
              <a:rPr lang="en-US" sz="2800" b="1">
                <a:latin typeface="Comic Sans MS" pitchFamily="66" charset="0"/>
              </a:rPr>
              <a:t>looking for the transforming molecule.</a:t>
            </a:r>
          </a:p>
          <a:p>
            <a:pPr>
              <a:buFontTx/>
              <a:buNone/>
            </a:pPr>
            <a:endParaRPr lang="en-US" sz="2800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  </a:t>
            </a:r>
          </a:p>
        </p:txBody>
      </p:sp>
      <p:pic>
        <p:nvPicPr>
          <p:cNvPr id="17413" name="Picture 5" descr="test 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05200"/>
            <a:ext cx="1766888" cy="2667000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209800" y="2819400"/>
            <a:ext cx="69342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After heat killing the LETHAL </a:t>
            </a:r>
          </a:p>
          <a:p>
            <a:r>
              <a:rPr lang="en-US" sz="2800" b="1">
                <a:latin typeface="Comic Sans MS" pitchFamily="66" charset="0"/>
              </a:rPr>
              <a:t>Pneumonia bacteria, he treated them with digestive enzymes that destroy specific kinds of molecules.</a:t>
            </a:r>
          </a:p>
          <a:p>
            <a:endParaRPr lang="en-US" sz="2800" b="1">
              <a:latin typeface="Comic Sans MS" pitchFamily="66" charset="0"/>
            </a:endParaRPr>
          </a:p>
          <a:p>
            <a:r>
              <a:rPr lang="en-US" sz="2800" b="1">
                <a:latin typeface="Comic Sans MS" pitchFamily="66" charset="0"/>
              </a:rPr>
              <a:t>If proteins, polysaccharides, lipids, or RNA’s were destroyed .. .</a:t>
            </a:r>
          </a:p>
          <a:p>
            <a:r>
              <a:rPr lang="en-US" sz="2800" b="1">
                <a:latin typeface="Comic Sans MS" pitchFamily="66" charset="0"/>
              </a:rPr>
              <a:t>______________________________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52400" y="6400800"/>
            <a:ext cx="29702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http://cystitis-cystitis.com/Images/testtube.jpg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6437313" y="0"/>
            <a:ext cx="2706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http://en.wikipedia.org/wiki/Oswald_Avery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6248400" y="6613525"/>
            <a:ext cx="2714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</a:rPr>
              <a:t>http://faculty.uca.edu/~johnc/mbi1440.htm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2971800" y="5791200"/>
            <a:ext cx="5327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3333FF"/>
                </a:solidFill>
                <a:latin typeface="Comic Sans MS" pitchFamily="66" charset="0"/>
              </a:rPr>
              <a:t>Transformation still occurred!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914400"/>
            <a:ext cx="6019800" cy="1143000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SO WHAT?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276600"/>
            <a:ext cx="8458200" cy="35814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The similarities between HOX gene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sequences in very different organisms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and the ability of these genes to trade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places and still function in different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species suggests that these organisms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__________________________</a:t>
            </a: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990600" y="5715000"/>
            <a:ext cx="6672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C3399"/>
                </a:solidFill>
                <a:latin typeface="Comic Sans MS" pitchFamily="66" charset="0"/>
              </a:rPr>
              <a:t>share a common ancestor</a:t>
            </a:r>
          </a:p>
        </p:txBody>
      </p:sp>
      <p:pic>
        <p:nvPicPr>
          <p:cNvPr id="187397" name="Picture 5" descr="fossillayers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92"/>
          <a:stretch>
            <a:fillRect/>
          </a:stretch>
        </p:blipFill>
        <p:spPr bwMode="auto">
          <a:xfrm>
            <a:off x="533400" y="-152400"/>
            <a:ext cx="2817813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3167</TotalTime>
  <Words>2690</Words>
  <Application>Microsoft Office PowerPoint</Application>
  <PresentationFormat>On-screen Show (4:3)</PresentationFormat>
  <Paragraphs>816</Paragraphs>
  <Slides>90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1" baseType="lpstr">
      <vt:lpstr>Default Design</vt:lpstr>
      <vt:lpstr>DNA and RNA Chapter 12-1</vt:lpstr>
      <vt:lpstr>GENETIC MATERIAL </vt:lpstr>
      <vt:lpstr>DO PROTEINS CARRY THE GENETIC CODE?</vt:lpstr>
      <vt:lpstr>SEE GRIFFITH’s EXPERIMENT</vt:lpstr>
      <vt:lpstr>Slide 5</vt:lpstr>
      <vt:lpstr>Slide 6</vt:lpstr>
      <vt:lpstr>Slide 7</vt:lpstr>
      <vt:lpstr>Slide 8</vt:lpstr>
      <vt:lpstr>Slide 9</vt:lpstr>
      <vt:lpstr>Slide 10</vt:lpstr>
      <vt:lpstr>GRIFFITH EXPERIMENT (PNEUMONIA-RAT) </vt:lpstr>
      <vt:lpstr>Slide 12</vt:lpstr>
      <vt:lpstr>Slide 13</vt:lpstr>
      <vt:lpstr>HERSHEY-CHASE BLENDER EXPERIMENT</vt:lpstr>
      <vt:lpstr>BACTERIAL VIRUSES</vt:lpstr>
      <vt:lpstr>DNA is a DOUBLE HELIX</vt:lpstr>
      <vt:lpstr>Figure 12–7 Structure of DNA</vt:lpstr>
      <vt:lpstr>NUCLEIC ACIDS are built from subunits called  ____________________</vt:lpstr>
      <vt:lpstr>NITROGEN BASES in DNA</vt:lpstr>
      <vt:lpstr>DEOXYRIBONUCLEIC ACID</vt:lpstr>
      <vt:lpstr> Nitrogen bases =“Steps of ladder”</vt:lpstr>
      <vt:lpstr>CHARGAFF’S RULES</vt:lpstr>
      <vt:lpstr>DOUBLE HELIX</vt:lpstr>
      <vt:lpstr>Slide 24</vt:lpstr>
      <vt:lpstr>CHROMOSOMES &amp; DNA REPLICATION 12-2</vt:lpstr>
      <vt:lpstr>Chromosome Structure in Prokaryotes</vt:lpstr>
      <vt:lpstr>DNA in EUKARYOTES is packaged into chromosomes</vt:lpstr>
      <vt:lpstr>THINK ABOUT IT</vt:lpstr>
      <vt:lpstr>Slide 29</vt:lpstr>
      <vt:lpstr>Slide 30</vt:lpstr>
      <vt:lpstr>Slide 31</vt:lpstr>
      <vt:lpstr>Slide 32</vt:lpstr>
      <vt:lpstr>HOW IS DNA COPIED?</vt:lpstr>
      <vt:lpstr>Figure 12–11 DNA Replication</vt:lpstr>
      <vt:lpstr>REPLICATION STEPS</vt:lpstr>
      <vt:lpstr>Slide 36</vt:lpstr>
      <vt:lpstr>ACTIVITY</vt:lpstr>
      <vt:lpstr>RNA and PROTEIN SYNTHESIS 12-3</vt:lpstr>
      <vt:lpstr>RNA- the Other Nucleic Acid</vt:lpstr>
      <vt:lpstr>3 KINDS OF RNA HELP WITH INFO TRANSFER FOR PROTEIN SYNTHESIS</vt:lpstr>
      <vt:lpstr>Figure 12–14 Transcription</vt:lpstr>
      <vt:lpstr>How does RNA POLYMERASE know where a gene starts and stops?</vt:lpstr>
      <vt:lpstr>ACTIVITY</vt:lpstr>
      <vt:lpstr>RNA’s require EDITING before use</vt:lpstr>
      <vt:lpstr>WHY WASTE IT?</vt:lpstr>
      <vt:lpstr>MASTER PLAN  DNA stays safe in nucleus </vt:lpstr>
      <vt:lpstr>HOW CAN JUST 4 BASES GIVE DIRECTIONS TO MAKE 20 AMINO ACIDS?</vt:lpstr>
      <vt:lpstr> The m-RNA Code</vt:lpstr>
      <vt:lpstr>Slide 49</vt:lpstr>
      <vt:lpstr>Figure 12–18 Translation</vt:lpstr>
      <vt:lpstr>Figure 12–18 Translation (continued)</vt:lpstr>
      <vt:lpstr>GENES &amp; PROTEINS</vt:lpstr>
      <vt:lpstr>Slide 53</vt:lpstr>
      <vt:lpstr>Concept Map</vt:lpstr>
      <vt:lpstr>Concept Map</vt:lpstr>
      <vt:lpstr>MUTATIONS 12-4</vt:lpstr>
      <vt:lpstr>Slide 57</vt:lpstr>
      <vt:lpstr>Slide 58</vt:lpstr>
      <vt:lpstr>Slide 59</vt:lpstr>
      <vt:lpstr>SUBSTITUTION</vt:lpstr>
      <vt:lpstr>SICKLE CELL ANEMIA</vt:lpstr>
      <vt:lpstr>DELETION</vt:lpstr>
      <vt:lpstr>Duchenne Muscular Dystrophy</vt:lpstr>
      <vt:lpstr>INSERTION</vt:lpstr>
      <vt:lpstr>Slide 65</vt:lpstr>
      <vt:lpstr>FRAME SHIFT MUTATIONS Change multiple bases in code</vt:lpstr>
      <vt:lpstr>Slide 67</vt:lpstr>
      <vt:lpstr>Slide 68</vt:lpstr>
      <vt:lpstr>DELETION</vt:lpstr>
      <vt:lpstr>DUPLICATION </vt:lpstr>
      <vt:lpstr>HUNTINGTON’S</vt:lpstr>
      <vt:lpstr>INVERSION</vt:lpstr>
      <vt:lpstr>TRANSLOCATION</vt:lpstr>
      <vt:lpstr>Slide 74</vt:lpstr>
      <vt:lpstr>Slide 75</vt:lpstr>
      <vt:lpstr>Slide 76</vt:lpstr>
      <vt:lpstr>GENE REGULATION 12-5</vt:lpstr>
      <vt:lpstr>Slide 78</vt:lpstr>
      <vt:lpstr>Typical Gene Structure</vt:lpstr>
      <vt:lpstr>E. Coli lac operon</vt:lpstr>
      <vt:lpstr>Slide 81</vt:lpstr>
      <vt:lpstr>Slide 82</vt:lpstr>
      <vt:lpstr>Cells turn genes ON &amp; OFF as needed</vt:lpstr>
      <vt:lpstr>EUKARYOTES are more COMPLEX </vt:lpstr>
      <vt:lpstr>DEVELOPMENT &amp; DIFFERENTIATION</vt:lpstr>
      <vt:lpstr>DEVELOPMENT &amp; DIFFERENTIATION</vt:lpstr>
      <vt:lpstr>In the 1980s, researchers discovered a series of genes in fruit flies called ___________   These genes control the organization of the developing embryo and tell parts where to grow and when.   Mutations to Hox genes  can cause a leg to grow  where an antenna should  sprout.</vt:lpstr>
      <vt:lpstr>Slide 88</vt:lpstr>
      <vt:lpstr>HOX GENES</vt:lpstr>
      <vt:lpstr>SO WHAT?</vt:lpstr>
    </vt:vector>
  </TitlesOfParts>
  <Company>Rebels Victorious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and RNA Chapter 12</dc:title>
  <dc:creator>Becca Riedell</dc:creator>
  <cp:lastModifiedBy>amartin4</cp:lastModifiedBy>
  <cp:revision>151</cp:revision>
  <dcterms:created xsi:type="dcterms:W3CDTF">2006-06-22T01:08:34Z</dcterms:created>
  <dcterms:modified xsi:type="dcterms:W3CDTF">2011-01-03T18:23:55Z</dcterms:modified>
</cp:coreProperties>
</file>