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6"/>
  </p:notesMasterIdLst>
  <p:handoutMasterIdLst>
    <p:handoutMasterId r:id="rId27"/>
  </p:handoutMasterIdLst>
  <p:sldIdLst>
    <p:sldId id="366" r:id="rId2"/>
    <p:sldId id="367" r:id="rId3"/>
    <p:sldId id="424" r:id="rId4"/>
    <p:sldId id="425" r:id="rId5"/>
    <p:sldId id="377" r:id="rId6"/>
    <p:sldId id="426" r:id="rId7"/>
    <p:sldId id="381" r:id="rId8"/>
    <p:sldId id="390" r:id="rId9"/>
    <p:sldId id="391" r:id="rId10"/>
    <p:sldId id="392" r:id="rId11"/>
    <p:sldId id="427" r:id="rId12"/>
    <p:sldId id="431" r:id="rId13"/>
    <p:sldId id="432" r:id="rId14"/>
    <p:sldId id="445" r:id="rId15"/>
    <p:sldId id="438" r:id="rId16"/>
    <p:sldId id="439" r:id="rId17"/>
    <p:sldId id="405" r:id="rId18"/>
    <p:sldId id="406" r:id="rId19"/>
    <p:sldId id="440" r:id="rId20"/>
    <p:sldId id="409" r:id="rId21"/>
    <p:sldId id="441" r:id="rId22"/>
    <p:sldId id="437" r:id="rId23"/>
    <p:sldId id="413" r:id="rId24"/>
    <p:sldId id="423" r:id="rId25"/>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D9E6EE"/>
    <a:srgbClr val="000000"/>
    <a:srgbClr val="CC0000"/>
    <a:srgbClr val="FFEA18"/>
    <a:srgbClr val="FFCC18"/>
    <a:srgbClr val="660000"/>
    <a:srgbClr val="0F1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0" d="100"/>
          <a:sy n="120" d="100"/>
        </p:scale>
        <p:origin x="-289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fld id="{F3BA2B5B-87A1-4F6C-85A7-83353097264A}" type="slidenum">
              <a:rPr lang="en-US"/>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spAutoFit/>
          </a:bodyPr>
          <a:lstStyle/>
          <a:p>
            <a:pPr algn="l">
              <a:tabLst>
                <a:tab pos="6170613" algn="r"/>
              </a:tabLst>
              <a:defRPr/>
            </a:pPr>
            <a:r>
              <a:rPr lang="en-US" sz="1100" b="1">
                <a:ea typeface="+mn-ea"/>
              </a:rPr>
              <a:t>Division Ave. High School	Ms. Foglia</a:t>
            </a:r>
            <a:endParaRPr lang="en-US" sz="1800" b="1">
              <a:ea typeface="+mn-ea"/>
            </a:endParaRPr>
          </a:p>
          <a:p>
            <a:pPr>
              <a:tabLst>
                <a:tab pos="6170613" algn="r"/>
              </a:tabLst>
              <a:defRPr/>
            </a:pPr>
            <a:r>
              <a:rPr lang="en-US" sz="1400" b="1">
                <a:ea typeface="+mn-ea"/>
              </a:rPr>
              <a:t>Regents Biology</a:t>
            </a:r>
          </a:p>
        </p:txBody>
      </p:sp>
    </p:spTree>
    <p:extLst>
      <p:ext uri="{BB962C8B-B14F-4D97-AF65-F5344CB8AC3E}">
        <p14:creationId xmlns:p14="http://schemas.microsoft.com/office/powerpoint/2010/main" val="3034211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endParaRPr lang="en-US" smtClean="0"/>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fld id="{16F63EF2-8E57-4A76-9FE1-57C799D0D156}" type="slidenum">
              <a:rPr lang="en-US"/>
              <a:pPr/>
              <a:t>‹#›</a:t>
            </a:fld>
            <a:endParaRPr lang="en-US"/>
          </a:p>
        </p:txBody>
      </p:sp>
    </p:spTree>
    <p:extLst>
      <p:ext uri="{BB962C8B-B14F-4D97-AF65-F5344CB8AC3E}">
        <p14:creationId xmlns:p14="http://schemas.microsoft.com/office/powerpoint/2010/main" val="41522520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346075" indent="-112713" algn="l" rtl="0" eaLnBrk="0" fontAlgn="base" hangingPunct="0">
      <a:spcBef>
        <a:spcPct val="30000"/>
      </a:spcBef>
      <a:spcAft>
        <a:spcPct val="0"/>
      </a:spcAft>
      <a:buFont typeface="Wingdings" charset="2"/>
      <a:buChar char="§"/>
      <a:defRPr sz="1200" kern="1200">
        <a:solidFill>
          <a:schemeClr val="tx1"/>
        </a:solidFill>
        <a:latin typeface="Arial" charset="0"/>
        <a:ea typeface="ＭＳ Ｐゴシック" charset="-128"/>
        <a:cs typeface="+mn-cs"/>
      </a:defRPr>
    </a:lvl2pPr>
    <a:lvl3pPr marL="690563" indent="-122238" algn="l" rtl="0" eaLnBrk="0" fontAlgn="base" hangingPunct="0">
      <a:spcBef>
        <a:spcPct val="30000"/>
      </a:spcBef>
      <a:spcAft>
        <a:spcPct val="0"/>
      </a:spcAft>
      <a:buFont typeface="Wingdings" charset="2"/>
      <a:buChar char="§"/>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buFont typeface="Wingdings" charset="2"/>
      <a:buChar char="§"/>
      <a:defRPr sz="14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179EC71-18AD-4AFB-B9D6-B95BDB8D4A96}" type="slidenum">
              <a:rPr lang="en-US"/>
              <a:pPr/>
              <a:t>1</a:t>
            </a:fld>
            <a:endParaRPr lang="en-US"/>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p:spPr>
        <p:txBody>
          <a:bodyPr/>
          <a:lstStyle/>
          <a:p>
            <a:pPr eaLnBrk="1" hangingPunct="1"/>
            <a:r>
              <a:rPr lang="en-US" smtClean="0"/>
              <a:t>Take a look at a skeleton and see how well a heart is protected — open heart surgery takes breaking a body to get to the heart.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AB70CFC-1CF7-4085-9459-68E5A6307462}" type="slidenum">
              <a:rPr lang="en-US"/>
              <a:pPr/>
              <a:t>13</a:t>
            </a:fld>
            <a:endParaRPr lang="en-US"/>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D7A3687-0472-473D-89F9-DDDD077386B0}" type="slidenum">
              <a:rPr lang="en-US"/>
              <a:pPr/>
              <a:t>16</a:t>
            </a:fld>
            <a:endParaRPr lang="en-US"/>
          </a:p>
        </p:txBody>
      </p:sp>
      <p:sp>
        <p:nvSpPr>
          <p:cNvPr id="60419" name="Rectangle 1026"/>
          <p:cNvSpPr>
            <a:spLocks noGrp="1" noRot="1" noChangeAspect="1" noChangeArrowheads="1"/>
          </p:cNvSpPr>
          <p:nvPr>
            <p:ph type="sldImg"/>
          </p:nvPr>
        </p:nvSpPr>
        <p:spPr>
          <a:solidFill>
            <a:srgbClr val="FFFFFF"/>
          </a:solidFill>
          <a:ln/>
        </p:spPr>
      </p:sp>
      <p:sp>
        <p:nvSpPr>
          <p:cNvPr id="6042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C37ECC1-445B-4ADB-B14E-24170B1621DD}" type="slidenum">
              <a:rPr lang="en-US"/>
              <a:pPr/>
              <a:t>17</a:t>
            </a:fld>
            <a:endParaRPr lang="en-US"/>
          </a:p>
        </p:txBody>
      </p:sp>
      <p:sp>
        <p:nvSpPr>
          <p:cNvPr id="62467" name="Rectangle 2"/>
          <p:cNvSpPr>
            <a:spLocks noGrp="1" noRot="1" noChangeAspect="1" noChangeArrowheads="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p:spPr>
        <p:txBody>
          <a:bodyPr/>
          <a:lstStyle/>
          <a:p>
            <a:pPr eaLnBrk="1" hangingPunct="1"/>
            <a:r>
              <a:rPr lang="en-US" smtClean="0"/>
              <a:t>Recently, researchers succeeded in isolating pluripotent stem cells and growing these cells in laboratory cultures. Purified pluripotent stem cells may soon provide an effective treatment for a number of human diseases, including leukemia. A person with leukemia has a cancerous line of the stem cells that produce leukocytes. The cancerous stem cells crowd out cells that make erythrocytes and produce an unusually high number of leukocytes, many of which are abnormal. One experimental treatment for leukemia involves removing pluripotent stem cells from a patient, destroying the bone marrow, and restocking it with noncancerous stem cells. As few as 30 of these cells can completely repopulate the bone marrow.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C096D36-653A-4DB9-8075-D34A25921537}" type="slidenum">
              <a:rPr lang="en-US"/>
              <a:pPr/>
              <a:t>18</a:t>
            </a:fld>
            <a:endParaRPr lang="en-US"/>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p:spPr>
        <p:txBody>
          <a:bodyPr/>
          <a:lstStyle/>
          <a:p>
            <a:pPr eaLnBrk="1" hangingPunct="1">
              <a:buClr>
                <a:srgbClr val="339933"/>
              </a:buClr>
            </a:pPr>
            <a:r>
              <a:rPr lang="en-US" smtClean="0"/>
              <a:t>Enucleated RBC</a:t>
            </a:r>
          </a:p>
          <a:p>
            <a:pPr eaLnBrk="1" hangingPunct="1">
              <a:buClr>
                <a:srgbClr val="339933"/>
              </a:buClr>
            </a:pPr>
            <a:r>
              <a:rPr lang="en-US" smtClean="0"/>
              <a:t>The nucleus is squeezed out of the cell and is ingested by the macrophage.</a:t>
            </a:r>
          </a:p>
          <a:p>
            <a:pPr eaLnBrk="1" hangingPunct="1">
              <a:buClr>
                <a:srgbClr val="339933"/>
              </a:buClr>
            </a:pPr>
            <a:endParaRPr lang="en-US" smtClean="0"/>
          </a:p>
          <a:p>
            <a:pPr eaLnBrk="1" hangingPunct="1">
              <a:buClr>
                <a:srgbClr val="339933"/>
              </a:buClr>
            </a:pPr>
            <a:r>
              <a:rPr lang="en-US" smtClean="0">
                <a:solidFill>
                  <a:srgbClr val="000000"/>
                </a:solidFill>
              </a:rPr>
              <a:t>Cellular Life Expectancy</a:t>
            </a:r>
          </a:p>
          <a:p>
            <a:pPr eaLnBrk="1" hangingPunct="1">
              <a:buClr>
                <a:srgbClr val="339933"/>
              </a:buClr>
            </a:pPr>
            <a:r>
              <a:rPr lang="en-US" smtClean="0">
                <a:solidFill>
                  <a:srgbClr val="000000"/>
                </a:solidFill>
              </a:rPr>
              <a:t>Red blood cells usually circulate for only about 3 to 4 months and are then destroyed by phagocytic cells in liver &amp; spleen.</a:t>
            </a:r>
          </a:p>
          <a:p>
            <a:pPr eaLnBrk="1" hangingPunct="1">
              <a:buClr>
                <a:srgbClr val="339933"/>
              </a:buClr>
            </a:pPr>
            <a:r>
              <a:rPr lang="en-US" smtClean="0">
                <a:solidFill>
                  <a:srgbClr val="000000"/>
                </a:solidFill>
              </a:rPr>
              <a:t>Enzymes digest the old cell’s macromolecules, and the monomers are recycled.</a:t>
            </a:r>
          </a:p>
          <a:p>
            <a:pPr eaLnBrk="1" hangingPunct="1">
              <a:buClr>
                <a:srgbClr val="339933"/>
              </a:buClr>
            </a:pPr>
            <a:r>
              <a:rPr lang="en-US" smtClean="0">
                <a:solidFill>
                  <a:srgbClr val="000000"/>
                </a:solidFill>
              </a:rPr>
              <a:t>Many of the iron atoms derived from hemoglobin in old red blood cells are built into new hemoglobin molecules. But some are reused in digestive bile.</a:t>
            </a:r>
          </a:p>
          <a:p>
            <a:pPr eaLnBrk="1" hangingPunct="1">
              <a:buClr>
                <a:srgbClr val="339933"/>
              </a:buClr>
            </a:pPr>
            <a:r>
              <a:rPr lang="en-US" smtClean="0"/>
              <a:t>As adults, we make more than 2 million red blood cells in our bone marrow every second to replace those lost through normal attrition.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0ABA34C-C15A-4C2A-A074-414DDEFFC38C}" type="slidenum">
              <a:rPr lang="en-US"/>
              <a:pPr/>
              <a:t>19</a:t>
            </a:fld>
            <a:endParaRPr lang="en-US"/>
          </a:p>
        </p:txBody>
      </p:sp>
      <p:sp>
        <p:nvSpPr>
          <p:cNvPr id="66563" name="Rectangle 1026"/>
          <p:cNvSpPr>
            <a:spLocks noGrp="1" noRot="1" noChangeAspect="1" noChangeArrowheads="1"/>
          </p:cNvSpPr>
          <p:nvPr>
            <p:ph type="sldImg"/>
          </p:nvPr>
        </p:nvSpPr>
        <p:spPr>
          <a:solidFill>
            <a:srgbClr val="FFFFFF"/>
          </a:solidFill>
          <a:ln/>
        </p:spPr>
      </p:sp>
      <p:sp>
        <p:nvSpPr>
          <p:cNvPr id="6656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3487B8C-B305-4299-8DFE-DAD018406181}" type="slidenum">
              <a:rPr lang="en-US"/>
              <a:pPr/>
              <a:t>20</a:t>
            </a:fld>
            <a:endParaRPr lang="en-US"/>
          </a:p>
        </p:txBody>
      </p:sp>
      <p:sp>
        <p:nvSpPr>
          <p:cNvPr id="68611" name="Rectangle 2"/>
          <p:cNvSpPr>
            <a:spLocks noGrp="1" noRot="1" noChangeAspect="1" noChangeArrowheads="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p:spPr>
        <p:txBody>
          <a:bodyPr/>
          <a:lstStyle/>
          <a:p>
            <a:pPr eaLnBrk="1" hangingPunct="1"/>
            <a:r>
              <a:rPr lang="en-US" smtClean="0"/>
              <a:t>Inherited defect in any step of the clotting process causes </a:t>
            </a:r>
            <a:r>
              <a:rPr lang="en-US" smtClean="0">
                <a:solidFill>
                  <a:schemeClr val="tx2"/>
                </a:solidFill>
              </a:rPr>
              <a:t>hemophilia</a:t>
            </a:r>
            <a:r>
              <a:rPr lang="en-US" smtClean="0"/>
              <a:t>, characterized by excessive bleeding from even minor cuts &amp; bruises</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71F2C1A-460A-4081-9260-3B14EF5C3B04}" type="slidenum">
              <a:rPr lang="en-US"/>
              <a:pPr/>
              <a:t>21</a:t>
            </a:fld>
            <a:endParaRPr lang="en-US"/>
          </a:p>
        </p:txBody>
      </p:sp>
      <p:sp>
        <p:nvSpPr>
          <p:cNvPr id="70659" name="Rectangle 1026"/>
          <p:cNvSpPr>
            <a:spLocks noGrp="1" noRot="1" noChangeAspect="1" noChangeArrowheads="1"/>
          </p:cNvSpPr>
          <p:nvPr>
            <p:ph type="sldImg"/>
          </p:nvPr>
        </p:nvSpPr>
        <p:spPr>
          <a:solidFill>
            <a:srgbClr val="FFFFFF"/>
          </a:solidFill>
          <a:ln/>
        </p:spPr>
      </p:sp>
      <p:sp>
        <p:nvSpPr>
          <p:cNvPr id="7066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4FDCF3A-1569-4C63-8FC7-F4A25FB7880A}" type="slidenum">
              <a:rPr lang="en-US"/>
              <a:pPr/>
              <a:t>22</a:t>
            </a:fld>
            <a:endParaRPr lang="en-US"/>
          </a:p>
        </p:txBody>
      </p:sp>
      <p:sp>
        <p:nvSpPr>
          <p:cNvPr id="72707" name="Rectangle 1026"/>
          <p:cNvSpPr>
            <a:spLocks noGrp="1" noRot="1" noChangeAspect="1" noChangeArrowheads="1"/>
          </p:cNvSpPr>
          <p:nvPr>
            <p:ph type="sldImg"/>
          </p:nvPr>
        </p:nvSpPr>
        <p:spPr>
          <a:solidFill>
            <a:srgbClr val="FFFFFF"/>
          </a:solidFill>
          <a:ln/>
        </p:spPr>
      </p:sp>
      <p:sp>
        <p:nvSpPr>
          <p:cNvPr id="7270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DE6A304-40ED-49C8-BFA3-E742A83BA6AF}" type="slidenum">
              <a:rPr lang="en-US"/>
              <a:pPr/>
              <a:t>23</a:t>
            </a:fld>
            <a:endParaRPr lang="en-US"/>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E4F11F4-35E2-4168-94EE-BCE4D50B7191}" type="slidenum">
              <a:rPr lang="en-US"/>
              <a:pPr/>
              <a:t>2</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9C0292F-5B04-4102-938C-876B95F3B5FE}" type="slidenum">
              <a:rPr lang="en-US"/>
              <a:pPr/>
              <a:t>5</a:t>
            </a:fld>
            <a:endParaRPr lang="en-US"/>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p:spPr>
        <p:txBody>
          <a:bodyPr/>
          <a:lstStyle/>
          <a:p>
            <a:pPr eaLnBrk="1" hangingPunct="1">
              <a:tabLst>
                <a:tab pos="915988" algn="l"/>
              </a:tabLst>
            </a:pPr>
            <a:r>
              <a:rPr lang="en-US" smtClean="0"/>
              <a:t>A powerful four–chambered heart was an essential adaptation in support of the endothermic way of life characteristic of mammals and birds. Endotherms use about ten times as much energy as equal–sized ectotherms; therefore, their circulatory systems need to deliver about ten times as much fuel and O2 to their tissues (and remove ten times as much CO2 and other wastes). This large traffic of substances is made possible by separate and independent systemic and pulmonary circulations and by large, powerful hearts that pump the necessary volume of blood. Mammals and birds descended from different reptilian ancestors, and their four–chambered hearts evolved independently—an example of convergent evolution.</a:t>
            </a:r>
          </a:p>
          <a:p>
            <a:pPr eaLnBrk="1" hangingPunct="1">
              <a:tabLst>
                <a:tab pos="915988" algn="l"/>
              </a:tabLst>
            </a:pPr>
            <a:endParaRPr lang="en-US" smtClean="0"/>
          </a:p>
          <a:p>
            <a:pPr eaLnBrk="1" hangingPunct="1">
              <a:tabLst>
                <a:tab pos="915988" algn="l"/>
              </a:tabLst>
            </a:pPr>
            <a:r>
              <a:rPr lang="en-US" smtClean="0"/>
              <a:t>Why is it an advantage to get big?</a:t>
            </a:r>
          </a:p>
          <a:p>
            <a:pPr eaLnBrk="1" hangingPunct="1">
              <a:tabLst>
                <a:tab pos="915988" algn="l"/>
              </a:tabLst>
            </a:pPr>
            <a:r>
              <a:rPr lang="en-US" smtClean="0"/>
              <a:t>Herbivore:	can eat more with bigger gut.</a:t>
            </a:r>
          </a:p>
          <a:p>
            <a:pPr eaLnBrk="1" hangingPunct="1">
              <a:tabLst>
                <a:tab pos="915988" algn="l"/>
              </a:tabLst>
            </a:pPr>
            <a:r>
              <a:rPr lang="en-US" smtClean="0"/>
              <a:t>	lowers predation </a:t>
            </a:r>
          </a:p>
          <a:p>
            <a:pPr eaLnBrk="1" hangingPunct="1">
              <a:tabLst>
                <a:tab pos="915988" algn="l"/>
              </a:tabLst>
            </a:pPr>
            <a:r>
              <a:rPr lang="en-US" smtClean="0"/>
              <a:t>	(but will push predators to get bigger as well, although no one east elephant s.)</a:t>
            </a:r>
          </a:p>
          <a:p>
            <a:pPr eaLnBrk="1" hangingPunct="1">
              <a:tabLst>
                <a:tab pos="915988" algn="l"/>
              </a:tabLst>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1B9AB9A-B3A0-41C7-9974-96A1306BFF42}" type="slidenum">
              <a:rPr lang="en-US"/>
              <a:pPr/>
              <a:t>7</a:t>
            </a:fld>
            <a:endParaRPr lang="en-US"/>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DC0564B-EC75-4C00-AC25-22C45161D604}" type="slidenum">
              <a:rPr lang="en-US"/>
              <a:pPr/>
              <a:t>8</a:t>
            </a:fld>
            <a:endParaRPr lang="en-US"/>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9704A00-213C-4E97-BE08-B6EC0E7B2F19}" type="slidenum">
              <a:rPr lang="en-US"/>
              <a:pPr/>
              <a:t>9</a:t>
            </a:fld>
            <a:endParaRPr lang="en-US"/>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D7E803F-3119-4E71-8408-330B46DAD210}" type="slidenum">
              <a:rPr lang="en-US"/>
              <a:pPr/>
              <a:t>10</a:t>
            </a:fld>
            <a:endParaRPr lang="en-US"/>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7F467F2-4E90-4196-8879-904129FD107D}" type="slidenum">
              <a:rPr lang="en-US"/>
              <a:pPr/>
              <a:t>11</a:t>
            </a:fld>
            <a:endParaRPr lang="en-US"/>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D1AB7A0-AE3A-43C2-A734-65791733267C}" type="slidenum">
              <a:rPr lang="en-US"/>
              <a:pPr/>
              <a:t>12</a:t>
            </a:fld>
            <a:endParaRPr lang="en-US"/>
          </a:p>
        </p:txBody>
      </p:sp>
      <p:sp>
        <p:nvSpPr>
          <p:cNvPr id="52227" name="Rectangle 2"/>
          <p:cNvSpPr>
            <a:spLocks noGrp="1" noRot="1" noChangeAspect="1" noChangeArrowheads="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charset="0"/>
              <a:ea typeface="+mn-ea"/>
            </a:endParaRPr>
          </a:p>
        </p:txBody>
      </p:sp>
      <p:sp>
        <p:nvSpPr>
          <p:cNvPr id="5" name="Rectangle 74"/>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ea typeface="+mn-ea"/>
            </a:endParaRPr>
          </a:p>
        </p:txBody>
      </p:sp>
      <p:grpSp>
        <p:nvGrpSpPr>
          <p:cNvPr id="6" name="Group 78"/>
          <p:cNvGrpSpPr>
            <a:grpSpLocks/>
          </p:cNvGrpSpPr>
          <p:nvPr/>
        </p:nvGrpSpPr>
        <p:grpSpPr bwMode="auto">
          <a:xfrm>
            <a:off x="381000" y="1524000"/>
            <a:ext cx="6324600" cy="2590800"/>
            <a:chOff x="240" y="960"/>
            <a:chExt cx="3984" cy="1632"/>
          </a:xfrm>
        </p:grpSpPr>
        <p:sp>
          <p:nvSpPr>
            <p:cNvPr id="7" name="Line 75"/>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8" name="Line 76"/>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9" name="Oval 77"/>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US">
                <a:ea typeface="+mn-ea"/>
              </a:endParaRPr>
            </a:p>
          </p:txBody>
        </p:sp>
      </p:grpSp>
      <p:grpSp>
        <p:nvGrpSpPr>
          <p:cNvPr id="10" name="Group 79"/>
          <p:cNvGrpSpPr>
            <a:grpSpLocks/>
          </p:cNvGrpSpPr>
          <p:nvPr/>
        </p:nvGrpSpPr>
        <p:grpSpPr bwMode="auto">
          <a:xfrm rot="10800000">
            <a:off x="2286000" y="2819400"/>
            <a:ext cx="6324600" cy="2590800"/>
            <a:chOff x="240" y="960"/>
            <a:chExt cx="3984" cy="1632"/>
          </a:xfrm>
        </p:grpSpPr>
        <p:sp>
          <p:nvSpPr>
            <p:cNvPr id="11" name="Line 80"/>
            <p:cNvSpPr>
              <a:spLocks noChangeShapeType="1"/>
            </p:cNvSpPr>
            <p:nvPr userDrawn="1"/>
          </p:nvSpPr>
          <p:spPr bwMode="auto">
            <a:xfrm>
              <a:off x="249" y="1160"/>
              <a:ext cx="3984" cy="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12" name="Line 81"/>
            <p:cNvSpPr>
              <a:spLocks noChangeShapeType="1"/>
            </p:cNvSpPr>
            <p:nvPr userDrawn="1"/>
          </p:nvSpPr>
          <p:spPr bwMode="auto">
            <a:xfrm>
              <a:off x="392" y="968"/>
              <a:ext cx="0" cy="1632"/>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13" name="Oval 82"/>
            <p:cNvSpPr>
              <a:spLocks noChangeArrowheads="1"/>
            </p:cNvSpPr>
            <p:nvPr userDrawn="1"/>
          </p:nvSpPr>
          <p:spPr bwMode="auto">
            <a:xfrm>
              <a:off x="344" y="1112"/>
              <a:ext cx="96" cy="96"/>
            </a:xfrm>
            <a:prstGeom prst="ellipse">
              <a:avLst/>
            </a:prstGeom>
            <a:noFill/>
            <a:ln w="9525">
              <a:solidFill>
                <a:schemeClr val="hlink"/>
              </a:solidFill>
              <a:round/>
              <a:headEnd/>
              <a:tailEnd/>
            </a:ln>
            <a:effectLst/>
          </p:spPr>
          <p:txBody>
            <a:bodyPr wrap="none" anchor="ctr"/>
            <a:lstStyle/>
            <a:p>
              <a:pPr>
                <a:defRPr/>
              </a:pPr>
              <a:endParaRPr lang="en-US">
                <a:ea typeface="+mn-ea"/>
              </a:endParaRPr>
            </a:p>
          </p:txBody>
        </p:sp>
      </p:grpSp>
      <p:sp>
        <p:nvSpPr>
          <p:cNvPr id="14" name="Text Box 84"/>
          <p:cNvSpPr txBox="1">
            <a:spLocks noChangeArrowheads="1"/>
          </p:cNvSpPr>
          <p:nvPr userDrawn="1"/>
        </p:nvSpPr>
        <p:spPr bwMode="auto">
          <a:xfrm>
            <a:off x="228600" y="6384925"/>
            <a:ext cx="2003425" cy="336550"/>
          </a:xfrm>
          <a:prstGeom prst="rect">
            <a:avLst/>
          </a:prstGeom>
          <a:noFill/>
          <a:ln w="9525">
            <a:noFill/>
            <a:miter lim="800000"/>
            <a:headEnd/>
            <a:tailEnd/>
          </a:ln>
          <a:effectLst/>
        </p:spPr>
        <p:txBody>
          <a:bodyPr anchor="ctr">
            <a:spAutoFit/>
          </a:bodyPr>
          <a:lstStyle/>
          <a:p>
            <a:pPr algn="l">
              <a:spcBef>
                <a:spcPct val="50000"/>
              </a:spcBef>
            </a:pPr>
            <a:r>
              <a:rPr lang="en-US" sz="1600" b="1"/>
              <a:t>Regents Biology</a:t>
            </a:r>
            <a:endParaRPr lang="en-US">
              <a:latin typeface="Times" charset="0"/>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charset="2"/>
              <a:buNone/>
              <a:defRPr/>
            </a:lvl1pPr>
          </a:lstStyle>
          <a:p>
            <a:r>
              <a:rPr lang="en-US"/>
              <a:t>Click to edit Master subtitle style</a:t>
            </a:r>
          </a:p>
        </p:txBody>
      </p:sp>
      <p:sp>
        <p:nvSpPr>
          <p:cNvPr id="15" name="Rectangle 69"/>
          <p:cNvSpPr>
            <a:spLocks noGrp="1" noChangeArrowheads="1"/>
          </p:cNvSpPr>
          <p:nvPr>
            <p:ph type="dt" sz="quarter" idx="10"/>
          </p:nvPr>
        </p:nvSpPr>
        <p:spPr bwMode="auto">
          <a:xfrm>
            <a:off x="6934200" y="6264275"/>
            <a:ext cx="1524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1">
                <a:ea typeface="+mn-ea"/>
              </a:defRPr>
            </a:lvl1pPr>
          </a:lstStyle>
          <a:p>
            <a:pPr>
              <a:defRPr/>
            </a:pPr>
            <a:r>
              <a:rPr lang="en-US"/>
              <a:t>2008-2009</a:t>
            </a:r>
          </a:p>
        </p:txBody>
      </p:sp>
      <p:sp>
        <p:nvSpPr>
          <p:cNvPr id="16" name="Rectangle 70"/>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ea typeface="+mn-ea"/>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fld id="{ADE471C8-E4F7-4453-8415-DBFE4A92328C}" type="slidenum">
              <a:rPr lang="en-US"/>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fld id="{730C4E85-1AA0-4FF1-A1BC-512856C529E3}" type="slidenum">
              <a:rPr lang="en-US"/>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fld id="{3FB693B1-B02A-4583-9372-84FE52F0860B}" type="slidenum">
              <a:rPr lang="en-US"/>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sldNum" sz="quarter" idx="10"/>
          </p:nvPr>
        </p:nvSpPr>
        <p:spPr>
          <a:ln/>
        </p:spPr>
        <p:txBody>
          <a:bodyPr/>
          <a:lstStyle>
            <a:lvl1pPr>
              <a:defRPr/>
            </a:lvl1pPr>
          </a:lstStyle>
          <a:p>
            <a:fld id="{157391CF-DC6B-414B-BCF6-3243BB97FFF7}" type="slidenum">
              <a:rPr lang="en-US"/>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sldNum" sz="quarter" idx="10"/>
          </p:nvPr>
        </p:nvSpPr>
        <p:spPr>
          <a:ln/>
        </p:spPr>
        <p:txBody>
          <a:bodyPr/>
          <a:lstStyle>
            <a:lvl1pPr>
              <a:defRPr/>
            </a:lvl1pPr>
          </a:lstStyle>
          <a:p>
            <a:fld id="{77616BB3-C9CA-43D0-832F-CEED021ECF03}" type="slidenum">
              <a:rPr lang="en-US"/>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sldNum" sz="quarter" idx="10"/>
          </p:nvPr>
        </p:nvSpPr>
        <p:spPr>
          <a:ln/>
        </p:spPr>
        <p:txBody>
          <a:bodyPr/>
          <a:lstStyle>
            <a:lvl1pPr>
              <a:defRPr/>
            </a:lvl1pPr>
          </a:lstStyle>
          <a:p>
            <a:fld id="{12F45159-DFE2-4ECB-A3D9-BADA9027651F}" type="slidenum">
              <a:rPr lang="en-US"/>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sldNum" sz="quarter" idx="10"/>
          </p:nvPr>
        </p:nvSpPr>
        <p:spPr>
          <a:ln/>
        </p:spPr>
        <p:txBody>
          <a:bodyPr/>
          <a:lstStyle>
            <a:lvl1pPr>
              <a:defRPr/>
            </a:lvl1pPr>
          </a:lstStyle>
          <a:p>
            <a:fld id="{5ABE9003-1A03-444B-9C92-BE72A06B372C}" type="slidenum">
              <a:rPr lang="en-US"/>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sldNum" sz="quarter" idx="10"/>
          </p:nvPr>
        </p:nvSpPr>
        <p:spPr>
          <a:ln/>
        </p:spPr>
        <p:txBody>
          <a:bodyPr/>
          <a:lstStyle>
            <a:lvl1pPr>
              <a:defRPr/>
            </a:lvl1pPr>
          </a:lstStyle>
          <a:p>
            <a:fld id="{DBD9C389-49E6-4956-BD9A-67DD65E68D04}" type="slidenum">
              <a:rPr lang="en-US"/>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fld id="{8B5A7BFD-D091-453B-A92D-66B1ACC7D0B1}" type="slidenum">
              <a:rPr lang="en-US"/>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fld id="{957A9655-9071-4D5F-A37F-496C64C43951}" type="slidenum">
              <a:rPr lang="en-US"/>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6858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fld id="{8ED5B74E-8C41-4EBB-995D-4B6516928B06}" type="slidenum">
              <a:rPr lang="en-US"/>
              <a:pPr/>
              <a:t>‹#›</a:t>
            </a:fld>
            <a:endParaRPr lang="en-US">
              <a:solidFill>
                <a:schemeClr val="hlink"/>
              </a:solidFill>
            </a:endParaRPr>
          </a:p>
        </p:txBody>
      </p:sp>
      <p:sp>
        <p:nvSpPr>
          <p:cNvPr id="3147" name="Line 75"/>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3148" name="Line 76"/>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3149" name="Oval 77"/>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pPr>
              <a:defRPr/>
            </a:pPr>
            <a:endParaRPr lang="en-US">
              <a:ea typeface="+mn-ea"/>
            </a:endParaRPr>
          </a:p>
        </p:txBody>
      </p:sp>
      <p:sp>
        <p:nvSpPr>
          <p:cNvPr id="3150"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charset="0"/>
              <a:ea typeface="+mn-ea"/>
            </a:endParaRPr>
          </a:p>
        </p:txBody>
      </p:sp>
      <p:sp>
        <p:nvSpPr>
          <p:cNvPr id="3151"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ea typeface="+mn-ea"/>
            </a:endParaRPr>
          </a:p>
        </p:txBody>
      </p:sp>
      <p:sp>
        <p:nvSpPr>
          <p:cNvPr id="3153" name="Text Box 81"/>
          <p:cNvSpPr txBox="1">
            <a:spLocks noChangeArrowheads="1"/>
          </p:cNvSpPr>
          <p:nvPr/>
        </p:nvSpPr>
        <p:spPr bwMode="auto">
          <a:xfrm>
            <a:off x="228600" y="6384925"/>
            <a:ext cx="2003425" cy="336550"/>
          </a:xfrm>
          <a:prstGeom prst="rect">
            <a:avLst/>
          </a:prstGeom>
          <a:noFill/>
          <a:ln w="9525">
            <a:noFill/>
            <a:miter lim="800000"/>
            <a:headEnd/>
            <a:tailEnd/>
          </a:ln>
          <a:effectLst/>
        </p:spPr>
        <p:txBody>
          <a:bodyPr anchor="ctr">
            <a:spAutoFit/>
          </a:bodyPr>
          <a:lstStyle/>
          <a:p>
            <a:pPr algn="l">
              <a:spcBef>
                <a:spcPct val="50000"/>
              </a:spcBef>
            </a:pPr>
            <a:r>
              <a:rPr lang="en-US" sz="1600" b="1"/>
              <a:t>Regents Biology</a:t>
            </a:r>
            <a:endParaRPr lang="en-US">
              <a:latin typeface="Times" charset="0"/>
            </a:endParaRPr>
          </a:p>
        </p:txBody>
      </p:sp>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charset="2"/>
        <a:buChar char="§"/>
        <a:defRPr sz="3000" b="1">
          <a:solidFill>
            <a:srgbClr val="0F116A"/>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0000"/>
        <a:buFont typeface="Wingdings" charset="2"/>
        <a:buChar char="u"/>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95000"/>
        <a:buFont typeface="Wingdings" charset="2"/>
        <a:buChar char="§"/>
        <a:defRPr sz="2400" b="1">
          <a:solidFill>
            <a:srgbClr val="0F116A"/>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110000"/>
        <a:buFont typeface="Wingdings" charset="2"/>
        <a:buChar char="w"/>
        <a:defRPr sz="2000" b="1">
          <a:solidFill>
            <a:srgbClr val="0F116A"/>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5pPr>
      <a:lvl6pPr marL="25146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6pPr>
      <a:lvl7pPr marL="29718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7pPr>
      <a:lvl8pPr marL="34290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8pPr>
      <a:lvl9pPr marL="38862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1.bin"/><Relationship Id="rId7" Type="http://schemas.openxmlformats.org/officeDocument/2006/relationships/audio" Target="../media/audio6.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5.bin"/><Relationship Id="rId5" Type="http://schemas.openxmlformats.org/officeDocument/2006/relationships/audio" Target="../media/audio4.bin"/><Relationship Id="rId4" Type="http://schemas.openxmlformats.org/officeDocument/2006/relationships/audio" Target="../media/audio3.bin"/><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6.jpeg"/><Relationship Id="rId4" Type="http://schemas.openxmlformats.org/officeDocument/2006/relationships/audio" Target="../media/audio2.bin"/></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audio5.bin"/><Relationship Id="rId7" Type="http://schemas.openxmlformats.org/officeDocument/2006/relationships/audio" Target="../media/audio6.bin"/><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audio" Target="../media/audio8.bin"/><Relationship Id="rId5" Type="http://schemas.openxmlformats.org/officeDocument/2006/relationships/audio" Target="../media/audio7.bin"/><Relationship Id="rId4" Type="http://schemas.openxmlformats.org/officeDocument/2006/relationships/audio" Target="../media/audio4.bin"/><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audio" Target="../media/audio4.bin"/></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bin"/><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audio" Target="../media/audio2.bin"/></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9"/>
          <p:cNvSpPr>
            <a:spLocks noGrp="1" noChangeArrowheads="1"/>
          </p:cNvSpPr>
          <p:nvPr>
            <p:ph type="dt" sz="quarter" idx="10"/>
          </p:nvPr>
        </p:nvSpPr>
        <p:spPr>
          <a:noFill/>
        </p:spPr>
        <p:txBody>
          <a:bodyPr/>
          <a:lstStyle/>
          <a:p>
            <a:r>
              <a:rPr lang="en-US" smtClean="0">
                <a:ea typeface="ＭＳ Ｐゴシック" charset="-128"/>
              </a:rPr>
              <a:t>2008-2009</a:t>
            </a:r>
            <a:endParaRPr lang="en-US" b="0" smtClean="0">
              <a:ea typeface="ＭＳ Ｐゴシック" charset="-128"/>
            </a:endParaRPr>
          </a:p>
        </p:txBody>
      </p:sp>
      <p:pic>
        <p:nvPicPr>
          <p:cNvPr id="15363" name="Picture 2" descr="Firefox089"/>
          <p:cNvPicPr>
            <a:picLocks noChangeAspect="1" noChangeArrowheads="1"/>
          </p:cNvPicPr>
          <p:nvPr/>
        </p:nvPicPr>
        <p:blipFill>
          <a:blip r:embed="rId3"/>
          <a:srcRect l="10641" t="1585" r="3548" b="6345"/>
          <a:stretch>
            <a:fillRect/>
          </a:stretch>
        </p:blipFill>
        <p:spPr bwMode="auto">
          <a:xfrm>
            <a:off x="6134100" y="466725"/>
            <a:ext cx="2901950" cy="3479800"/>
          </a:xfrm>
          <a:prstGeom prst="rect">
            <a:avLst/>
          </a:prstGeom>
          <a:noFill/>
          <a:ln w="9525">
            <a:noFill/>
            <a:miter lim="800000"/>
            <a:headEnd/>
            <a:tailEnd/>
          </a:ln>
        </p:spPr>
      </p:pic>
      <p:sp>
        <p:nvSpPr>
          <p:cNvPr id="15364" name="Rectangle 4"/>
          <p:cNvSpPr>
            <a:spLocks noChangeArrowheads="1"/>
          </p:cNvSpPr>
          <p:nvPr/>
        </p:nvSpPr>
        <p:spPr bwMode="auto">
          <a:xfrm>
            <a:off x="1549400" y="2163763"/>
            <a:ext cx="4351338" cy="1190625"/>
          </a:xfrm>
          <a:prstGeom prst="rect">
            <a:avLst/>
          </a:prstGeom>
          <a:noFill/>
          <a:ln w="9525">
            <a:noFill/>
            <a:miter lim="800000"/>
            <a:headEnd/>
            <a:tailEnd/>
          </a:ln>
        </p:spPr>
        <p:txBody>
          <a:bodyPr wrap="none" anchor="ctr">
            <a:spAutoFit/>
          </a:bodyPr>
          <a:lstStyle/>
          <a:p>
            <a:r>
              <a:rPr lang="en-US" sz="3600" b="1">
                <a:solidFill>
                  <a:schemeClr val="tx2"/>
                </a:solidFill>
              </a:rPr>
              <a:t>Circulatory System</a:t>
            </a:r>
            <a:br>
              <a:rPr lang="en-US" sz="3600" b="1">
                <a:solidFill>
                  <a:schemeClr val="tx2"/>
                </a:solidFill>
              </a:rPr>
            </a:br>
            <a:r>
              <a:rPr lang="en-US" sz="3600" b="1">
                <a:solidFill>
                  <a:schemeClr val="tx2"/>
                </a:solidFill>
              </a:rPr>
              <a:t>in Animals</a:t>
            </a:r>
          </a:p>
        </p:txBody>
      </p:sp>
      <p:pic>
        <p:nvPicPr>
          <p:cNvPr id="15365" name="Picture 5" descr="26524t"/>
          <p:cNvPicPr>
            <a:picLocks noChangeAspect="1" noChangeArrowheads="1"/>
          </p:cNvPicPr>
          <p:nvPr/>
        </p:nvPicPr>
        <p:blipFill>
          <a:blip r:embed="rId4"/>
          <a:srcRect/>
          <a:stretch>
            <a:fillRect/>
          </a:stretch>
        </p:blipFill>
        <p:spPr bwMode="auto">
          <a:xfrm>
            <a:off x="0" y="388938"/>
            <a:ext cx="1676400" cy="1363662"/>
          </a:xfrm>
          <a:prstGeom prst="rect">
            <a:avLst/>
          </a:prstGeom>
          <a:noFill/>
          <a:ln w="9525">
            <a:noFill/>
            <a:miter lim="800000"/>
            <a:headEnd/>
            <a:tailEnd/>
          </a:ln>
        </p:spPr>
      </p:pic>
      <p:pic>
        <p:nvPicPr>
          <p:cNvPr id="367624" name="Picture 8"/>
          <p:cNvPicPr>
            <a:picLocks noChangeAspect="1" noChangeArrowheads="1"/>
          </p:cNvPicPr>
          <p:nvPr/>
        </p:nvPicPr>
        <p:blipFill>
          <a:blip r:embed="rId5"/>
          <a:srcRect l="27562" t="4500" r="27562" b="3000"/>
          <a:stretch>
            <a:fillRect/>
          </a:stretch>
        </p:blipFill>
        <p:spPr bwMode="auto">
          <a:xfrm>
            <a:off x="84138" y="3276600"/>
            <a:ext cx="2244725" cy="3468688"/>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9" name="Picture 8" descr="red-blood-cells.bmp"/>
          <p:cNvPicPr>
            <a:picLocks noChangeAspect="1"/>
          </p:cNvPicPr>
          <p:nvPr/>
        </p:nvPicPr>
        <p:blipFill>
          <a:blip r:embed="rId6"/>
          <a:srcRect l="11000" r="11000"/>
          <a:stretch>
            <a:fillRect/>
          </a:stretch>
        </p:blipFill>
        <p:spPr>
          <a:xfrm>
            <a:off x="2789238" y="3916363"/>
            <a:ext cx="2214562" cy="2838450"/>
          </a:xfrm>
          <a:prstGeom prst="rect">
            <a:avLst/>
          </a:prstGeom>
          <a:effectLst>
            <a:outerShdw blurRad="63500" dist="38100" dir="2700000">
              <a:srgbClr val="000000">
                <a:alpha val="75000"/>
              </a:srgbClr>
            </a:outerShdw>
          </a:effectLst>
        </p:spPr>
      </p:pic>
      <p:pic>
        <p:nvPicPr>
          <p:cNvPr id="10" name="Picture 9" descr="bloodcells1.jpg"/>
          <p:cNvPicPr>
            <a:picLocks noChangeAspect="1"/>
          </p:cNvPicPr>
          <p:nvPr/>
        </p:nvPicPr>
        <p:blipFill>
          <a:blip r:embed="rId7"/>
          <a:stretch>
            <a:fillRect/>
          </a:stretch>
        </p:blipFill>
        <p:spPr>
          <a:xfrm>
            <a:off x="5407025" y="4441825"/>
            <a:ext cx="3494088" cy="2301875"/>
          </a:xfrm>
          <a:prstGeom prst="rect">
            <a:avLst/>
          </a:prstGeom>
          <a:ln>
            <a:solidFill>
              <a:srgbClr val="000000"/>
            </a:solidFill>
          </a:ln>
          <a:effectLst>
            <a:outerShdw blurRad="63500" dist="38100" dir="2700000">
              <a:srgbClr val="000000">
                <a:alpha val="7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15" descr="42_10BloodVessels-U.jpg"/>
          <p:cNvPicPr>
            <a:picLocks noChangeAspect="1"/>
          </p:cNvPicPr>
          <p:nvPr/>
        </p:nvPicPr>
        <p:blipFill>
          <a:blip r:embed="rId8"/>
          <a:srcRect b="2783"/>
          <a:stretch>
            <a:fillRect/>
          </a:stretch>
        </p:blipFill>
        <p:spPr bwMode="auto">
          <a:xfrm>
            <a:off x="4232275" y="1778000"/>
            <a:ext cx="4911725" cy="5080000"/>
          </a:xfrm>
          <a:prstGeom prst="rect">
            <a:avLst/>
          </a:prstGeom>
          <a:noFill/>
          <a:ln w="9525">
            <a:noFill/>
            <a:miter lim="800000"/>
            <a:headEnd/>
            <a:tailEnd/>
          </a:ln>
        </p:spPr>
      </p:pic>
      <p:grpSp>
        <p:nvGrpSpPr>
          <p:cNvPr id="45059" name="Group 5"/>
          <p:cNvGrpSpPr>
            <a:grpSpLocks/>
          </p:cNvGrpSpPr>
          <p:nvPr/>
        </p:nvGrpSpPr>
        <p:grpSpPr bwMode="auto">
          <a:xfrm>
            <a:off x="284163" y="4114800"/>
            <a:ext cx="1814512" cy="2624138"/>
            <a:chOff x="1807" y="2677"/>
            <a:chExt cx="1137" cy="1643"/>
          </a:xfrm>
        </p:grpSpPr>
        <p:pic>
          <p:nvPicPr>
            <p:cNvPr id="45069" name="Picture 6"/>
            <p:cNvPicPr>
              <a:picLocks noChangeAspect="1" noChangeArrowheads="1"/>
            </p:cNvPicPr>
            <p:nvPr/>
          </p:nvPicPr>
          <p:blipFill>
            <a:blip r:embed="rId9"/>
            <a:srcRect l="33749" t="14999" r="33749" b="24001"/>
            <a:stretch>
              <a:fillRect/>
            </a:stretch>
          </p:blipFill>
          <p:spPr bwMode="auto">
            <a:xfrm>
              <a:off x="1807" y="2677"/>
              <a:ext cx="1137" cy="1601"/>
            </a:xfrm>
            <a:prstGeom prst="rect">
              <a:avLst/>
            </a:prstGeom>
            <a:noFill/>
            <a:ln w="9525">
              <a:noFill/>
              <a:miter lim="800000"/>
              <a:headEnd/>
              <a:tailEnd/>
            </a:ln>
          </p:spPr>
        </p:pic>
        <p:sp>
          <p:nvSpPr>
            <p:cNvPr id="45070" name="Rectangle 7"/>
            <p:cNvSpPr>
              <a:spLocks noChangeArrowheads="1"/>
            </p:cNvSpPr>
            <p:nvPr/>
          </p:nvSpPr>
          <p:spPr bwMode="auto">
            <a:xfrm>
              <a:off x="1958" y="4164"/>
              <a:ext cx="313" cy="156"/>
            </a:xfrm>
            <a:prstGeom prst="rect">
              <a:avLst/>
            </a:prstGeom>
            <a:solidFill>
              <a:schemeClr val="bg1"/>
            </a:solidFill>
            <a:ln w="9525">
              <a:noFill/>
              <a:miter lim="800000"/>
              <a:headEnd/>
              <a:tailEnd/>
            </a:ln>
          </p:spPr>
          <p:txBody>
            <a:bodyPr wrap="none" anchor="ctr"/>
            <a:lstStyle/>
            <a:p>
              <a:endParaRPr lang="en-US"/>
            </a:p>
          </p:txBody>
        </p:sp>
      </p:grpSp>
      <p:sp>
        <p:nvSpPr>
          <p:cNvPr id="45060" name="Rectangle 3"/>
          <p:cNvSpPr>
            <a:spLocks noGrp="1" noChangeArrowheads="1"/>
          </p:cNvSpPr>
          <p:nvPr>
            <p:ph type="title"/>
          </p:nvPr>
        </p:nvSpPr>
        <p:spPr/>
        <p:txBody>
          <a:bodyPr/>
          <a:lstStyle/>
          <a:p>
            <a:pPr eaLnBrk="1" hangingPunct="1"/>
            <a:r>
              <a:rPr lang="en-US" smtClean="0"/>
              <a:t>Structure-function relationship</a:t>
            </a:r>
          </a:p>
        </p:txBody>
      </p:sp>
      <p:sp>
        <p:nvSpPr>
          <p:cNvPr id="420868" name="Rectangle 4" descr="Rectangle: Click to edit Master text styles&#10;Second level&#10;Third level&#10;Fourth level&#10;Fifth level"/>
          <p:cNvSpPr>
            <a:spLocks noGrp="1" noChangeArrowheads="1"/>
          </p:cNvSpPr>
          <p:nvPr>
            <p:ph type="body" idx="1"/>
          </p:nvPr>
        </p:nvSpPr>
        <p:spPr>
          <a:xfrm>
            <a:off x="552450" y="1385888"/>
            <a:ext cx="4765675" cy="4641850"/>
          </a:xfrm>
        </p:spPr>
        <p:txBody>
          <a:bodyPr/>
          <a:lstStyle/>
          <a:p>
            <a:pPr eaLnBrk="1" hangingPunct="1">
              <a:buClr>
                <a:srgbClr val="00005D"/>
              </a:buClr>
            </a:pPr>
            <a:r>
              <a:rPr lang="en-US" u="sng" smtClean="0">
                <a:solidFill>
                  <a:srgbClr val="CC0000"/>
                </a:solidFill>
              </a:rPr>
              <a:t>Capillaries</a:t>
            </a:r>
            <a:endParaRPr lang="en-US" smtClean="0"/>
          </a:p>
          <a:p>
            <a:pPr lvl="1" eaLnBrk="1" hangingPunct="1"/>
            <a:r>
              <a:rPr lang="en-US" u="sng" smtClean="0">
                <a:solidFill>
                  <a:srgbClr val="CC0000"/>
                </a:solidFill>
              </a:rPr>
              <a:t>very thin walls</a:t>
            </a:r>
            <a:r>
              <a:rPr lang="en-US" smtClean="0"/>
              <a:t> </a:t>
            </a:r>
            <a:endParaRPr lang="en-US" u="sng" smtClean="0">
              <a:solidFill>
                <a:srgbClr val="CC0000"/>
              </a:solidFill>
            </a:endParaRPr>
          </a:p>
          <a:p>
            <a:pPr lvl="1" eaLnBrk="1" hangingPunct="1"/>
            <a:r>
              <a:rPr lang="en-US" u="sng" smtClean="0">
                <a:solidFill>
                  <a:srgbClr val="CC0000"/>
                </a:solidFill>
              </a:rPr>
              <a:t>allows diffusion of materials across capillary</a:t>
            </a:r>
          </a:p>
          <a:p>
            <a:pPr lvl="2" eaLnBrk="1" hangingPunct="1"/>
            <a:r>
              <a:rPr lang="en-US" u="sng" smtClean="0">
                <a:solidFill>
                  <a:srgbClr val="CC0000"/>
                </a:solidFill>
              </a:rPr>
              <a:t>O</a:t>
            </a:r>
            <a:r>
              <a:rPr lang="en-US" baseline="-25000" smtClean="0">
                <a:solidFill>
                  <a:srgbClr val="CC0000"/>
                </a:solidFill>
              </a:rPr>
              <a:t>2</a:t>
            </a:r>
            <a:r>
              <a:rPr lang="en-US" u="sng" smtClean="0">
                <a:solidFill>
                  <a:srgbClr val="CC0000"/>
                </a:solidFill>
              </a:rPr>
              <a:t>, CO</a:t>
            </a:r>
            <a:r>
              <a:rPr lang="en-US" baseline="-25000" smtClean="0">
                <a:solidFill>
                  <a:srgbClr val="CC0000"/>
                </a:solidFill>
              </a:rPr>
              <a:t>2</a:t>
            </a:r>
            <a:r>
              <a:rPr lang="en-US" u="sng" smtClean="0">
                <a:solidFill>
                  <a:srgbClr val="CC0000"/>
                </a:solidFill>
              </a:rPr>
              <a:t>, H</a:t>
            </a:r>
            <a:r>
              <a:rPr lang="en-US" baseline="-25000" smtClean="0">
                <a:solidFill>
                  <a:srgbClr val="CC0000"/>
                </a:solidFill>
              </a:rPr>
              <a:t>2</a:t>
            </a:r>
            <a:r>
              <a:rPr lang="en-US" u="sng" smtClean="0">
                <a:solidFill>
                  <a:srgbClr val="CC0000"/>
                </a:solidFill>
              </a:rPr>
              <a:t>O, </a:t>
            </a:r>
            <a:br>
              <a:rPr lang="en-US" u="sng" smtClean="0">
                <a:solidFill>
                  <a:srgbClr val="CC0000"/>
                </a:solidFill>
              </a:rPr>
            </a:br>
            <a:r>
              <a:rPr lang="en-US" u="sng" smtClean="0">
                <a:solidFill>
                  <a:srgbClr val="CC0000"/>
                </a:solidFill>
              </a:rPr>
              <a:t>food, waste</a:t>
            </a:r>
          </a:p>
        </p:txBody>
      </p:sp>
      <p:sp>
        <p:nvSpPr>
          <p:cNvPr id="45062" name="Oval 9"/>
          <p:cNvSpPr>
            <a:spLocks noChangeArrowheads="1"/>
          </p:cNvSpPr>
          <p:nvPr/>
        </p:nvSpPr>
        <p:spPr bwMode="auto">
          <a:xfrm>
            <a:off x="5946775" y="2808288"/>
            <a:ext cx="1301750" cy="1346200"/>
          </a:xfrm>
          <a:prstGeom prst="ellipse">
            <a:avLst/>
          </a:prstGeom>
          <a:solidFill>
            <a:schemeClr val="accent1"/>
          </a:solidFill>
          <a:ln w="38100">
            <a:solidFill>
              <a:srgbClr val="660000"/>
            </a:solidFill>
            <a:round/>
            <a:headEnd/>
            <a:tailEnd/>
          </a:ln>
        </p:spPr>
        <p:txBody>
          <a:bodyPr wrap="none" anchor="ctr"/>
          <a:lstStyle/>
          <a:p>
            <a:r>
              <a:rPr lang="en-US" sz="1800" b="1">
                <a:solidFill>
                  <a:srgbClr val="660000"/>
                </a:solidFill>
              </a:rPr>
              <a:t>body cell</a:t>
            </a:r>
            <a:endParaRPr lang="en-US"/>
          </a:p>
        </p:txBody>
      </p:sp>
      <p:sp>
        <p:nvSpPr>
          <p:cNvPr id="420872" name="Freeform 8"/>
          <p:cNvSpPr>
            <a:spLocks/>
          </p:cNvSpPr>
          <p:nvPr/>
        </p:nvSpPr>
        <p:spPr bwMode="auto">
          <a:xfrm>
            <a:off x="6273800" y="3822700"/>
            <a:ext cx="265113" cy="1254125"/>
          </a:xfrm>
          <a:custGeom>
            <a:avLst/>
            <a:gdLst>
              <a:gd name="T0" fmla="*/ 0 w 172"/>
              <a:gd name="T1" fmla="*/ 2147483647 h 570"/>
              <a:gd name="T2" fmla="*/ 2147483647 w 172"/>
              <a:gd name="T3" fmla="*/ 2147483647 h 570"/>
              <a:gd name="T4" fmla="*/ 2147483647 w 172"/>
              <a:gd name="T5" fmla="*/ 0 h 570"/>
              <a:gd name="T6" fmla="*/ 0 60000 65536"/>
              <a:gd name="T7" fmla="*/ 0 60000 65536"/>
              <a:gd name="T8" fmla="*/ 0 60000 65536"/>
              <a:gd name="T9" fmla="*/ 0 w 172"/>
              <a:gd name="T10" fmla="*/ 0 h 570"/>
              <a:gd name="T11" fmla="*/ 172 w 172"/>
              <a:gd name="T12" fmla="*/ 570 h 570"/>
            </a:gdLst>
            <a:ahLst/>
            <a:cxnLst>
              <a:cxn ang="T6">
                <a:pos x="T0" y="T1"/>
              </a:cxn>
              <a:cxn ang="T7">
                <a:pos x="T2" y="T3"/>
              </a:cxn>
              <a:cxn ang="T8">
                <a:pos x="T4" y="T5"/>
              </a:cxn>
            </a:cxnLst>
            <a:rect l="T9" t="T10" r="T11" b="T12"/>
            <a:pathLst>
              <a:path w="172" h="570">
                <a:moveTo>
                  <a:pt x="0" y="570"/>
                </a:moveTo>
                <a:cubicBezTo>
                  <a:pt x="72" y="510"/>
                  <a:pt x="144" y="450"/>
                  <a:pt x="158" y="355"/>
                </a:cubicBezTo>
                <a:cubicBezTo>
                  <a:pt x="172" y="260"/>
                  <a:pt x="129" y="130"/>
                  <a:pt x="86" y="0"/>
                </a:cubicBezTo>
              </a:path>
            </a:pathLst>
          </a:custGeom>
          <a:noFill/>
          <a:ln w="57150">
            <a:solidFill>
              <a:srgbClr val="CC0000"/>
            </a:solidFill>
            <a:round/>
            <a:headEnd/>
            <a:tailEnd type="stealth" w="med" len="med"/>
          </a:ln>
        </p:spPr>
        <p:txBody>
          <a:bodyPr wrap="none" anchor="ctr"/>
          <a:lstStyle/>
          <a:p>
            <a:endParaRPr lang="en-US"/>
          </a:p>
        </p:txBody>
      </p:sp>
      <p:sp>
        <p:nvSpPr>
          <p:cNvPr id="420876" name="Oval 12"/>
          <p:cNvSpPr>
            <a:spLocks noChangeArrowheads="1"/>
          </p:cNvSpPr>
          <p:nvPr/>
        </p:nvSpPr>
        <p:spPr bwMode="auto">
          <a:xfrm>
            <a:off x="5710238" y="4757738"/>
            <a:ext cx="525462" cy="525462"/>
          </a:xfrm>
          <a:prstGeom prst="ellipse">
            <a:avLst/>
          </a:prstGeom>
          <a:solidFill>
            <a:schemeClr val="hlink"/>
          </a:solidFill>
          <a:ln w="19050">
            <a:solidFill>
              <a:srgbClr val="0F116A"/>
            </a:solidFill>
            <a:round/>
            <a:headEnd/>
            <a:tailEnd/>
          </a:ln>
        </p:spPr>
        <p:txBody>
          <a:bodyPr wrap="none" anchor="ctr"/>
          <a:lstStyle/>
          <a:p>
            <a:r>
              <a:rPr lang="en-US" b="1">
                <a:solidFill>
                  <a:srgbClr val="0F116A"/>
                </a:solidFill>
              </a:rPr>
              <a:t>O</a:t>
            </a:r>
            <a:r>
              <a:rPr lang="en-US" b="1" baseline="-25000">
                <a:solidFill>
                  <a:srgbClr val="0F116A"/>
                </a:solidFill>
              </a:rPr>
              <a:t>2</a:t>
            </a:r>
            <a:endParaRPr lang="en-US"/>
          </a:p>
        </p:txBody>
      </p:sp>
      <p:sp>
        <p:nvSpPr>
          <p:cNvPr id="420879" name="AutoShape 15"/>
          <p:cNvSpPr>
            <a:spLocks noChangeArrowheads="1"/>
          </p:cNvSpPr>
          <p:nvPr/>
        </p:nvSpPr>
        <p:spPr bwMode="auto">
          <a:xfrm>
            <a:off x="6053138" y="5168900"/>
            <a:ext cx="654050" cy="565150"/>
          </a:xfrm>
          <a:prstGeom prst="hexagon">
            <a:avLst>
              <a:gd name="adj" fmla="val 28933"/>
              <a:gd name="vf" fmla="val 115470"/>
            </a:avLst>
          </a:prstGeom>
          <a:solidFill>
            <a:srgbClr val="FFCC18"/>
          </a:solidFill>
          <a:ln w="19050">
            <a:solidFill>
              <a:srgbClr val="660000"/>
            </a:solidFill>
            <a:miter lim="800000"/>
            <a:headEnd/>
            <a:tailEnd/>
          </a:ln>
        </p:spPr>
        <p:txBody>
          <a:bodyPr wrap="none" anchor="ctr"/>
          <a:lstStyle/>
          <a:p>
            <a:r>
              <a:rPr lang="en-US" sz="1800" b="1">
                <a:solidFill>
                  <a:srgbClr val="660000"/>
                </a:solidFill>
              </a:rPr>
              <a:t>food</a:t>
            </a:r>
            <a:endParaRPr lang="en-US" b="1">
              <a:solidFill>
                <a:srgbClr val="660000"/>
              </a:solidFill>
            </a:endParaRPr>
          </a:p>
        </p:txBody>
      </p:sp>
      <p:sp>
        <p:nvSpPr>
          <p:cNvPr id="420880" name="Freeform 16"/>
          <p:cNvSpPr>
            <a:spLocks/>
          </p:cNvSpPr>
          <p:nvPr/>
        </p:nvSpPr>
        <p:spPr bwMode="auto">
          <a:xfrm flipH="1" flipV="1">
            <a:off x="6707188" y="3852863"/>
            <a:ext cx="265112" cy="1254125"/>
          </a:xfrm>
          <a:custGeom>
            <a:avLst/>
            <a:gdLst>
              <a:gd name="T0" fmla="*/ 0 w 172"/>
              <a:gd name="T1" fmla="*/ 2147483647 h 570"/>
              <a:gd name="T2" fmla="*/ 2147483647 w 172"/>
              <a:gd name="T3" fmla="*/ 2147483647 h 570"/>
              <a:gd name="T4" fmla="*/ 2147483647 w 172"/>
              <a:gd name="T5" fmla="*/ 0 h 570"/>
              <a:gd name="T6" fmla="*/ 0 60000 65536"/>
              <a:gd name="T7" fmla="*/ 0 60000 65536"/>
              <a:gd name="T8" fmla="*/ 0 60000 65536"/>
              <a:gd name="T9" fmla="*/ 0 w 172"/>
              <a:gd name="T10" fmla="*/ 0 h 570"/>
              <a:gd name="T11" fmla="*/ 172 w 172"/>
              <a:gd name="T12" fmla="*/ 570 h 570"/>
            </a:gdLst>
            <a:ahLst/>
            <a:cxnLst>
              <a:cxn ang="T6">
                <a:pos x="T0" y="T1"/>
              </a:cxn>
              <a:cxn ang="T7">
                <a:pos x="T2" y="T3"/>
              </a:cxn>
              <a:cxn ang="T8">
                <a:pos x="T4" y="T5"/>
              </a:cxn>
            </a:cxnLst>
            <a:rect l="T9" t="T10" r="T11" b="T12"/>
            <a:pathLst>
              <a:path w="172" h="570">
                <a:moveTo>
                  <a:pt x="0" y="570"/>
                </a:moveTo>
                <a:cubicBezTo>
                  <a:pt x="72" y="510"/>
                  <a:pt x="144" y="450"/>
                  <a:pt x="158" y="355"/>
                </a:cubicBezTo>
                <a:cubicBezTo>
                  <a:pt x="172" y="260"/>
                  <a:pt x="129" y="130"/>
                  <a:pt x="86" y="0"/>
                </a:cubicBezTo>
              </a:path>
            </a:pathLst>
          </a:custGeom>
          <a:noFill/>
          <a:ln w="57150">
            <a:solidFill>
              <a:srgbClr val="CC0000"/>
            </a:solidFill>
            <a:round/>
            <a:headEnd/>
            <a:tailEnd type="stealth" w="med" len="med"/>
          </a:ln>
        </p:spPr>
        <p:txBody>
          <a:bodyPr wrap="none" anchor="ctr"/>
          <a:lstStyle/>
          <a:p>
            <a:endParaRPr lang="en-US"/>
          </a:p>
        </p:txBody>
      </p:sp>
      <p:sp>
        <p:nvSpPr>
          <p:cNvPr id="420883" name="AutoShape 19"/>
          <p:cNvSpPr>
            <a:spLocks noChangeArrowheads="1"/>
          </p:cNvSpPr>
          <p:nvPr/>
        </p:nvSpPr>
        <p:spPr bwMode="auto">
          <a:xfrm>
            <a:off x="7132638" y="2874963"/>
            <a:ext cx="654050" cy="565150"/>
          </a:xfrm>
          <a:prstGeom prst="roundRect">
            <a:avLst>
              <a:gd name="adj" fmla="val 16667"/>
            </a:avLst>
          </a:prstGeom>
          <a:solidFill>
            <a:srgbClr val="FFCC18"/>
          </a:solidFill>
          <a:ln w="19050">
            <a:solidFill>
              <a:srgbClr val="660000"/>
            </a:solidFill>
            <a:round/>
            <a:headEnd/>
            <a:tailEnd/>
          </a:ln>
        </p:spPr>
        <p:txBody>
          <a:bodyPr wrap="none" anchor="ctr"/>
          <a:lstStyle/>
          <a:p>
            <a:r>
              <a:rPr lang="en-US" sz="1800" b="1">
                <a:solidFill>
                  <a:srgbClr val="660000"/>
                </a:solidFill>
              </a:rPr>
              <a:t>waste</a:t>
            </a:r>
            <a:endParaRPr lang="en-US" b="1">
              <a:solidFill>
                <a:srgbClr val="660000"/>
              </a:solidFill>
            </a:endParaRPr>
          </a:p>
        </p:txBody>
      </p:sp>
      <p:sp>
        <p:nvSpPr>
          <p:cNvPr id="420884" name="Oval 20"/>
          <p:cNvSpPr>
            <a:spLocks noChangeArrowheads="1"/>
          </p:cNvSpPr>
          <p:nvPr/>
        </p:nvSpPr>
        <p:spPr bwMode="auto">
          <a:xfrm>
            <a:off x="6950075" y="3517900"/>
            <a:ext cx="525463" cy="525463"/>
          </a:xfrm>
          <a:prstGeom prst="ellipse">
            <a:avLst/>
          </a:prstGeom>
          <a:solidFill>
            <a:schemeClr val="hlink"/>
          </a:solidFill>
          <a:ln w="19050">
            <a:solidFill>
              <a:srgbClr val="0F116A"/>
            </a:solidFill>
            <a:round/>
            <a:headEnd/>
            <a:tailEnd/>
          </a:ln>
        </p:spPr>
        <p:txBody>
          <a:bodyPr wrap="none" anchor="ctr"/>
          <a:lstStyle/>
          <a:p>
            <a:r>
              <a:rPr lang="en-US" sz="2000" b="1">
                <a:solidFill>
                  <a:srgbClr val="0F116A"/>
                </a:solidFill>
              </a:rPr>
              <a:t>CO</a:t>
            </a:r>
            <a:r>
              <a:rPr lang="en-US" sz="2000" b="1" baseline="-25000">
                <a:solidFill>
                  <a:srgbClr val="0F116A"/>
                </a:solidFill>
              </a:rPr>
              <a:t>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0868">
                                            <p:txEl>
                                              <p:pRg st="1" end="1"/>
                                            </p:txEl>
                                          </p:spTgt>
                                        </p:tgtEl>
                                        <p:attrNameLst>
                                          <p:attrName>style.visibility</p:attrName>
                                        </p:attrNameLst>
                                      </p:cBhvr>
                                      <p:to>
                                        <p:strVal val="visible"/>
                                      </p:to>
                                    </p:set>
                                    <p:anim calcmode="lin" valueType="num">
                                      <p:cBhvr additive="base">
                                        <p:cTn id="7" dur="500" fill="hold"/>
                                        <p:tgtEl>
                                          <p:spTgt spid="42086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08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0868">
                                            <p:txEl>
                                              <p:pRg st="2" end="2"/>
                                            </p:txEl>
                                          </p:spTgt>
                                        </p:tgtEl>
                                        <p:attrNameLst>
                                          <p:attrName>style.visibility</p:attrName>
                                        </p:attrNameLst>
                                      </p:cBhvr>
                                      <p:to>
                                        <p:strVal val="visible"/>
                                      </p:to>
                                    </p:set>
                                    <p:anim calcmode="lin" valueType="num">
                                      <p:cBhvr additive="base">
                                        <p:cTn id="13" dur="500" fill="hold"/>
                                        <p:tgtEl>
                                          <p:spTgt spid="42086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086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20872"/>
                                        </p:tgtEl>
                                        <p:attrNameLst>
                                          <p:attrName>style.visibility</p:attrName>
                                        </p:attrNameLst>
                                      </p:cBhvr>
                                      <p:to>
                                        <p:strVal val="visible"/>
                                      </p:to>
                                    </p:set>
                                    <p:animEffect transition="in" filter="wipe(down)">
                                      <p:cBhvr>
                                        <p:cTn id="19" dur="500"/>
                                        <p:tgtEl>
                                          <p:spTgt spid="42087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20876"/>
                                        </p:tgtEl>
                                        <p:attrNameLst>
                                          <p:attrName>style.visibility</p:attrName>
                                        </p:attrNameLst>
                                      </p:cBhvr>
                                      <p:to>
                                        <p:strVal val="visible"/>
                                      </p:to>
                                    </p:set>
                                    <p:animEffect transition="in" filter="wipe(left)">
                                      <p:cBhvr>
                                        <p:cTn id="24" dur="500"/>
                                        <p:tgtEl>
                                          <p:spTgt spid="420876"/>
                                        </p:tgtEl>
                                      </p:cBhvr>
                                    </p:animEffect>
                                  </p:childTnLst>
                                  <p:subTnLst>
                                    <p:audio>
                                      <p:cMediaNode>
                                        <p:cTn display="0" masterRel="sameClick">
                                          <p:stCondLst>
                                            <p:cond evt="begin" delay="0">
                                              <p:tn val="22"/>
                                            </p:cond>
                                          </p:stCondLst>
                                          <p:endCondLst>
                                            <p:cond evt="onStopAudio" delay="0">
                                              <p:tgtEl>
                                                <p:sldTgt/>
                                              </p:tgtEl>
                                            </p:cond>
                                          </p:endCondLst>
                                        </p:cTn>
                                        <p:tgtEl>
                                          <p:sndTgt r:embed="rId5" name="Bubbles"/>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20879"/>
                                        </p:tgtEl>
                                        <p:attrNameLst>
                                          <p:attrName>style.visibility</p:attrName>
                                        </p:attrNameLst>
                                      </p:cBhvr>
                                      <p:to>
                                        <p:strVal val="visible"/>
                                      </p:to>
                                    </p:set>
                                    <p:animEffect transition="in" filter="wipe(left)">
                                      <p:cBhvr>
                                        <p:cTn id="29" dur="500"/>
                                        <p:tgtEl>
                                          <p:spTgt spid="420879"/>
                                        </p:tgtEl>
                                      </p:cBhvr>
                                    </p:animEffect>
                                  </p:childTnLst>
                                  <p:subTnLst>
                                    <p:audio>
                                      <p:cMediaNode>
                                        <p:cTn display="0" masterRel="sameClick">
                                          <p:stCondLst>
                                            <p:cond evt="begin" delay="0">
                                              <p:tn val="27"/>
                                            </p:cond>
                                          </p:stCondLst>
                                          <p:endCondLst>
                                            <p:cond evt="onStopAudio" delay="0">
                                              <p:tgtEl>
                                                <p:sldTgt/>
                                              </p:tgtEl>
                                            </p:cond>
                                          </p:endCondLst>
                                        </p:cTn>
                                        <p:tgtEl>
                                          <p:sndTgt r:embed="rId6" name="Chimes"/>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420880"/>
                                        </p:tgtEl>
                                        <p:attrNameLst>
                                          <p:attrName>style.visibility</p:attrName>
                                        </p:attrNameLst>
                                      </p:cBhvr>
                                      <p:to>
                                        <p:strVal val="visible"/>
                                      </p:to>
                                    </p:set>
                                    <p:animEffect transition="in" filter="wipe(up)">
                                      <p:cBhvr>
                                        <p:cTn id="34" dur="500"/>
                                        <p:tgtEl>
                                          <p:spTgt spid="420880"/>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20884"/>
                                        </p:tgtEl>
                                        <p:attrNameLst>
                                          <p:attrName>style.visibility</p:attrName>
                                        </p:attrNameLst>
                                      </p:cBhvr>
                                      <p:to>
                                        <p:strVal val="visible"/>
                                      </p:to>
                                    </p:set>
                                    <p:animEffect transition="in" filter="wipe(left)">
                                      <p:cBhvr>
                                        <p:cTn id="39" dur="500"/>
                                        <p:tgtEl>
                                          <p:spTgt spid="420884"/>
                                        </p:tgtEl>
                                      </p:cBhvr>
                                    </p:animEffect>
                                  </p:childTnLst>
                                  <p:subTnLst>
                                    <p:audio>
                                      <p:cMediaNode>
                                        <p:cTn display="0" masterRel="sameClick">
                                          <p:stCondLst>
                                            <p:cond evt="begin" delay="0">
                                              <p:tn val="37"/>
                                            </p:cond>
                                          </p:stCondLst>
                                          <p:endCondLst>
                                            <p:cond evt="onStopAudio" delay="0">
                                              <p:tgtEl>
                                                <p:sldTgt/>
                                              </p:tgtEl>
                                            </p:cond>
                                          </p:endCondLst>
                                        </p:cTn>
                                        <p:tgtEl>
                                          <p:sndTgt r:embed="rId5" name="Bubbles"/>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20883"/>
                                        </p:tgtEl>
                                        <p:attrNameLst>
                                          <p:attrName>style.visibility</p:attrName>
                                        </p:attrNameLst>
                                      </p:cBhvr>
                                      <p:to>
                                        <p:strVal val="visible"/>
                                      </p:to>
                                    </p:set>
                                    <p:animEffect transition="in" filter="wipe(left)">
                                      <p:cBhvr>
                                        <p:cTn id="44" dur="500"/>
                                        <p:tgtEl>
                                          <p:spTgt spid="420883"/>
                                        </p:tgtEl>
                                      </p:cBhvr>
                                    </p:animEffect>
                                  </p:childTnLst>
                                  <p:subTnLst>
                                    <p:audio>
                                      <p:cMediaNode>
                                        <p:cTn display="0" masterRel="sameClick">
                                          <p:stCondLst>
                                            <p:cond evt="begin" delay="0">
                                              <p:tn val="42"/>
                                            </p:cond>
                                          </p:stCondLst>
                                          <p:endCondLst>
                                            <p:cond evt="onStopAudio" delay="0">
                                              <p:tgtEl>
                                                <p:sldTgt/>
                                              </p:tgtEl>
                                            </p:cond>
                                          </p:endCondLst>
                                        </p:cTn>
                                        <p:tgtEl>
                                          <p:sndTgt r:embed="rId7" name="String"/>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20868">
                                            <p:txEl>
                                              <p:pRg st="3" end="3"/>
                                            </p:txEl>
                                          </p:spTgt>
                                        </p:tgtEl>
                                        <p:attrNameLst>
                                          <p:attrName>style.visibility</p:attrName>
                                        </p:attrNameLst>
                                      </p:cBhvr>
                                      <p:to>
                                        <p:strVal val="visible"/>
                                      </p:to>
                                    </p:set>
                                    <p:anim calcmode="lin" valueType="num">
                                      <p:cBhvr additive="base">
                                        <p:cTn id="49" dur="500" fill="hold"/>
                                        <p:tgtEl>
                                          <p:spTgt spid="420868">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2086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8" grpId="0" build="p" autoUpdateAnimBg="0"/>
      <p:bldP spid="420872" grpId="0" animBg="1"/>
      <p:bldP spid="420876" grpId="0" animBg="1" autoUpdateAnimBg="0"/>
      <p:bldP spid="420879" grpId="0" animBg="1" autoUpdateAnimBg="0"/>
      <p:bldP spid="420880" grpId="0" animBg="1"/>
      <p:bldP spid="420883" grpId="0" animBg="1" autoUpdateAnimBg="0"/>
      <p:bldP spid="42088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Rectangle 1027" descr="Rectangle: Click to edit Master text styles&#10;Second level&#10;Third level&#10;Fourth level&#10;Fifth level"/>
          <p:cNvSpPr>
            <a:spLocks noGrp="1" noChangeArrowheads="1"/>
          </p:cNvSpPr>
          <p:nvPr>
            <p:ph type="body" idx="1"/>
          </p:nvPr>
        </p:nvSpPr>
        <p:spPr>
          <a:xfrm>
            <a:off x="196850" y="1371600"/>
            <a:ext cx="5510213" cy="5486400"/>
          </a:xfrm>
          <a:solidFill>
            <a:schemeClr val="bg1"/>
          </a:solidFill>
        </p:spPr>
        <p:txBody>
          <a:bodyPr/>
          <a:lstStyle/>
          <a:p>
            <a:pPr eaLnBrk="1" hangingPunct="1"/>
            <a:r>
              <a:rPr lang="en-US" smtClean="0"/>
              <a:t>2 part system</a:t>
            </a:r>
            <a:endParaRPr lang="en-US" u="sng" smtClean="0">
              <a:solidFill>
                <a:srgbClr val="CC0000"/>
              </a:solidFill>
            </a:endParaRPr>
          </a:p>
          <a:p>
            <a:pPr lvl="1" eaLnBrk="1" hangingPunct="1"/>
            <a:r>
              <a:rPr lang="en-US" smtClean="0">
                <a:solidFill>
                  <a:srgbClr val="0F116A"/>
                </a:solidFill>
              </a:rPr>
              <a:t>Circulation to lungs</a:t>
            </a:r>
            <a:endParaRPr lang="en-US" u="sng" smtClean="0">
              <a:solidFill>
                <a:srgbClr val="CC0000"/>
              </a:solidFill>
            </a:endParaRPr>
          </a:p>
          <a:p>
            <a:pPr marL="1085850" lvl="2" eaLnBrk="1" hangingPunct="1"/>
            <a:r>
              <a:rPr lang="en-US" u="sng" smtClean="0">
                <a:solidFill>
                  <a:srgbClr val="CC0000"/>
                </a:solidFill>
              </a:rPr>
              <a:t>blood gets O</a:t>
            </a:r>
            <a:r>
              <a:rPr lang="en-US" baseline="-25000" smtClean="0">
                <a:solidFill>
                  <a:srgbClr val="CC0000"/>
                </a:solidFill>
              </a:rPr>
              <a:t>2</a:t>
            </a:r>
            <a:r>
              <a:rPr lang="en-US" u="sng" smtClean="0">
                <a:solidFill>
                  <a:srgbClr val="CC0000"/>
                </a:solidFill>
              </a:rPr>
              <a:t> from lungs</a:t>
            </a:r>
          </a:p>
          <a:p>
            <a:pPr marL="1085850" lvl="2" eaLnBrk="1" hangingPunct="1"/>
            <a:r>
              <a:rPr lang="en-US" u="sng" smtClean="0">
                <a:solidFill>
                  <a:srgbClr val="CC0000"/>
                </a:solidFill>
              </a:rPr>
              <a:t>drops off CO</a:t>
            </a:r>
            <a:r>
              <a:rPr lang="en-US" baseline="-25000" smtClean="0">
                <a:solidFill>
                  <a:srgbClr val="CC0000"/>
                </a:solidFill>
              </a:rPr>
              <a:t>2</a:t>
            </a:r>
            <a:r>
              <a:rPr lang="en-US" u="sng" smtClean="0">
                <a:solidFill>
                  <a:srgbClr val="CC0000"/>
                </a:solidFill>
              </a:rPr>
              <a:t> to lungs </a:t>
            </a:r>
          </a:p>
          <a:p>
            <a:pPr marL="1085850" lvl="2" eaLnBrk="1" hangingPunct="1"/>
            <a:r>
              <a:rPr lang="en-US" u="sng" smtClean="0">
                <a:solidFill>
                  <a:srgbClr val="CC0000"/>
                </a:solidFill>
              </a:rPr>
              <a:t>brings O</a:t>
            </a:r>
            <a:r>
              <a:rPr lang="en-US" baseline="-25000" smtClean="0">
                <a:solidFill>
                  <a:srgbClr val="CC0000"/>
                </a:solidFill>
              </a:rPr>
              <a:t>2</a:t>
            </a:r>
            <a:r>
              <a:rPr lang="en-US" u="sng" smtClean="0">
                <a:solidFill>
                  <a:srgbClr val="CC0000"/>
                </a:solidFill>
              </a:rPr>
              <a:t>-rich blood from lungs to heart</a:t>
            </a:r>
          </a:p>
          <a:p>
            <a:pPr lvl="1" eaLnBrk="1" hangingPunct="1"/>
            <a:r>
              <a:rPr lang="en-US" smtClean="0">
                <a:solidFill>
                  <a:srgbClr val="0F116A"/>
                </a:solidFill>
              </a:rPr>
              <a:t>Circulation to body</a:t>
            </a:r>
            <a:endParaRPr lang="en-US" u="sng" smtClean="0">
              <a:solidFill>
                <a:srgbClr val="CC0000"/>
              </a:solidFill>
            </a:endParaRPr>
          </a:p>
          <a:p>
            <a:pPr marL="1085850" lvl="2" eaLnBrk="1" hangingPunct="1"/>
            <a:r>
              <a:rPr lang="en-US" u="sng" smtClean="0">
                <a:solidFill>
                  <a:srgbClr val="CC0000"/>
                </a:solidFill>
              </a:rPr>
              <a:t>pumps O</a:t>
            </a:r>
            <a:r>
              <a:rPr lang="en-US" baseline="-25000" smtClean="0">
                <a:solidFill>
                  <a:srgbClr val="CC0000"/>
                </a:solidFill>
              </a:rPr>
              <a:t>2</a:t>
            </a:r>
            <a:r>
              <a:rPr lang="en-US" u="sng" smtClean="0">
                <a:solidFill>
                  <a:srgbClr val="CC0000"/>
                </a:solidFill>
              </a:rPr>
              <a:t>-rich blood to body</a:t>
            </a:r>
          </a:p>
          <a:p>
            <a:pPr marL="1085850" lvl="2" eaLnBrk="1" hangingPunct="1"/>
            <a:r>
              <a:rPr lang="en-US" u="sng" smtClean="0">
                <a:solidFill>
                  <a:srgbClr val="CC0000"/>
                </a:solidFill>
              </a:rPr>
              <a:t>picks up nutrients from digestive system</a:t>
            </a:r>
          </a:p>
          <a:p>
            <a:pPr marL="1085850" lvl="2" eaLnBrk="1" hangingPunct="1"/>
            <a:r>
              <a:rPr lang="en-US" u="sng" smtClean="0">
                <a:solidFill>
                  <a:srgbClr val="CC0000"/>
                </a:solidFill>
              </a:rPr>
              <a:t>collects CO</a:t>
            </a:r>
            <a:r>
              <a:rPr lang="en-US" baseline="-25000" smtClean="0">
                <a:solidFill>
                  <a:srgbClr val="CC0000"/>
                </a:solidFill>
              </a:rPr>
              <a:t>2</a:t>
            </a:r>
            <a:r>
              <a:rPr lang="en-US" u="sng" smtClean="0">
                <a:solidFill>
                  <a:srgbClr val="CC0000"/>
                </a:solidFill>
              </a:rPr>
              <a:t> &amp; cell wastes</a:t>
            </a:r>
          </a:p>
        </p:txBody>
      </p:sp>
      <p:sp>
        <p:nvSpPr>
          <p:cNvPr id="47107" name="Rectangle 1026"/>
          <p:cNvSpPr>
            <a:spLocks noGrp="1" noChangeArrowheads="1"/>
          </p:cNvSpPr>
          <p:nvPr>
            <p:ph type="title"/>
          </p:nvPr>
        </p:nvSpPr>
        <p:spPr/>
        <p:txBody>
          <a:bodyPr/>
          <a:lstStyle/>
          <a:p>
            <a:pPr eaLnBrk="1" hangingPunct="1"/>
            <a:r>
              <a:rPr lang="en-US" smtClean="0"/>
              <a:t>Circulation of Blood</a:t>
            </a:r>
          </a:p>
        </p:txBody>
      </p:sp>
      <p:sp>
        <p:nvSpPr>
          <p:cNvPr id="47108" name="AutoShape 1028"/>
          <p:cNvSpPr>
            <a:spLocks noChangeArrowheads="1"/>
          </p:cNvSpPr>
          <p:nvPr/>
        </p:nvSpPr>
        <p:spPr bwMode="auto">
          <a:xfrm rot="-5400000">
            <a:off x="5689600" y="2222500"/>
            <a:ext cx="1295400" cy="1447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18" y="10800"/>
                </a:moveTo>
                <a:cubicBezTo>
                  <a:pt x="17518" y="7089"/>
                  <a:pt x="14510" y="4082"/>
                  <a:pt x="10800" y="4082"/>
                </a:cubicBezTo>
                <a:cubicBezTo>
                  <a:pt x="7100" y="4081"/>
                  <a:pt x="4097" y="7072"/>
                  <a:pt x="4082" y="10772"/>
                </a:cubicBezTo>
                <a:lnTo>
                  <a:pt x="0" y="10755"/>
                </a:lnTo>
                <a:cubicBezTo>
                  <a:pt x="24" y="4808"/>
                  <a:pt x="4852" y="-1"/>
                  <a:pt x="10800" y="-1"/>
                </a:cubicBezTo>
                <a:cubicBezTo>
                  <a:pt x="16764" y="-1"/>
                  <a:pt x="21599" y="4835"/>
                  <a:pt x="21600" y="10799"/>
                </a:cubicBezTo>
                <a:lnTo>
                  <a:pt x="21600" y="10800"/>
                </a:lnTo>
                <a:lnTo>
                  <a:pt x="24300" y="10800"/>
                </a:lnTo>
                <a:lnTo>
                  <a:pt x="19559" y="15541"/>
                </a:lnTo>
                <a:lnTo>
                  <a:pt x="14818" y="10800"/>
                </a:lnTo>
                <a:lnTo>
                  <a:pt x="17518" y="10800"/>
                </a:lnTo>
                <a:close/>
              </a:path>
            </a:pathLst>
          </a:custGeom>
          <a:solidFill>
            <a:schemeClr val="tx2"/>
          </a:solidFill>
          <a:ln w="9525">
            <a:noFill/>
            <a:miter lim="800000"/>
            <a:headEnd/>
            <a:tailEnd/>
          </a:ln>
        </p:spPr>
        <p:txBody>
          <a:bodyPr wrap="none" anchor="ctr"/>
          <a:lstStyle/>
          <a:p>
            <a:endParaRPr lang="en-US"/>
          </a:p>
        </p:txBody>
      </p:sp>
      <p:sp>
        <p:nvSpPr>
          <p:cNvPr id="47109" name="AutoShape 1029"/>
          <p:cNvSpPr>
            <a:spLocks noChangeArrowheads="1"/>
          </p:cNvSpPr>
          <p:nvPr/>
        </p:nvSpPr>
        <p:spPr bwMode="auto">
          <a:xfrm>
            <a:off x="6299200" y="3048000"/>
            <a:ext cx="1828800" cy="1625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57B6"/>
          </a:solidFill>
          <a:ln w="9525">
            <a:noFill/>
            <a:miter lim="800000"/>
            <a:headEnd/>
            <a:tailEnd/>
          </a:ln>
        </p:spPr>
        <p:txBody>
          <a:bodyPr wrap="none" anchor="ctr"/>
          <a:lstStyle/>
          <a:p>
            <a:r>
              <a:rPr lang="en-US" b="1">
                <a:solidFill>
                  <a:srgbClr val="660000"/>
                </a:solidFill>
              </a:rPr>
              <a:t>heart</a:t>
            </a:r>
            <a:endParaRPr lang="en-US"/>
          </a:p>
        </p:txBody>
      </p:sp>
      <p:sp>
        <p:nvSpPr>
          <p:cNvPr id="47110" name="AutoShape 1030"/>
          <p:cNvSpPr>
            <a:spLocks noChangeArrowheads="1"/>
          </p:cNvSpPr>
          <p:nvPr/>
        </p:nvSpPr>
        <p:spPr bwMode="auto">
          <a:xfrm>
            <a:off x="6604000" y="1803400"/>
            <a:ext cx="1219200" cy="762000"/>
          </a:xfrm>
          <a:prstGeom prst="roundRect">
            <a:avLst>
              <a:gd name="adj" fmla="val 16667"/>
            </a:avLst>
          </a:prstGeom>
          <a:solidFill>
            <a:schemeClr val="hlink"/>
          </a:solidFill>
          <a:ln w="9525">
            <a:solidFill>
              <a:schemeClr val="tx1"/>
            </a:solidFill>
            <a:round/>
            <a:headEnd/>
            <a:tailEnd/>
          </a:ln>
        </p:spPr>
        <p:txBody>
          <a:bodyPr wrap="none" anchor="ctr"/>
          <a:lstStyle/>
          <a:p>
            <a:r>
              <a:rPr lang="en-US" b="1">
                <a:solidFill>
                  <a:srgbClr val="0F116A"/>
                </a:solidFill>
              </a:rPr>
              <a:t>lungs</a:t>
            </a:r>
            <a:endParaRPr lang="en-US"/>
          </a:p>
        </p:txBody>
      </p:sp>
      <p:sp>
        <p:nvSpPr>
          <p:cNvPr id="47111" name="AutoShape 1031"/>
          <p:cNvSpPr>
            <a:spLocks noChangeArrowheads="1"/>
          </p:cNvSpPr>
          <p:nvPr/>
        </p:nvSpPr>
        <p:spPr bwMode="auto">
          <a:xfrm rot="5400000">
            <a:off x="7594600" y="2222500"/>
            <a:ext cx="1295400" cy="1447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18" y="10800"/>
                </a:moveTo>
                <a:cubicBezTo>
                  <a:pt x="17518" y="7089"/>
                  <a:pt x="14510" y="4082"/>
                  <a:pt x="10800" y="4082"/>
                </a:cubicBezTo>
                <a:cubicBezTo>
                  <a:pt x="7100" y="4081"/>
                  <a:pt x="4097" y="7072"/>
                  <a:pt x="4082" y="10772"/>
                </a:cubicBezTo>
                <a:lnTo>
                  <a:pt x="0" y="10755"/>
                </a:lnTo>
                <a:cubicBezTo>
                  <a:pt x="24" y="4808"/>
                  <a:pt x="4852" y="-1"/>
                  <a:pt x="10800" y="-1"/>
                </a:cubicBezTo>
                <a:cubicBezTo>
                  <a:pt x="16764" y="-1"/>
                  <a:pt x="21599" y="4835"/>
                  <a:pt x="21600" y="10799"/>
                </a:cubicBezTo>
                <a:lnTo>
                  <a:pt x="21600" y="10800"/>
                </a:lnTo>
                <a:lnTo>
                  <a:pt x="24300" y="10800"/>
                </a:lnTo>
                <a:lnTo>
                  <a:pt x="19559" y="15541"/>
                </a:lnTo>
                <a:lnTo>
                  <a:pt x="14818" y="10800"/>
                </a:lnTo>
                <a:lnTo>
                  <a:pt x="17518" y="10800"/>
                </a:lnTo>
                <a:close/>
              </a:path>
            </a:pathLst>
          </a:custGeom>
          <a:solidFill>
            <a:srgbClr val="CC0000"/>
          </a:solidFill>
          <a:ln w="9525">
            <a:noFill/>
            <a:miter lim="800000"/>
            <a:headEnd/>
            <a:tailEnd/>
          </a:ln>
        </p:spPr>
        <p:txBody>
          <a:bodyPr wrap="none" anchor="ctr"/>
          <a:lstStyle/>
          <a:p>
            <a:endParaRPr lang="en-US"/>
          </a:p>
        </p:txBody>
      </p:sp>
      <p:sp>
        <p:nvSpPr>
          <p:cNvPr id="47112" name="AutoShape 1032"/>
          <p:cNvSpPr>
            <a:spLocks noChangeArrowheads="1"/>
          </p:cNvSpPr>
          <p:nvPr/>
        </p:nvSpPr>
        <p:spPr bwMode="auto">
          <a:xfrm>
            <a:off x="6604000" y="4927600"/>
            <a:ext cx="1219200" cy="762000"/>
          </a:xfrm>
          <a:prstGeom prst="roundRect">
            <a:avLst>
              <a:gd name="adj" fmla="val 16667"/>
            </a:avLst>
          </a:prstGeom>
          <a:solidFill>
            <a:srgbClr val="660000"/>
          </a:solidFill>
          <a:ln w="9525">
            <a:solidFill>
              <a:schemeClr val="tx1"/>
            </a:solidFill>
            <a:round/>
            <a:headEnd/>
            <a:tailEnd/>
          </a:ln>
        </p:spPr>
        <p:txBody>
          <a:bodyPr wrap="none" anchor="ctr"/>
          <a:lstStyle/>
          <a:p>
            <a:r>
              <a:rPr lang="en-US" b="1">
                <a:solidFill>
                  <a:schemeClr val="bg1"/>
                </a:solidFill>
              </a:rPr>
              <a:t>body</a:t>
            </a:r>
            <a:endParaRPr lang="en-US"/>
          </a:p>
        </p:txBody>
      </p:sp>
      <p:sp>
        <p:nvSpPr>
          <p:cNvPr id="47113" name="AutoShape 1033"/>
          <p:cNvSpPr>
            <a:spLocks noChangeArrowheads="1"/>
          </p:cNvSpPr>
          <p:nvPr/>
        </p:nvSpPr>
        <p:spPr bwMode="auto">
          <a:xfrm rot="5400000">
            <a:off x="7594600" y="4127500"/>
            <a:ext cx="1295400"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18" y="10800"/>
                </a:moveTo>
                <a:cubicBezTo>
                  <a:pt x="17518" y="7089"/>
                  <a:pt x="14510" y="4082"/>
                  <a:pt x="10800" y="4082"/>
                </a:cubicBezTo>
                <a:cubicBezTo>
                  <a:pt x="7089" y="4082"/>
                  <a:pt x="4082" y="7089"/>
                  <a:pt x="4082" y="10800"/>
                </a:cubicBezTo>
                <a:cubicBezTo>
                  <a:pt x="4081" y="10895"/>
                  <a:pt x="4084" y="10991"/>
                  <a:pt x="4088" y="11087"/>
                </a:cubicBezTo>
                <a:lnTo>
                  <a:pt x="9" y="11262"/>
                </a:lnTo>
                <a:cubicBezTo>
                  <a:pt x="3" y="11108"/>
                  <a:pt x="0" y="10954"/>
                  <a:pt x="0" y="10800"/>
                </a:cubicBezTo>
                <a:cubicBezTo>
                  <a:pt x="0" y="4835"/>
                  <a:pt x="4835" y="0"/>
                  <a:pt x="10800" y="0"/>
                </a:cubicBezTo>
                <a:cubicBezTo>
                  <a:pt x="16764" y="0"/>
                  <a:pt x="21599" y="4835"/>
                  <a:pt x="21599" y="10799"/>
                </a:cubicBezTo>
                <a:lnTo>
                  <a:pt x="21600" y="10800"/>
                </a:lnTo>
                <a:lnTo>
                  <a:pt x="24300" y="10800"/>
                </a:lnTo>
                <a:lnTo>
                  <a:pt x="19559" y="15541"/>
                </a:lnTo>
                <a:lnTo>
                  <a:pt x="14818" y="10800"/>
                </a:lnTo>
                <a:lnTo>
                  <a:pt x="17518" y="10800"/>
                </a:lnTo>
                <a:close/>
              </a:path>
            </a:pathLst>
          </a:custGeom>
          <a:solidFill>
            <a:srgbClr val="CC0000"/>
          </a:solidFill>
          <a:ln w="9525">
            <a:noFill/>
            <a:miter lim="800000"/>
            <a:headEnd/>
            <a:tailEnd/>
          </a:ln>
        </p:spPr>
        <p:txBody>
          <a:bodyPr wrap="none" anchor="ctr"/>
          <a:lstStyle/>
          <a:p>
            <a:endParaRPr lang="en-US"/>
          </a:p>
        </p:txBody>
      </p:sp>
      <p:sp>
        <p:nvSpPr>
          <p:cNvPr id="47114" name="AutoShape 1034"/>
          <p:cNvSpPr>
            <a:spLocks noChangeArrowheads="1"/>
          </p:cNvSpPr>
          <p:nvPr/>
        </p:nvSpPr>
        <p:spPr bwMode="auto">
          <a:xfrm rot="5400000" flipH="1" flipV="1">
            <a:off x="5689600" y="4127500"/>
            <a:ext cx="1295400"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18" y="10800"/>
                </a:moveTo>
                <a:cubicBezTo>
                  <a:pt x="17518" y="7089"/>
                  <a:pt x="14510" y="4082"/>
                  <a:pt x="10800" y="4082"/>
                </a:cubicBezTo>
                <a:cubicBezTo>
                  <a:pt x="7089" y="4082"/>
                  <a:pt x="4082" y="7089"/>
                  <a:pt x="4082" y="10800"/>
                </a:cubicBezTo>
                <a:cubicBezTo>
                  <a:pt x="4081" y="10895"/>
                  <a:pt x="4084" y="10991"/>
                  <a:pt x="4088" y="11087"/>
                </a:cubicBezTo>
                <a:lnTo>
                  <a:pt x="9" y="11262"/>
                </a:lnTo>
                <a:cubicBezTo>
                  <a:pt x="3" y="11108"/>
                  <a:pt x="0" y="10954"/>
                  <a:pt x="0" y="10800"/>
                </a:cubicBezTo>
                <a:cubicBezTo>
                  <a:pt x="0" y="4835"/>
                  <a:pt x="4835" y="0"/>
                  <a:pt x="10800" y="0"/>
                </a:cubicBezTo>
                <a:cubicBezTo>
                  <a:pt x="16764" y="0"/>
                  <a:pt x="21599" y="4835"/>
                  <a:pt x="21599" y="10799"/>
                </a:cubicBezTo>
                <a:lnTo>
                  <a:pt x="21600" y="10800"/>
                </a:lnTo>
                <a:lnTo>
                  <a:pt x="24300" y="10800"/>
                </a:lnTo>
                <a:lnTo>
                  <a:pt x="19559" y="15541"/>
                </a:lnTo>
                <a:lnTo>
                  <a:pt x="14818" y="10800"/>
                </a:lnTo>
                <a:lnTo>
                  <a:pt x="17518" y="10800"/>
                </a:lnTo>
                <a:close/>
              </a:path>
            </a:pathLst>
          </a:custGeom>
          <a:solidFill>
            <a:schemeClr val="tx2"/>
          </a:solidFill>
          <a:ln w="9525">
            <a:noFill/>
            <a:miter lim="800000"/>
            <a:headEnd/>
            <a:tailEnd/>
          </a:ln>
        </p:spPr>
        <p:txBody>
          <a:bodyPr wrap="none" anchor="ctr"/>
          <a:lstStyle/>
          <a:p>
            <a:endParaRPr lang="en-US"/>
          </a:p>
        </p:txBody>
      </p:sp>
      <p:sp>
        <p:nvSpPr>
          <p:cNvPr id="47115" name="Rectangle 1035"/>
          <p:cNvSpPr>
            <a:spLocks noChangeArrowheads="1"/>
          </p:cNvSpPr>
          <p:nvPr/>
        </p:nvSpPr>
        <p:spPr bwMode="auto">
          <a:xfrm>
            <a:off x="7570788" y="1204913"/>
            <a:ext cx="1643062" cy="762000"/>
          </a:xfrm>
          <a:prstGeom prst="rect">
            <a:avLst/>
          </a:prstGeom>
          <a:noFill/>
          <a:ln w="9525">
            <a:noFill/>
            <a:miter lim="800000"/>
            <a:headEnd/>
            <a:tailEnd/>
          </a:ln>
        </p:spPr>
        <p:txBody>
          <a:bodyPr wrap="none" anchor="ctr">
            <a:spAutoFit/>
          </a:bodyPr>
          <a:lstStyle/>
          <a:p>
            <a:r>
              <a:rPr lang="en-US" sz="2200" b="1">
                <a:solidFill>
                  <a:srgbClr val="0F116A"/>
                </a:solidFill>
              </a:rPr>
              <a:t>Circulation</a:t>
            </a:r>
            <a:br>
              <a:rPr lang="en-US" sz="2200" b="1">
                <a:solidFill>
                  <a:srgbClr val="0F116A"/>
                </a:solidFill>
              </a:rPr>
            </a:br>
            <a:r>
              <a:rPr lang="en-US" sz="2200" b="1">
                <a:solidFill>
                  <a:srgbClr val="0F116A"/>
                </a:solidFill>
              </a:rPr>
              <a:t>to lungs</a:t>
            </a:r>
            <a:endParaRPr lang="en-US" sz="2600" b="1">
              <a:solidFill>
                <a:srgbClr val="0F116A"/>
              </a:solidFill>
            </a:endParaRPr>
          </a:p>
        </p:txBody>
      </p:sp>
      <p:sp>
        <p:nvSpPr>
          <p:cNvPr id="47116" name="Rectangle 1036"/>
          <p:cNvSpPr>
            <a:spLocks noChangeArrowheads="1"/>
          </p:cNvSpPr>
          <p:nvPr/>
        </p:nvSpPr>
        <p:spPr bwMode="auto">
          <a:xfrm>
            <a:off x="7570788" y="5776913"/>
            <a:ext cx="1643062" cy="762000"/>
          </a:xfrm>
          <a:prstGeom prst="rect">
            <a:avLst/>
          </a:prstGeom>
          <a:noFill/>
          <a:ln w="9525">
            <a:noFill/>
            <a:miter lim="800000"/>
            <a:headEnd/>
            <a:tailEnd/>
          </a:ln>
        </p:spPr>
        <p:txBody>
          <a:bodyPr wrap="none" anchor="ctr">
            <a:spAutoFit/>
          </a:bodyPr>
          <a:lstStyle/>
          <a:p>
            <a:r>
              <a:rPr lang="en-US" sz="2200" b="1">
                <a:solidFill>
                  <a:srgbClr val="0F116A"/>
                </a:solidFill>
              </a:rPr>
              <a:t>Circulation</a:t>
            </a:r>
            <a:br>
              <a:rPr lang="en-US" sz="2200" b="1">
                <a:solidFill>
                  <a:srgbClr val="0F116A"/>
                </a:solidFill>
              </a:rPr>
            </a:br>
            <a:r>
              <a:rPr lang="en-US" sz="2200" b="1">
                <a:solidFill>
                  <a:srgbClr val="0F116A"/>
                </a:solidFill>
              </a:rPr>
              <a:t>to body</a:t>
            </a:r>
            <a:endParaRPr lang="en-US" sz="2600" b="1">
              <a:solidFill>
                <a:srgbClr val="0F116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anim calcmode="lin" valueType="num">
                                      <p:cBhvr additive="base">
                                        <p:cTn id="7" dur="500" fill="hold"/>
                                        <p:tgtEl>
                                          <p:spTgt spid="512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03">
                                            <p:txEl>
                                              <p:pRg st="1" end="1"/>
                                            </p:txEl>
                                          </p:spTgt>
                                        </p:tgtEl>
                                        <p:attrNameLst>
                                          <p:attrName>style.visibility</p:attrName>
                                        </p:attrNameLst>
                                      </p:cBhvr>
                                      <p:to>
                                        <p:strVal val="visible"/>
                                      </p:to>
                                    </p:set>
                                    <p:anim calcmode="lin" valueType="num">
                                      <p:cBhvr additive="base">
                                        <p:cTn id="13" dur="500" fill="hold"/>
                                        <p:tgtEl>
                                          <p:spTgt spid="5120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03">
                                            <p:txEl>
                                              <p:pRg st="2" end="2"/>
                                            </p:txEl>
                                          </p:spTgt>
                                        </p:tgtEl>
                                        <p:attrNameLst>
                                          <p:attrName>style.visibility</p:attrName>
                                        </p:attrNameLst>
                                      </p:cBhvr>
                                      <p:to>
                                        <p:strVal val="visible"/>
                                      </p:to>
                                    </p:set>
                                    <p:anim calcmode="lin" valueType="num">
                                      <p:cBhvr additive="base">
                                        <p:cTn id="19" dur="500" fill="hold"/>
                                        <p:tgtEl>
                                          <p:spTgt spid="5120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03">
                                            <p:txEl>
                                              <p:pRg st="3" end="3"/>
                                            </p:txEl>
                                          </p:spTgt>
                                        </p:tgtEl>
                                        <p:attrNameLst>
                                          <p:attrName>style.visibility</p:attrName>
                                        </p:attrNameLst>
                                      </p:cBhvr>
                                      <p:to>
                                        <p:strVal val="visible"/>
                                      </p:to>
                                    </p:set>
                                    <p:anim calcmode="lin" valueType="num">
                                      <p:cBhvr additive="base">
                                        <p:cTn id="25" dur="500" fill="hold"/>
                                        <p:tgtEl>
                                          <p:spTgt spid="5120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0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03">
                                            <p:txEl>
                                              <p:pRg st="4" end="4"/>
                                            </p:txEl>
                                          </p:spTgt>
                                        </p:tgtEl>
                                        <p:attrNameLst>
                                          <p:attrName>style.visibility</p:attrName>
                                        </p:attrNameLst>
                                      </p:cBhvr>
                                      <p:to>
                                        <p:strVal val="visible"/>
                                      </p:to>
                                    </p:set>
                                    <p:anim calcmode="lin" valueType="num">
                                      <p:cBhvr additive="base">
                                        <p:cTn id="31" dur="500" fill="hold"/>
                                        <p:tgtEl>
                                          <p:spTgt spid="5120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003">
                                            <p:txEl>
                                              <p:pRg st="5" end="5"/>
                                            </p:txEl>
                                          </p:spTgt>
                                        </p:tgtEl>
                                        <p:attrNameLst>
                                          <p:attrName>style.visibility</p:attrName>
                                        </p:attrNameLst>
                                      </p:cBhvr>
                                      <p:to>
                                        <p:strVal val="visible"/>
                                      </p:to>
                                    </p:set>
                                    <p:anim calcmode="lin" valueType="num">
                                      <p:cBhvr additive="base">
                                        <p:cTn id="37" dur="500" fill="hold"/>
                                        <p:tgtEl>
                                          <p:spTgt spid="5120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00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003">
                                            <p:txEl>
                                              <p:pRg st="6" end="6"/>
                                            </p:txEl>
                                          </p:spTgt>
                                        </p:tgtEl>
                                        <p:attrNameLst>
                                          <p:attrName>style.visibility</p:attrName>
                                        </p:attrNameLst>
                                      </p:cBhvr>
                                      <p:to>
                                        <p:strVal val="visible"/>
                                      </p:to>
                                    </p:set>
                                    <p:anim calcmode="lin" valueType="num">
                                      <p:cBhvr additive="base">
                                        <p:cTn id="43" dur="500" fill="hold"/>
                                        <p:tgtEl>
                                          <p:spTgt spid="51200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00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2003">
                                            <p:txEl>
                                              <p:pRg st="7" end="7"/>
                                            </p:txEl>
                                          </p:spTgt>
                                        </p:tgtEl>
                                        <p:attrNameLst>
                                          <p:attrName>style.visibility</p:attrName>
                                        </p:attrNameLst>
                                      </p:cBhvr>
                                      <p:to>
                                        <p:strVal val="visible"/>
                                      </p:to>
                                    </p:set>
                                    <p:anim calcmode="lin" valueType="num">
                                      <p:cBhvr additive="base">
                                        <p:cTn id="49" dur="500" fill="hold"/>
                                        <p:tgtEl>
                                          <p:spTgt spid="51200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1200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2003">
                                            <p:txEl>
                                              <p:pRg st="8" end="8"/>
                                            </p:txEl>
                                          </p:spTgt>
                                        </p:tgtEl>
                                        <p:attrNameLst>
                                          <p:attrName>style.visibility</p:attrName>
                                        </p:attrNameLst>
                                      </p:cBhvr>
                                      <p:to>
                                        <p:strVal val="visible"/>
                                      </p:to>
                                    </p:set>
                                    <p:anim calcmode="lin" valueType="num">
                                      <p:cBhvr additive="base">
                                        <p:cTn id="55" dur="500" fill="hold"/>
                                        <p:tgtEl>
                                          <p:spTgt spid="51200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200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1202" name="Picture 2" descr="40_04ExchangeSurfaces_CL"/>
          <p:cNvPicPr>
            <a:picLocks noChangeAspect="1" noChangeArrowheads="1"/>
          </p:cNvPicPr>
          <p:nvPr/>
        </p:nvPicPr>
        <p:blipFill>
          <a:blip r:embed="rId4"/>
          <a:srcRect/>
          <a:stretch>
            <a:fillRect/>
          </a:stretch>
        </p:blipFill>
        <p:spPr bwMode="auto">
          <a:xfrm>
            <a:off x="4313238" y="609600"/>
            <a:ext cx="4830762" cy="6248400"/>
          </a:xfrm>
          <a:prstGeom prst="rect">
            <a:avLst/>
          </a:prstGeom>
          <a:noFill/>
          <a:ln w="9525">
            <a:noFill/>
            <a:miter lim="800000"/>
            <a:headEnd/>
            <a:tailEnd/>
          </a:ln>
        </p:spPr>
      </p:pic>
      <p:sp>
        <p:nvSpPr>
          <p:cNvPr id="51203" name="Rectangle 3"/>
          <p:cNvSpPr>
            <a:spLocks noGrp="1" noChangeArrowheads="1"/>
          </p:cNvSpPr>
          <p:nvPr>
            <p:ph type="title"/>
          </p:nvPr>
        </p:nvSpPr>
        <p:spPr>
          <a:xfrm>
            <a:off x="427038" y="378151"/>
            <a:ext cx="7772400" cy="762000"/>
          </a:xfrm>
        </p:spPr>
        <p:txBody>
          <a:bodyPr/>
          <a:lstStyle/>
          <a:p>
            <a:pPr eaLnBrk="1" hangingPunct="1"/>
            <a:r>
              <a:rPr lang="en-US" u="sng" dirty="0" smtClean="0"/>
              <a:t>Stops along the way…</a:t>
            </a:r>
          </a:p>
        </p:txBody>
      </p:sp>
      <p:sp>
        <p:nvSpPr>
          <p:cNvPr id="520196" name="Rectangle 4" descr="Rectangle: Click to edit Master text styles&#10;Second level&#10;Third level&#10;Fourth level&#10;Fifth level"/>
          <p:cNvSpPr>
            <a:spLocks noGrp="1" noChangeArrowheads="1"/>
          </p:cNvSpPr>
          <p:nvPr>
            <p:ph type="body" idx="1"/>
          </p:nvPr>
        </p:nvSpPr>
        <p:spPr>
          <a:xfrm>
            <a:off x="685800" y="1371600"/>
            <a:ext cx="5257800" cy="5257800"/>
          </a:xfrm>
        </p:spPr>
        <p:txBody>
          <a:bodyPr/>
          <a:lstStyle/>
          <a:p>
            <a:pPr eaLnBrk="1" hangingPunct="1">
              <a:lnSpc>
                <a:spcPct val="110000"/>
              </a:lnSpc>
            </a:pPr>
            <a:r>
              <a:rPr lang="en-US" sz="2600" u="sng" smtClean="0">
                <a:solidFill>
                  <a:srgbClr val="CC0000"/>
                </a:solidFill>
              </a:rPr>
              <a:t>Lungs</a:t>
            </a:r>
          </a:p>
          <a:p>
            <a:pPr lvl="1" eaLnBrk="1" hangingPunct="1">
              <a:lnSpc>
                <a:spcPct val="110000"/>
              </a:lnSpc>
            </a:pPr>
            <a:r>
              <a:rPr lang="en-US" sz="2400" u="sng" smtClean="0">
                <a:solidFill>
                  <a:srgbClr val="CC0000"/>
                </a:solidFill>
              </a:rPr>
              <a:t>pick up O</a:t>
            </a:r>
            <a:r>
              <a:rPr lang="en-US" sz="2400" baseline="-25000" smtClean="0">
                <a:solidFill>
                  <a:srgbClr val="CC0000"/>
                </a:solidFill>
              </a:rPr>
              <a:t>2</a:t>
            </a:r>
            <a:r>
              <a:rPr lang="en-US" sz="2400" u="sng" smtClean="0">
                <a:solidFill>
                  <a:srgbClr val="CC0000"/>
                </a:solidFill>
              </a:rPr>
              <a:t> / clean out CO</a:t>
            </a:r>
            <a:r>
              <a:rPr lang="en-US" sz="2400" baseline="-25000" smtClean="0">
                <a:solidFill>
                  <a:srgbClr val="CC0000"/>
                </a:solidFill>
              </a:rPr>
              <a:t>2</a:t>
            </a:r>
            <a:endParaRPr lang="en-US" sz="2400" u="sng" smtClean="0">
              <a:solidFill>
                <a:srgbClr val="CC0000"/>
              </a:solidFill>
            </a:endParaRPr>
          </a:p>
          <a:p>
            <a:pPr eaLnBrk="1" hangingPunct="1">
              <a:lnSpc>
                <a:spcPct val="110000"/>
              </a:lnSpc>
            </a:pPr>
            <a:r>
              <a:rPr lang="en-US" sz="2600" u="sng" smtClean="0">
                <a:solidFill>
                  <a:srgbClr val="CC0000"/>
                </a:solidFill>
              </a:rPr>
              <a:t>Small Intestines</a:t>
            </a:r>
          </a:p>
          <a:p>
            <a:pPr lvl="1" eaLnBrk="1" hangingPunct="1">
              <a:lnSpc>
                <a:spcPct val="110000"/>
              </a:lnSpc>
            </a:pPr>
            <a:r>
              <a:rPr lang="en-US" sz="2400" u="sng" smtClean="0">
                <a:solidFill>
                  <a:srgbClr val="CC0000"/>
                </a:solidFill>
              </a:rPr>
              <a:t>pick up nutrients from digested food</a:t>
            </a:r>
          </a:p>
          <a:p>
            <a:pPr eaLnBrk="1" hangingPunct="1">
              <a:lnSpc>
                <a:spcPct val="110000"/>
              </a:lnSpc>
            </a:pPr>
            <a:r>
              <a:rPr lang="en-US" sz="2600" u="sng" smtClean="0">
                <a:solidFill>
                  <a:srgbClr val="CC0000"/>
                </a:solidFill>
              </a:rPr>
              <a:t>Large Intestines</a:t>
            </a:r>
          </a:p>
          <a:p>
            <a:pPr lvl="1" eaLnBrk="1" hangingPunct="1">
              <a:lnSpc>
                <a:spcPct val="110000"/>
              </a:lnSpc>
            </a:pPr>
            <a:r>
              <a:rPr lang="en-US" sz="2400" u="sng" smtClean="0">
                <a:solidFill>
                  <a:srgbClr val="CC0000"/>
                </a:solidFill>
              </a:rPr>
              <a:t>pick up water from </a:t>
            </a:r>
            <a:br>
              <a:rPr lang="en-US" sz="2400" u="sng" smtClean="0">
                <a:solidFill>
                  <a:srgbClr val="CC0000"/>
                </a:solidFill>
              </a:rPr>
            </a:br>
            <a:r>
              <a:rPr lang="en-US" sz="2400" u="sng" smtClean="0">
                <a:solidFill>
                  <a:srgbClr val="CC0000"/>
                </a:solidFill>
              </a:rPr>
              <a:t>digested food</a:t>
            </a:r>
          </a:p>
          <a:p>
            <a:pPr eaLnBrk="1" hangingPunct="1">
              <a:lnSpc>
                <a:spcPct val="110000"/>
              </a:lnSpc>
            </a:pPr>
            <a:r>
              <a:rPr lang="en-US" sz="2600" u="sng" smtClean="0">
                <a:solidFill>
                  <a:srgbClr val="CC0000"/>
                </a:solidFill>
              </a:rPr>
              <a:t>Liver</a:t>
            </a:r>
          </a:p>
          <a:p>
            <a:pPr lvl="1" eaLnBrk="1" hangingPunct="1">
              <a:lnSpc>
                <a:spcPct val="110000"/>
              </a:lnSpc>
            </a:pPr>
            <a:r>
              <a:rPr lang="en-US" sz="2400" u="sng" smtClean="0">
                <a:solidFill>
                  <a:srgbClr val="CC0000"/>
                </a:solidFill>
              </a:rPr>
              <a:t>clean out worn out </a:t>
            </a:r>
            <a:br>
              <a:rPr lang="en-US" sz="2400" u="sng" smtClean="0">
                <a:solidFill>
                  <a:srgbClr val="CC0000"/>
                </a:solidFill>
              </a:rPr>
            </a:br>
            <a:r>
              <a:rPr lang="en-US" sz="2400" u="sng" smtClean="0">
                <a:solidFill>
                  <a:srgbClr val="CC0000"/>
                </a:solidFill>
              </a:rPr>
              <a:t>blood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0196">
                                            <p:txEl>
                                              <p:pRg st="0" end="0"/>
                                            </p:txEl>
                                          </p:spTgt>
                                        </p:tgtEl>
                                        <p:attrNameLst>
                                          <p:attrName>style.visibility</p:attrName>
                                        </p:attrNameLst>
                                      </p:cBhvr>
                                      <p:to>
                                        <p:strVal val="visible"/>
                                      </p:to>
                                    </p:set>
                                    <p:anim calcmode="lin" valueType="num">
                                      <p:cBhvr additive="base">
                                        <p:cTn id="7" dur="500" fill="hold"/>
                                        <p:tgtEl>
                                          <p:spTgt spid="5201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019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0196">
                                            <p:txEl>
                                              <p:pRg st="1" end="1"/>
                                            </p:txEl>
                                          </p:spTgt>
                                        </p:tgtEl>
                                        <p:attrNameLst>
                                          <p:attrName>style.visibility</p:attrName>
                                        </p:attrNameLst>
                                      </p:cBhvr>
                                      <p:to>
                                        <p:strVal val="visible"/>
                                      </p:to>
                                    </p:set>
                                    <p:anim calcmode="lin" valueType="num">
                                      <p:cBhvr additive="base">
                                        <p:cTn id="13" dur="500" fill="hold"/>
                                        <p:tgtEl>
                                          <p:spTgt spid="52019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019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0196">
                                            <p:txEl>
                                              <p:pRg st="2" end="2"/>
                                            </p:txEl>
                                          </p:spTgt>
                                        </p:tgtEl>
                                        <p:attrNameLst>
                                          <p:attrName>style.visibility</p:attrName>
                                        </p:attrNameLst>
                                      </p:cBhvr>
                                      <p:to>
                                        <p:strVal val="visible"/>
                                      </p:to>
                                    </p:set>
                                    <p:anim calcmode="lin" valueType="num">
                                      <p:cBhvr additive="base">
                                        <p:cTn id="19" dur="500" fill="hold"/>
                                        <p:tgtEl>
                                          <p:spTgt spid="52019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019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0196">
                                            <p:txEl>
                                              <p:pRg st="3" end="3"/>
                                            </p:txEl>
                                          </p:spTgt>
                                        </p:tgtEl>
                                        <p:attrNameLst>
                                          <p:attrName>style.visibility</p:attrName>
                                        </p:attrNameLst>
                                      </p:cBhvr>
                                      <p:to>
                                        <p:strVal val="visible"/>
                                      </p:to>
                                    </p:set>
                                    <p:anim calcmode="lin" valueType="num">
                                      <p:cBhvr additive="base">
                                        <p:cTn id="25" dur="500" fill="hold"/>
                                        <p:tgtEl>
                                          <p:spTgt spid="52019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019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0196">
                                            <p:txEl>
                                              <p:pRg st="4" end="4"/>
                                            </p:txEl>
                                          </p:spTgt>
                                        </p:tgtEl>
                                        <p:attrNameLst>
                                          <p:attrName>style.visibility</p:attrName>
                                        </p:attrNameLst>
                                      </p:cBhvr>
                                      <p:to>
                                        <p:strVal val="visible"/>
                                      </p:to>
                                    </p:set>
                                    <p:anim calcmode="lin" valueType="num">
                                      <p:cBhvr additive="base">
                                        <p:cTn id="31" dur="500" fill="hold"/>
                                        <p:tgtEl>
                                          <p:spTgt spid="52019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019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20196">
                                            <p:txEl>
                                              <p:pRg st="5" end="5"/>
                                            </p:txEl>
                                          </p:spTgt>
                                        </p:tgtEl>
                                        <p:attrNameLst>
                                          <p:attrName>style.visibility</p:attrName>
                                        </p:attrNameLst>
                                      </p:cBhvr>
                                      <p:to>
                                        <p:strVal val="visible"/>
                                      </p:to>
                                    </p:set>
                                    <p:anim calcmode="lin" valueType="num">
                                      <p:cBhvr additive="base">
                                        <p:cTn id="37" dur="500" fill="hold"/>
                                        <p:tgtEl>
                                          <p:spTgt spid="52019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2019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20196">
                                            <p:txEl>
                                              <p:pRg st="6" end="6"/>
                                            </p:txEl>
                                          </p:spTgt>
                                        </p:tgtEl>
                                        <p:attrNameLst>
                                          <p:attrName>style.visibility</p:attrName>
                                        </p:attrNameLst>
                                      </p:cBhvr>
                                      <p:to>
                                        <p:strVal val="visible"/>
                                      </p:to>
                                    </p:set>
                                    <p:anim calcmode="lin" valueType="num">
                                      <p:cBhvr additive="base">
                                        <p:cTn id="43" dur="500" fill="hold"/>
                                        <p:tgtEl>
                                          <p:spTgt spid="52019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2019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20196">
                                            <p:txEl>
                                              <p:pRg st="7" end="7"/>
                                            </p:txEl>
                                          </p:spTgt>
                                        </p:tgtEl>
                                        <p:attrNameLst>
                                          <p:attrName>style.visibility</p:attrName>
                                        </p:attrNameLst>
                                      </p:cBhvr>
                                      <p:to>
                                        <p:strVal val="visible"/>
                                      </p:to>
                                    </p:set>
                                    <p:anim calcmode="lin" valueType="num">
                                      <p:cBhvr additive="base">
                                        <p:cTn id="49" dur="500" fill="hold"/>
                                        <p:tgtEl>
                                          <p:spTgt spid="52019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2019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descr="40_04ExchangeSurfaces_CL"/>
          <p:cNvPicPr>
            <a:picLocks noChangeAspect="1" noChangeArrowheads="1"/>
          </p:cNvPicPr>
          <p:nvPr/>
        </p:nvPicPr>
        <p:blipFill>
          <a:blip r:embed="rId5"/>
          <a:srcRect/>
          <a:stretch>
            <a:fillRect/>
          </a:stretch>
        </p:blipFill>
        <p:spPr bwMode="auto">
          <a:xfrm>
            <a:off x="4310063" y="604838"/>
            <a:ext cx="4830762" cy="6248400"/>
          </a:xfrm>
          <a:prstGeom prst="rect">
            <a:avLst/>
          </a:prstGeom>
          <a:noFill/>
          <a:ln w="9525">
            <a:noFill/>
            <a:miter lim="800000"/>
            <a:headEnd/>
            <a:tailEnd/>
          </a:ln>
        </p:spPr>
      </p:pic>
      <p:sp>
        <p:nvSpPr>
          <p:cNvPr id="53251" name="Rectangle 3"/>
          <p:cNvSpPr>
            <a:spLocks noGrp="1" noChangeArrowheads="1"/>
          </p:cNvSpPr>
          <p:nvPr>
            <p:ph type="title"/>
          </p:nvPr>
        </p:nvSpPr>
        <p:spPr>
          <a:xfrm>
            <a:off x="336134" y="301240"/>
            <a:ext cx="7772400" cy="762000"/>
          </a:xfrm>
        </p:spPr>
        <p:txBody>
          <a:bodyPr/>
          <a:lstStyle/>
          <a:p>
            <a:pPr eaLnBrk="1" hangingPunct="1"/>
            <a:r>
              <a:rPr lang="en-US" u="sng" dirty="0" smtClean="0"/>
              <a:t>More stops along the way…</a:t>
            </a:r>
          </a:p>
        </p:txBody>
      </p:sp>
      <p:sp>
        <p:nvSpPr>
          <p:cNvPr id="522244" name="Rectangle 4" descr="Rectangle: Click to edit Master text styles&#10;Second level&#10;Third level&#10;Fourth level&#10;Fifth level"/>
          <p:cNvSpPr>
            <a:spLocks noGrp="1" noChangeArrowheads="1"/>
          </p:cNvSpPr>
          <p:nvPr>
            <p:ph type="body" idx="1"/>
          </p:nvPr>
        </p:nvSpPr>
        <p:spPr>
          <a:xfrm>
            <a:off x="673100" y="1371600"/>
            <a:ext cx="4718050" cy="5334000"/>
          </a:xfrm>
        </p:spPr>
        <p:txBody>
          <a:bodyPr/>
          <a:lstStyle/>
          <a:p>
            <a:pPr eaLnBrk="1" hangingPunct="1">
              <a:lnSpc>
                <a:spcPct val="90000"/>
              </a:lnSpc>
            </a:pPr>
            <a:r>
              <a:rPr lang="en-US" u="sng" smtClean="0">
                <a:solidFill>
                  <a:srgbClr val="CC0000"/>
                </a:solidFill>
              </a:rPr>
              <a:t>Kidneys </a:t>
            </a:r>
          </a:p>
          <a:p>
            <a:pPr lvl="1" eaLnBrk="1" hangingPunct="1">
              <a:lnSpc>
                <a:spcPct val="90000"/>
              </a:lnSpc>
            </a:pPr>
            <a:r>
              <a:rPr lang="en-US" u="sng" smtClean="0">
                <a:solidFill>
                  <a:srgbClr val="CC0000"/>
                </a:solidFill>
              </a:rPr>
              <a:t>filters out cell wastes (urea)</a:t>
            </a:r>
          </a:p>
          <a:p>
            <a:pPr lvl="1" eaLnBrk="1" hangingPunct="1">
              <a:lnSpc>
                <a:spcPct val="90000"/>
              </a:lnSpc>
            </a:pPr>
            <a:r>
              <a:rPr lang="en-US" u="sng" smtClean="0">
                <a:solidFill>
                  <a:srgbClr val="CC0000"/>
                </a:solidFill>
              </a:rPr>
              <a:t>extra salts, sugars </a:t>
            </a:r>
            <a:br>
              <a:rPr lang="en-US" u="sng" smtClean="0">
                <a:solidFill>
                  <a:srgbClr val="CC0000"/>
                </a:solidFill>
              </a:rPr>
            </a:br>
            <a:r>
              <a:rPr lang="en-US" u="sng" smtClean="0">
                <a:solidFill>
                  <a:srgbClr val="CC0000"/>
                </a:solidFill>
              </a:rPr>
              <a:t>&amp; water </a:t>
            </a:r>
          </a:p>
          <a:p>
            <a:pPr eaLnBrk="1" hangingPunct="1">
              <a:lnSpc>
                <a:spcPct val="90000"/>
              </a:lnSpc>
            </a:pPr>
            <a:r>
              <a:rPr lang="en-US" u="sng" smtClean="0">
                <a:solidFill>
                  <a:srgbClr val="CC0000"/>
                </a:solidFill>
              </a:rPr>
              <a:t>Bone</a:t>
            </a:r>
          </a:p>
          <a:p>
            <a:pPr lvl="1" eaLnBrk="1" hangingPunct="1">
              <a:lnSpc>
                <a:spcPct val="90000"/>
              </a:lnSpc>
            </a:pPr>
            <a:r>
              <a:rPr lang="en-US" u="sng" smtClean="0">
                <a:solidFill>
                  <a:srgbClr val="CC0000"/>
                </a:solidFill>
              </a:rPr>
              <a:t>pick up new red </a:t>
            </a:r>
            <a:br>
              <a:rPr lang="en-US" u="sng" smtClean="0">
                <a:solidFill>
                  <a:srgbClr val="CC0000"/>
                </a:solidFill>
              </a:rPr>
            </a:br>
            <a:r>
              <a:rPr lang="en-US" u="sng" smtClean="0">
                <a:solidFill>
                  <a:srgbClr val="CC0000"/>
                </a:solidFill>
              </a:rPr>
              <a:t>blood cells</a:t>
            </a:r>
          </a:p>
          <a:p>
            <a:pPr eaLnBrk="1" hangingPunct="1">
              <a:lnSpc>
                <a:spcPct val="90000"/>
              </a:lnSpc>
            </a:pPr>
            <a:r>
              <a:rPr lang="en-US" u="sng" smtClean="0">
                <a:solidFill>
                  <a:srgbClr val="CC0000"/>
                </a:solidFill>
              </a:rPr>
              <a:t>Spleen</a:t>
            </a:r>
          </a:p>
          <a:p>
            <a:pPr lvl="1" eaLnBrk="1" hangingPunct="1">
              <a:lnSpc>
                <a:spcPct val="90000"/>
              </a:lnSpc>
            </a:pPr>
            <a:r>
              <a:rPr lang="en-US" u="sng" smtClean="0">
                <a:solidFill>
                  <a:srgbClr val="CC0000"/>
                </a:solidFill>
              </a:rPr>
              <a:t>pick up new white blood cells</a:t>
            </a:r>
          </a:p>
        </p:txBody>
      </p:sp>
      <p:pic>
        <p:nvPicPr>
          <p:cNvPr id="6" name="Picture 5" descr="Spleen.jpg"/>
          <p:cNvPicPr>
            <a:picLocks noChangeAspect="1"/>
          </p:cNvPicPr>
          <p:nvPr/>
        </p:nvPicPr>
        <p:blipFill>
          <a:blip r:embed="rId6"/>
          <a:srcRect r="4800" b="6621"/>
          <a:stretch>
            <a:fillRect/>
          </a:stretch>
        </p:blipFill>
        <p:spPr bwMode="auto">
          <a:xfrm>
            <a:off x="5483225" y="3395663"/>
            <a:ext cx="3613150" cy="3427412"/>
          </a:xfrm>
          <a:prstGeom prst="rect">
            <a:avLst/>
          </a:prstGeom>
          <a:noFill/>
          <a:ln w="12700">
            <a:solidFill>
              <a:srgbClr val="090E21"/>
            </a:solid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44">
                                            <p:txEl>
                                              <p:pRg st="0" end="0"/>
                                            </p:txEl>
                                          </p:spTgt>
                                        </p:tgtEl>
                                        <p:attrNameLst>
                                          <p:attrName>style.visibility</p:attrName>
                                        </p:attrNameLst>
                                      </p:cBhvr>
                                      <p:to>
                                        <p:strVal val="visible"/>
                                      </p:to>
                                    </p:set>
                                    <p:anim calcmode="lin" valueType="num">
                                      <p:cBhvr additive="base">
                                        <p:cTn id="7" dur="500" fill="hold"/>
                                        <p:tgtEl>
                                          <p:spTgt spid="522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44">
                                            <p:txEl>
                                              <p:pRg st="1" end="1"/>
                                            </p:txEl>
                                          </p:spTgt>
                                        </p:tgtEl>
                                        <p:attrNameLst>
                                          <p:attrName>style.visibility</p:attrName>
                                        </p:attrNameLst>
                                      </p:cBhvr>
                                      <p:to>
                                        <p:strVal val="visible"/>
                                      </p:to>
                                    </p:set>
                                    <p:anim calcmode="lin" valueType="num">
                                      <p:cBhvr additive="base">
                                        <p:cTn id="13" dur="500" fill="hold"/>
                                        <p:tgtEl>
                                          <p:spTgt spid="5222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44">
                                            <p:txEl>
                                              <p:pRg st="2" end="2"/>
                                            </p:txEl>
                                          </p:spTgt>
                                        </p:tgtEl>
                                        <p:attrNameLst>
                                          <p:attrName>style.visibility</p:attrName>
                                        </p:attrNameLst>
                                      </p:cBhvr>
                                      <p:to>
                                        <p:strVal val="visible"/>
                                      </p:to>
                                    </p:set>
                                    <p:anim calcmode="lin" valueType="num">
                                      <p:cBhvr additive="base">
                                        <p:cTn id="19" dur="500" fill="hold"/>
                                        <p:tgtEl>
                                          <p:spTgt spid="52224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44">
                                            <p:txEl>
                                              <p:pRg st="3" end="3"/>
                                            </p:txEl>
                                          </p:spTgt>
                                        </p:tgtEl>
                                        <p:attrNameLst>
                                          <p:attrName>style.visibility</p:attrName>
                                        </p:attrNameLst>
                                      </p:cBhvr>
                                      <p:to>
                                        <p:strVal val="visible"/>
                                      </p:to>
                                    </p:set>
                                    <p:anim calcmode="lin" valueType="num">
                                      <p:cBhvr additive="base">
                                        <p:cTn id="25" dur="500" fill="hold"/>
                                        <p:tgtEl>
                                          <p:spTgt spid="52224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24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2244">
                                            <p:txEl>
                                              <p:pRg st="4" end="4"/>
                                            </p:txEl>
                                          </p:spTgt>
                                        </p:tgtEl>
                                        <p:attrNameLst>
                                          <p:attrName>style.visibility</p:attrName>
                                        </p:attrNameLst>
                                      </p:cBhvr>
                                      <p:to>
                                        <p:strVal val="visible"/>
                                      </p:to>
                                    </p:set>
                                    <p:anim calcmode="lin" valueType="num">
                                      <p:cBhvr additive="base">
                                        <p:cTn id="31" dur="500" fill="hold"/>
                                        <p:tgtEl>
                                          <p:spTgt spid="52224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224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22244">
                                            <p:txEl>
                                              <p:pRg st="5" end="5"/>
                                            </p:txEl>
                                          </p:spTgt>
                                        </p:tgtEl>
                                        <p:attrNameLst>
                                          <p:attrName>style.visibility</p:attrName>
                                        </p:attrNameLst>
                                      </p:cBhvr>
                                      <p:to>
                                        <p:strVal val="visible"/>
                                      </p:to>
                                    </p:set>
                                    <p:anim calcmode="lin" valueType="num">
                                      <p:cBhvr additive="base">
                                        <p:cTn id="37" dur="500" fill="hold"/>
                                        <p:tgtEl>
                                          <p:spTgt spid="52224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2224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22244">
                                            <p:txEl>
                                              <p:pRg st="6" end="6"/>
                                            </p:txEl>
                                          </p:spTgt>
                                        </p:tgtEl>
                                        <p:attrNameLst>
                                          <p:attrName>style.visibility</p:attrName>
                                        </p:attrNameLst>
                                      </p:cBhvr>
                                      <p:to>
                                        <p:strVal val="visible"/>
                                      </p:to>
                                    </p:set>
                                    <p:anim calcmode="lin" valueType="num">
                                      <p:cBhvr additive="base">
                                        <p:cTn id="43" dur="500" fill="hold"/>
                                        <p:tgtEl>
                                          <p:spTgt spid="52224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2224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subTnLst>
                                    <p:audio>
                                      <p:cMediaNode>
                                        <p:cTn display="0" masterRel="sameClick">
                                          <p:stCondLst>
                                            <p:cond evt="begin" delay="0">
                                              <p:tn val="47"/>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228600" y="6400800"/>
            <a:ext cx="1828800" cy="457200"/>
          </a:xfrm>
          <a:prstGeom prst="rect">
            <a:avLst/>
          </a:prstGeom>
          <a:solidFill>
            <a:schemeClr val="bg1"/>
          </a:solidFill>
          <a:ln w="9525">
            <a:noFill/>
            <a:miter lim="800000"/>
            <a:headEnd/>
            <a:tailEnd/>
          </a:ln>
        </p:spPr>
        <p:txBody>
          <a:bodyPr wrap="none" anchor="ctr"/>
          <a:lstStyle/>
          <a:p>
            <a:endParaRPr lang="en-US"/>
          </a:p>
        </p:txBody>
      </p:sp>
      <p:pic>
        <p:nvPicPr>
          <p:cNvPr id="55299" name="Picture 18" descr="Firefox089"/>
          <p:cNvPicPr>
            <a:picLocks noChangeAspect="1" noChangeArrowheads="1"/>
          </p:cNvPicPr>
          <p:nvPr/>
        </p:nvPicPr>
        <p:blipFill>
          <a:blip r:embed="rId8"/>
          <a:srcRect l="10641" t="1585" r="5321" b="6345"/>
          <a:stretch>
            <a:fillRect/>
          </a:stretch>
        </p:blipFill>
        <p:spPr bwMode="auto">
          <a:xfrm>
            <a:off x="0" y="5397500"/>
            <a:ext cx="1193800" cy="1460500"/>
          </a:xfrm>
          <a:prstGeom prst="rect">
            <a:avLst/>
          </a:prstGeom>
          <a:noFill/>
          <a:ln w="9525">
            <a:noFill/>
            <a:miter lim="800000"/>
            <a:headEnd/>
            <a:tailEnd/>
          </a:ln>
        </p:spPr>
      </p:pic>
      <p:sp>
        <p:nvSpPr>
          <p:cNvPr id="557073" name="AutoShape 17"/>
          <p:cNvSpPr>
            <a:spLocks noChangeArrowheads="1"/>
          </p:cNvSpPr>
          <p:nvPr/>
        </p:nvSpPr>
        <p:spPr bwMode="auto">
          <a:xfrm>
            <a:off x="7886700" y="4362450"/>
            <a:ext cx="654050" cy="565150"/>
          </a:xfrm>
          <a:prstGeom prst="roundRect">
            <a:avLst>
              <a:gd name="adj" fmla="val 16667"/>
            </a:avLst>
          </a:prstGeom>
          <a:solidFill>
            <a:srgbClr val="FFCC18"/>
          </a:solidFill>
          <a:ln w="19050">
            <a:solidFill>
              <a:srgbClr val="660000"/>
            </a:solidFill>
            <a:round/>
            <a:headEnd/>
            <a:tailEnd/>
          </a:ln>
        </p:spPr>
        <p:txBody>
          <a:bodyPr wrap="none" anchor="ctr"/>
          <a:lstStyle/>
          <a:p>
            <a:r>
              <a:rPr lang="en-US" sz="1800" b="1">
                <a:solidFill>
                  <a:srgbClr val="660000"/>
                </a:solidFill>
              </a:rPr>
              <a:t>waste</a:t>
            </a:r>
            <a:endParaRPr lang="en-US" b="1">
              <a:solidFill>
                <a:srgbClr val="660000"/>
              </a:solidFill>
            </a:endParaRPr>
          </a:p>
        </p:txBody>
      </p:sp>
      <p:sp>
        <p:nvSpPr>
          <p:cNvPr id="557072" name="AutoShape 16"/>
          <p:cNvSpPr>
            <a:spLocks noChangeArrowheads="1"/>
          </p:cNvSpPr>
          <p:nvPr/>
        </p:nvSpPr>
        <p:spPr bwMode="auto">
          <a:xfrm>
            <a:off x="5899150" y="3925888"/>
            <a:ext cx="654050" cy="565150"/>
          </a:xfrm>
          <a:prstGeom prst="hexagon">
            <a:avLst>
              <a:gd name="adj" fmla="val 28933"/>
              <a:gd name="vf" fmla="val 115470"/>
            </a:avLst>
          </a:prstGeom>
          <a:solidFill>
            <a:srgbClr val="FFCC18"/>
          </a:solidFill>
          <a:ln w="19050">
            <a:solidFill>
              <a:srgbClr val="660000"/>
            </a:solidFill>
            <a:miter lim="800000"/>
            <a:headEnd/>
            <a:tailEnd/>
          </a:ln>
        </p:spPr>
        <p:txBody>
          <a:bodyPr wrap="none" anchor="ctr"/>
          <a:lstStyle/>
          <a:p>
            <a:r>
              <a:rPr lang="en-US" sz="1800" b="1">
                <a:solidFill>
                  <a:srgbClr val="660000"/>
                </a:solidFill>
              </a:rPr>
              <a:t>food</a:t>
            </a:r>
            <a:endParaRPr lang="en-US" b="1">
              <a:solidFill>
                <a:srgbClr val="660000"/>
              </a:solidFill>
            </a:endParaRPr>
          </a:p>
        </p:txBody>
      </p:sp>
      <p:pic>
        <p:nvPicPr>
          <p:cNvPr id="557059" name="Picture 3"/>
          <p:cNvPicPr>
            <a:picLocks noChangeAspect="1" noChangeArrowheads="1"/>
          </p:cNvPicPr>
          <p:nvPr/>
        </p:nvPicPr>
        <p:blipFill>
          <a:blip r:embed="rId9"/>
          <a:srcRect/>
          <a:stretch>
            <a:fillRect/>
          </a:stretch>
        </p:blipFill>
        <p:spPr bwMode="auto">
          <a:xfrm>
            <a:off x="7620000" y="2209800"/>
            <a:ext cx="1095375" cy="1524000"/>
          </a:xfrm>
          <a:prstGeom prst="rect">
            <a:avLst/>
          </a:prstGeom>
          <a:noFill/>
          <a:ln w="9525">
            <a:noFill/>
            <a:miter lim="800000"/>
            <a:headEnd/>
            <a:tailEnd/>
          </a:ln>
        </p:spPr>
      </p:pic>
      <p:sp>
        <p:nvSpPr>
          <p:cNvPr id="55303" name="Rectangle 5"/>
          <p:cNvSpPr>
            <a:spLocks noGrp="1" noChangeArrowheads="1"/>
          </p:cNvSpPr>
          <p:nvPr>
            <p:ph type="title"/>
          </p:nvPr>
        </p:nvSpPr>
        <p:spPr>
          <a:xfrm>
            <a:off x="609600" y="685800"/>
            <a:ext cx="8328025" cy="762000"/>
          </a:xfrm>
        </p:spPr>
        <p:txBody>
          <a:bodyPr/>
          <a:lstStyle/>
          <a:p>
            <a:pPr eaLnBrk="1" hangingPunct="1"/>
            <a:r>
              <a:rPr lang="en-US" smtClean="0"/>
              <a:t>Circulatory System &amp; Homeostasis</a:t>
            </a:r>
          </a:p>
        </p:txBody>
      </p:sp>
      <p:sp>
        <p:nvSpPr>
          <p:cNvPr id="557062" name="Rectangle 6" descr="Rectangle: Click to edit Master text styles&#10;Second level&#10;Third level&#10;Fourth level&#10;Fifth level"/>
          <p:cNvSpPr>
            <a:spLocks noGrp="1" noChangeArrowheads="1"/>
          </p:cNvSpPr>
          <p:nvPr>
            <p:ph type="body" idx="1"/>
          </p:nvPr>
        </p:nvSpPr>
        <p:spPr>
          <a:xfrm>
            <a:off x="609600" y="1371600"/>
            <a:ext cx="8534400" cy="5410200"/>
          </a:xfrm>
        </p:spPr>
        <p:txBody>
          <a:bodyPr/>
          <a:lstStyle/>
          <a:p>
            <a:pPr eaLnBrk="1" hangingPunct="1">
              <a:lnSpc>
                <a:spcPct val="90000"/>
              </a:lnSpc>
            </a:pPr>
            <a:r>
              <a:rPr lang="en-US" sz="2600" smtClean="0"/>
              <a:t>Homeostasis</a:t>
            </a:r>
          </a:p>
          <a:p>
            <a:pPr lvl="1" eaLnBrk="1" hangingPunct="1">
              <a:lnSpc>
                <a:spcPct val="90000"/>
              </a:lnSpc>
            </a:pPr>
            <a:r>
              <a:rPr lang="en-US" sz="2400" smtClean="0"/>
              <a:t>keeping the internal environment of the </a:t>
            </a:r>
            <a:br>
              <a:rPr lang="en-US" sz="2400" smtClean="0"/>
            </a:br>
            <a:r>
              <a:rPr lang="en-US" sz="2400" smtClean="0"/>
              <a:t>body balanced</a:t>
            </a:r>
          </a:p>
          <a:p>
            <a:pPr lvl="1" eaLnBrk="1" hangingPunct="1">
              <a:lnSpc>
                <a:spcPct val="90000"/>
              </a:lnSpc>
            </a:pPr>
            <a:r>
              <a:rPr lang="en-US" sz="2400" u="sng" smtClean="0">
                <a:solidFill>
                  <a:srgbClr val="CC0000"/>
                </a:solidFill>
              </a:rPr>
              <a:t>need to balance food &amp; O</a:t>
            </a:r>
            <a:r>
              <a:rPr lang="en-US" sz="2400" baseline="-25000" smtClean="0">
                <a:solidFill>
                  <a:srgbClr val="CC0000"/>
                </a:solidFill>
              </a:rPr>
              <a:t>2</a:t>
            </a:r>
            <a:r>
              <a:rPr lang="en-US" sz="2400" u="sng" smtClean="0">
                <a:solidFill>
                  <a:srgbClr val="CC0000"/>
                </a:solidFill>
              </a:rPr>
              <a:t> in</a:t>
            </a:r>
          </a:p>
          <a:p>
            <a:pPr lvl="1" eaLnBrk="1" hangingPunct="1">
              <a:lnSpc>
                <a:spcPct val="90000"/>
              </a:lnSpc>
            </a:pPr>
            <a:r>
              <a:rPr lang="en-US" sz="2400" u="sng" smtClean="0">
                <a:solidFill>
                  <a:srgbClr val="CC0000"/>
                </a:solidFill>
              </a:rPr>
              <a:t>need to balance energy (ATP) production</a:t>
            </a:r>
          </a:p>
          <a:p>
            <a:pPr lvl="1" eaLnBrk="1" hangingPunct="1">
              <a:lnSpc>
                <a:spcPct val="90000"/>
              </a:lnSpc>
            </a:pPr>
            <a:r>
              <a:rPr lang="en-US" sz="2400" u="sng" smtClean="0">
                <a:solidFill>
                  <a:srgbClr val="CC0000"/>
                </a:solidFill>
              </a:rPr>
              <a:t>need to balance CO</a:t>
            </a:r>
            <a:r>
              <a:rPr lang="en-US" sz="2400" baseline="-25000" smtClean="0">
                <a:solidFill>
                  <a:srgbClr val="CC0000"/>
                </a:solidFill>
              </a:rPr>
              <a:t>2</a:t>
            </a:r>
            <a:r>
              <a:rPr lang="en-US" sz="2400" u="sng" smtClean="0">
                <a:solidFill>
                  <a:srgbClr val="CC0000"/>
                </a:solidFill>
              </a:rPr>
              <a:t> &amp; waste out</a:t>
            </a:r>
            <a:endParaRPr lang="en-US" sz="2400" smtClean="0"/>
          </a:p>
          <a:p>
            <a:pPr eaLnBrk="1" hangingPunct="1">
              <a:lnSpc>
                <a:spcPct val="90000"/>
              </a:lnSpc>
            </a:pPr>
            <a:r>
              <a:rPr lang="en-US" sz="2600" smtClean="0"/>
              <a:t>Exercise</a:t>
            </a:r>
          </a:p>
          <a:p>
            <a:pPr lvl="1" eaLnBrk="1" hangingPunct="1">
              <a:lnSpc>
                <a:spcPct val="90000"/>
              </a:lnSpc>
            </a:pPr>
            <a:r>
              <a:rPr lang="en-US" sz="2400" u="sng" smtClean="0">
                <a:solidFill>
                  <a:srgbClr val="CC0000"/>
                </a:solidFill>
              </a:rPr>
              <a:t>heart beat faster</a:t>
            </a:r>
            <a:endParaRPr lang="en-US" sz="2400" smtClean="0"/>
          </a:p>
          <a:p>
            <a:pPr marL="1085850" lvl="2" eaLnBrk="1" hangingPunct="1">
              <a:lnSpc>
                <a:spcPct val="90000"/>
              </a:lnSpc>
            </a:pPr>
            <a:r>
              <a:rPr lang="en-US" sz="2000" smtClean="0"/>
              <a:t>need more ATP</a:t>
            </a:r>
          </a:p>
          <a:p>
            <a:pPr marL="1085850" lvl="2" eaLnBrk="1" hangingPunct="1">
              <a:lnSpc>
                <a:spcPct val="90000"/>
              </a:lnSpc>
            </a:pPr>
            <a:r>
              <a:rPr lang="en-US" sz="2000" smtClean="0"/>
              <a:t>bring in more O</a:t>
            </a:r>
            <a:r>
              <a:rPr lang="en-US" sz="2000" baseline="-25000" smtClean="0"/>
              <a:t>2</a:t>
            </a:r>
            <a:r>
              <a:rPr lang="en-US" sz="2000" smtClean="0"/>
              <a:t> &amp; food; remove more CO</a:t>
            </a:r>
            <a:r>
              <a:rPr lang="en-US" sz="2000" baseline="-25000" smtClean="0"/>
              <a:t>2 </a:t>
            </a:r>
            <a:r>
              <a:rPr lang="en-US" sz="2000" smtClean="0"/>
              <a:t>&amp; waste out</a:t>
            </a:r>
            <a:endParaRPr lang="en-US" sz="2000" baseline="-25000" smtClean="0"/>
          </a:p>
          <a:p>
            <a:pPr eaLnBrk="1" hangingPunct="1">
              <a:lnSpc>
                <a:spcPct val="90000"/>
              </a:lnSpc>
            </a:pPr>
            <a:r>
              <a:rPr lang="en-US" sz="2600" smtClean="0"/>
              <a:t>Disease</a:t>
            </a:r>
          </a:p>
          <a:p>
            <a:pPr lvl="1" eaLnBrk="1" hangingPunct="1">
              <a:lnSpc>
                <a:spcPct val="90000"/>
              </a:lnSpc>
            </a:pPr>
            <a:r>
              <a:rPr lang="en-US" sz="2400" u="sng" smtClean="0">
                <a:solidFill>
                  <a:srgbClr val="CC0000"/>
                </a:solidFill>
              </a:rPr>
              <a:t>poor lung or heart function = heart beat faster</a:t>
            </a:r>
            <a:endParaRPr lang="en-US" sz="2400" smtClean="0"/>
          </a:p>
          <a:p>
            <a:pPr marL="1085850" lvl="2" eaLnBrk="1" hangingPunct="1">
              <a:lnSpc>
                <a:spcPct val="90000"/>
              </a:lnSpc>
            </a:pPr>
            <a:r>
              <a:rPr lang="en-US" sz="2000" smtClean="0"/>
              <a:t>need to work harder to bring in O</a:t>
            </a:r>
            <a:r>
              <a:rPr lang="en-US" sz="2000" baseline="-25000" smtClean="0"/>
              <a:t>2</a:t>
            </a:r>
            <a:r>
              <a:rPr lang="en-US" sz="2000" smtClean="0"/>
              <a:t> &amp; food &amp; remove wastes</a:t>
            </a:r>
          </a:p>
        </p:txBody>
      </p:sp>
      <p:grpSp>
        <p:nvGrpSpPr>
          <p:cNvPr id="2" name="Group 7"/>
          <p:cNvGrpSpPr>
            <a:grpSpLocks/>
          </p:cNvGrpSpPr>
          <p:nvPr/>
        </p:nvGrpSpPr>
        <p:grpSpPr bwMode="auto">
          <a:xfrm>
            <a:off x="6500813" y="3505200"/>
            <a:ext cx="1600200" cy="1143000"/>
            <a:chOff x="2880" y="3168"/>
            <a:chExt cx="1008" cy="720"/>
          </a:xfrm>
        </p:grpSpPr>
        <p:sp>
          <p:nvSpPr>
            <p:cNvPr id="55312" name="AutoShape 8"/>
            <p:cNvSpPr>
              <a:spLocks noChangeArrowheads="1"/>
            </p:cNvSpPr>
            <p:nvPr/>
          </p:nvSpPr>
          <p:spPr bwMode="auto">
            <a:xfrm rot="-5400000">
              <a:off x="3168" y="3168"/>
              <a:ext cx="720" cy="7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00A5EF"/>
            </a:solidFill>
            <a:ln w="9525">
              <a:solidFill>
                <a:schemeClr val="tx1"/>
              </a:solidFill>
              <a:miter lim="800000"/>
              <a:headEnd/>
              <a:tailEnd/>
            </a:ln>
          </p:spPr>
          <p:txBody>
            <a:bodyPr wrap="none" anchor="ctr"/>
            <a:lstStyle/>
            <a:p>
              <a:endParaRPr lang="en-US"/>
            </a:p>
          </p:txBody>
        </p:sp>
        <p:sp>
          <p:nvSpPr>
            <p:cNvPr id="55313" name="Oval 9"/>
            <p:cNvSpPr>
              <a:spLocks noChangeArrowheads="1"/>
            </p:cNvSpPr>
            <p:nvPr/>
          </p:nvSpPr>
          <p:spPr bwMode="auto">
            <a:xfrm>
              <a:off x="2880" y="3360"/>
              <a:ext cx="384" cy="384"/>
            </a:xfrm>
            <a:prstGeom prst="ellipse">
              <a:avLst/>
            </a:prstGeom>
            <a:solidFill>
              <a:srgbClr val="00A5EF"/>
            </a:solidFill>
            <a:ln w="9525">
              <a:solidFill>
                <a:schemeClr val="tx1"/>
              </a:solidFill>
              <a:round/>
              <a:headEnd/>
              <a:tailEnd/>
            </a:ln>
          </p:spPr>
          <p:txBody>
            <a:bodyPr wrap="none" anchor="ctr"/>
            <a:lstStyle/>
            <a:p>
              <a:r>
                <a:rPr lang="en-US" sz="2800" b="1">
                  <a:solidFill>
                    <a:srgbClr val="0F116A"/>
                  </a:solidFill>
                </a:rPr>
                <a:t>O</a:t>
              </a:r>
              <a:r>
                <a:rPr lang="en-US" sz="2800" b="1" baseline="-25000">
                  <a:solidFill>
                    <a:srgbClr val="0F116A"/>
                  </a:solidFill>
                </a:rPr>
                <a:t>2</a:t>
              </a:r>
              <a:endParaRPr lang="en-US" sz="2800" b="1">
                <a:solidFill>
                  <a:srgbClr val="0F116A"/>
                </a:solidFill>
              </a:endParaRPr>
            </a:p>
          </p:txBody>
        </p:sp>
      </p:grpSp>
      <p:grpSp>
        <p:nvGrpSpPr>
          <p:cNvPr id="3" name="Group 10"/>
          <p:cNvGrpSpPr>
            <a:grpSpLocks/>
          </p:cNvGrpSpPr>
          <p:nvPr/>
        </p:nvGrpSpPr>
        <p:grpSpPr bwMode="auto">
          <a:xfrm>
            <a:off x="7620000" y="990600"/>
            <a:ext cx="1371600" cy="1600200"/>
            <a:chOff x="4800" y="624"/>
            <a:chExt cx="864" cy="1008"/>
          </a:xfrm>
        </p:grpSpPr>
        <p:sp>
          <p:nvSpPr>
            <p:cNvPr id="55310" name="AutoShape 11"/>
            <p:cNvSpPr>
              <a:spLocks noChangeArrowheads="1"/>
            </p:cNvSpPr>
            <p:nvPr/>
          </p:nvSpPr>
          <p:spPr bwMode="auto">
            <a:xfrm flipV="1">
              <a:off x="4800" y="912"/>
              <a:ext cx="720" cy="7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CC0000"/>
            </a:solidFill>
            <a:ln w="28575">
              <a:solidFill>
                <a:srgbClr val="000000"/>
              </a:solidFill>
              <a:miter lim="800000"/>
              <a:headEnd/>
              <a:tailEnd/>
            </a:ln>
          </p:spPr>
          <p:txBody>
            <a:bodyPr wrap="none" anchor="ctr"/>
            <a:lstStyle/>
            <a:p>
              <a:endParaRPr lang="en-US"/>
            </a:p>
          </p:txBody>
        </p:sp>
        <p:sp>
          <p:nvSpPr>
            <p:cNvPr id="55311" name="AutoShape 12"/>
            <p:cNvSpPr>
              <a:spLocks noChangeArrowheads="1"/>
            </p:cNvSpPr>
            <p:nvPr/>
          </p:nvSpPr>
          <p:spPr bwMode="auto">
            <a:xfrm>
              <a:off x="4896" y="624"/>
              <a:ext cx="768" cy="503"/>
            </a:xfrm>
            <a:prstGeom prst="irregularSeal1">
              <a:avLst/>
            </a:prstGeom>
            <a:solidFill>
              <a:srgbClr val="CC0000"/>
            </a:solidFill>
            <a:ln w="57150">
              <a:solidFill>
                <a:srgbClr val="FF6404"/>
              </a:solidFill>
              <a:miter lim="800000"/>
              <a:headEnd/>
              <a:tailEnd/>
            </a:ln>
          </p:spPr>
          <p:txBody>
            <a:bodyPr wrap="none" anchor="ctr"/>
            <a:lstStyle/>
            <a:p>
              <a:r>
                <a:rPr lang="en-US" b="1">
                  <a:solidFill>
                    <a:srgbClr val="FFEA18"/>
                  </a:solidFill>
                </a:rPr>
                <a:t>ATP</a:t>
              </a:r>
              <a:endParaRPr lang="en-US" sz="6000" b="1">
                <a:solidFill>
                  <a:schemeClr val="tx2"/>
                </a:solidFill>
              </a:endParaRPr>
            </a:p>
          </p:txBody>
        </p:sp>
      </p:grpSp>
      <p:grpSp>
        <p:nvGrpSpPr>
          <p:cNvPr id="4" name="Group 13"/>
          <p:cNvGrpSpPr>
            <a:grpSpLocks/>
          </p:cNvGrpSpPr>
          <p:nvPr/>
        </p:nvGrpSpPr>
        <p:grpSpPr bwMode="auto">
          <a:xfrm>
            <a:off x="8153400" y="2971800"/>
            <a:ext cx="1143000" cy="1752600"/>
            <a:chOff x="5136" y="1872"/>
            <a:chExt cx="720" cy="1104"/>
          </a:xfrm>
        </p:grpSpPr>
        <p:sp>
          <p:nvSpPr>
            <p:cNvPr id="55308" name="AutoShape 14"/>
            <p:cNvSpPr>
              <a:spLocks noChangeArrowheads="1"/>
            </p:cNvSpPr>
            <p:nvPr/>
          </p:nvSpPr>
          <p:spPr bwMode="auto">
            <a:xfrm rot="7359243" flipV="1">
              <a:off x="5136" y="1872"/>
              <a:ext cx="720" cy="7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00A5EF"/>
            </a:solidFill>
            <a:ln w="9525">
              <a:solidFill>
                <a:schemeClr val="tx1"/>
              </a:solidFill>
              <a:miter lim="800000"/>
              <a:headEnd/>
              <a:tailEnd/>
            </a:ln>
          </p:spPr>
          <p:txBody>
            <a:bodyPr wrap="none" anchor="ctr"/>
            <a:lstStyle/>
            <a:p>
              <a:endParaRPr lang="en-US"/>
            </a:p>
          </p:txBody>
        </p:sp>
        <p:sp>
          <p:nvSpPr>
            <p:cNvPr id="55309" name="Oval 15"/>
            <p:cNvSpPr>
              <a:spLocks noChangeArrowheads="1"/>
            </p:cNvSpPr>
            <p:nvPr/>
          </p:nvSpPr>
          <p:spPr bwMode="auto">
            <a:xfrm>
              <a:off x="5328" y="2592"/>
              <a:ext cx="384" cy="384"/>
            </a:xfrm>
            <a:prstGeom prst="ellipse">
              <a:avLst/>
            </a:prstGeom>
            <a:solidFill>
              <a:srgbClr val="00A5EF"/>
            </a:solidFill>
            <a:ln w="9525">
              <a:solidFill>
                <a:schemeClr val="tx1"/>
              </a:solidFill>
              <a:round/>
              <a:headEnd/>
              <a:tailEnd/>
            </a:ln>
          </p:spPr>
          <p:txBody>
            <a:bodyPr wrap="none" anchor="ctr"/>
            <a:lstStyle/>
            <a:p>
              <a:r>
                <a:rPr lang="en-US" sz="2800" b="1">
                  <a:solidFill>
                    <a:srgbClr val="0F116A"/>
                  </a:solidFill>
                </a:rPr>
                <a:t>CO</a:t>
              </a:r>
              <a:r>
                <a:rPr lang="en-US" sz="2800" b="1" baseline="-25000">
                  <a:solidFill>
                    <a:srgbClr val="0F116A"/>
                  </a:solidFill>
                </a:rPr>
                <a:t>2</a:t>
              </a:r>
              <a:endParaRPr lang="en-US" sz="2800" b="1">
                <a:solidFill>
                  <a:srgbClr val="0F116A"/>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7062">
                                            <p:txEl>
                                              <p:pRg st="0" end="0"/>
                                            </p:txEl>
                                          </p:spTgt>
                                        </p:tgtEl>
                                        <p:attrNameLst>
                                          <p:attrName>style.visibility</p:attrName>
                                        </p:attrNameLst>
                                      </p:cBhvr>
                                      <p:to>
                                        <p:strVal val="visible"/>
                                      </p:to>
                                    </p:set>
                                    <p:anim calcmode="lin" valueType="num">
                                      <p:cBhvr additive="base">
                                        <p:cTn id="7" dur="500" fill="hold"/>
                                        <p:tgtEl>
                                          <p:spTgt spid="5570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70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7062">
                                            <p:txEl>
                                              <p:pRg st="1" end="1"/>
                                            </p:txEl>
                                          </p:spTgt>
                                        </p:tgtEl>
                                        <p:attrNameLst>
                                          <p:attrName>style.visibility</p:attrName>
                                        </p:attrNameLst>
                                      </p:cBhvr>
                                      <p:to>
                                        <p:strVal val="visible"/>
                                      </p:to>
                                    </p:set>
                                    <p:anim calcmode="lin" valueType="num">
                                      <p:cBhvr additive="base">
                                        <p:cTn id="13" dur="500" fill="hold"/>
                                        <p:tgtEl>
                                          <p:spTgt spid="55706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706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7062">
                                            <p:txEl>
                                              <p:pRg st="2" end="2"/>
                                            </p:txEl>
                                          </p:spTgt>
                                        </p:tgtEl>
                                        <p:attrNameLst>
                                          <p:attrName>style.visibility</p:attrName>
                                        </p:attrNameLst>
                                      </p:cBhvr>
                                      <p:to>
                                        <p:strVal val="visible"/>
                                      </p:to>
                                    </p:set>
                                    <p:anim calcmode="lin" valueType="num">
                                      <p:cBhvr additive="base">
                                        <p:cTn id="19" dur="500" fill="hold"/>
                                        <p:tgtEl>
                                          <p:spTgt spid="55706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706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7062">
                                            <p:txEl>
                                              <p:pRg st="3" end="3"/>
                                            </p:txEl>
                                          </p:spTgt>
                                        </p:tgtEl>
                                        <p:attrNameLst>
                                          <p:attrName>style.visibility</p:attrName>
                                        </p:attrNameLst>
                                      </p:cBhvr>
                                      <p:to>
                                        <p:strVal val="visible"/>
                                      </p:to>
                                    </p:set>
                                    <p:anim calcmode="lin" valueType="num">
                                      <p:cBhvr additive="base">
                                        <p:cTn id="25" dur="500" fill="hold"/>
                                        <p:tgtEl>
                                          <p:spTgt spid="55706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706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57062">
                                            <p:txEl>
                                              <p:pRg st="4" end="4"/>
                                            </p:txEl>
                                          </p:spTgt>
                                        </p:tgtEl>
                                        <p:attrNameLst>
                                          <p:attrName>style.visibility</p:attrName>
                                        </p:attrNameLst>
                                      </p:cBhvr>
                                      <p:to>
                                        <p:strVal val="visible"/>
                                      </p:to>
                                    </p:set>
                                    <p:anim calcmode="lin" valueType="num">
                                      <p:cBhvr additive="base">
                                        <p:cTn id="31" dur="500" fill="hold"/>
                                        <p:tgtEl>
                                          <p:spTgt spid="55706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5706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57059"/>
                                        </p:tgtEl>
                                        <p:attrNameLst>
                                          <p:attrName>style.visibility</p:attrName>
                                        </p:attrNameLst>
                                      </p:cBhvr>
                                      <p:to>
                                        <p:strVal val="visible"/>
                                      </p:to>
                                    </p:set>
                                    <p:animEffect transition="in" filter="wipe(down)">
                                      <p:cBhvr>
                                        <p:cTn id="37" dur="500"/>
                                        <p:tgtEl>
                                          <p:spTgt spid="55705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
                                        </p:tgtEl>
                                      </p:cMediaNode>
                                    </p:audio>
                                  </p:subTnLst>
                                </p:cTn>
                              </p:par>
                            </p:childTnLst>
                          </p:cTn>
                        </p:par>
                      </p:childTnLst>
                    </p:cTn>
                  </p:par>
                  <p:par>
                    <p:cTn id="38" fill="hold">
                      <p:stCondLst>
                        <p:cond delay="indefinite"/>
                      </p:stCondLst>
                      <p:childTnLst>
                        <p:par>
                          <p:cTn id="39" fill="hold">
                            <p:stCondLst>
                              <p:cond delay="0"/>
                            </p:stCondLst>
                            <p:childTnLst>
                              <p:par>
                                <p:cTn id="40" presetID="34"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from="(-#ppt_w/2)" to="(#ppt_x)" calcmode="lin" valueType="num">
                                      <p:cBhvr>
                                        <p:cTn id="42" dur="300" fill="hold">
                                          <p:stCondLst>
                                            <p:cond delay="0"/>
                                          </p:stCondLst>
                                        </p:cTn>
                                        <p:tgtEl>
                                          <p:spTgt spid="2"/>
                                        </p:tgtEl>
                                        <p:attrNameLst>
                                          <p:attrName>ppt_x</p:attrName>
                                        </p:attrNameLst>
                                      </p:cBhvr>
                                    </p:anim>
                                    <p:anim from="0" to="-1.0" calcmode="lin" valueType="num">
                                      <p:cBhvr>
                                        <p:cTn id="43" dur="100" decel="50000" autoRev="1" fill="hold">
                                          <p:stCondLst>
                                            <p:cond delay="300"/>
                                          </p:stCondLst>
                                        </p:cTn>
                                        <p:tgtEl>
                                          <p:spTgt spid="2"/>
                                        </p:tgtEl>
                                        <p:attrNameLst>
                                          <p:attrName>xshear</p:attrName>
                                        </p:attrNameLst>
                                      </p:cBhvr>
                                    </p:anim>
                                    <p:animScale>
                                      <p:cBhvr>
                                        <p:cTn id="44" dur="100" decel="100000" autoRev="1" fill="hold">
                                          <p:stCondLst>
                                            <p:cond delay="300"/>
                                          </p:stCondLst>
                                        </p:cTn>
                                        <p:tgtEl>
                                          <p:spTgt spid="2"/>
                                        </p:tgtEl>
                                      </p:cBhvr>
                                      <p:from x="100000" y="100000"/>
                                      <p:to x="80000" y="100000"/>
                                    </p:animScale>
                                    <p:anim by="(#ppt_h/3+#ppt_w*0.1)" calcmode="lin" valueType="num">
                                      <p:cBhvr additive="sum">
                                        <p:cTn id="45" dur="100" decel="100000" autoRev="1" fill="hold">
                                          <p:stCondLst>
                                            <p:cond delay="300"/>
                                          </p:stCondLst>
                                        </p:cTn>
                                        <p:tgtEl>
                                          <p:spTgt spid="2"/>
                                        </p:tgtEl>
                                        <p:attrNameLst>
                                          <p:attrName>ppt_x</p:attrName>
                                        </p:attrNameLst>
                                      </p:cBhvr>
                                    </p:anim>
                                  </p:childTnLst>
                                  <p:subTnLst>
                                    <p:audio>
                                      <p:cMediaNode>
                                        <p:cTn display="0" masterRel="sameClick">
                                          <p:stCondLst>
                                            <p:cond evt="begin" delay="0">
                                              <p:tn val="40"/>
                                            </p:cond>
                                          </p:stCondLst>
                                          <p:endCondLst>
                                            <p:cond evt="onStopAudio" delay="0">
                                              <p:tgtEl>
                                                <p:sldTgt/>
                                              </p:tgtEl>
                                            </p:cond>
                                          </p:endCondLst>
                                        </p:cTn>
                                        <p:tgtEl>
                                          <p:sndTgt r:embed="rId4" name="Bubbles"/>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57072"/>
                                        </p:tgtEl>
                                        <p:attrNameLst>
                                          <p:attrName>style.visibility</p:attrName>
                                        </p:attrNameLst>
                                      </p:cBhvr>
                                      <p:to>
                                        <p:strVal val="visible"/>
                                      </p:to>
                                    </p:set>
                                    <p:animEffect transition="in" filter="wipe(left)">
                                      <p:cBhvr>
                                        <p:cTn id="50" dur="500"/>
                                        <p:tgtEl>
                                          <p:spTgt spid="557072"/>
                                        </p:tgtEl>
                                      </p:cBhvr>
                                    </p:animEffect>
                                  </p:childTnLst>
                                  <p:subTnLst>
                                    <p:audio>
                                      <p:cMediaNode>
                                        <p:cTn display="0" masterRel="sameClick">
                                          <p:stCondLst>
                                            <p:cond evt="begin" delay="0">
                                              <p:tn val="48"/>
                                            </p:cond>
                                          </p:stCondLst>
                                          <p:endCondLst>
                                            <p:cond evt="onStopAudio" delay="0">
                                              <p:tgtEl>
                                                <p:sldTgt/>
                                              </p:tgtEl>
                                            </p:cond>
                                          </p:endCondLst>
                                        </p:cTn>
                                        <p:tgtEl>
                                          <p:sndTgt r:embed="rId5" name="Pencil Check"/>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00"/>
                                        <p:tgtEl>
                                          <p:spTgt spid="3"/>
                                        </p:tgtEl>
                                      </p:cBhvr>
                                    </p:animEffect>
                                  </p:childTnLst>
                                  <p:subTnLst>
                                    <p:audio>
                                      <p:cMediaNode>
                                        <p:cTn display="0" masterRel="sameClick">
                                          <p:stCondLst>
                                            <p:cond evt="begin" delay="0">
                                              <p:tn val="53"/>
                                            </p:cond>
                                          </p:stCondLst>
                                          <p:endCondLst>
                                            <p:cond evt="onStopAudio" delay="0">
                                              <p:tgtEl>
                                                <p:sldTgt/>
                                              </p:tgtEl>
                                            </p:cond>
                                          </p:endCondLst>
                                        </p:cTn>
                                        <p:tgtEl>
                                          <p:sndTgt r:embed="rId6" name="Explosion"/>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left)">
                                      <p:cBhvr>
                                        <p:cTn id="60" dur="500"/>
                                        <p:tgtEl>
                                          <p:spTgt spid="4"/>
                                        </p:tgtEl>
                                      </p:cBhvr>
                                    </p:animEffect>
                                  </p:childTnLst>
                                  <p:subTnLst>
                                    <p:audio>
                                      <p:cMediaNode>
                                        <p:cTn display="0" masterRel="sameClick">
                                          <p:stCondLst>
                                            <p:cond evt="begin" delay="0">
                                              <p:tn val="58"/>
                                            </p:cond>
                                          </p:stCondLst>
                                          <p:endCondLst>
                                            <p:cond evt="onStopAudio" delay="0">
                                              <p:tgtEl>
                                                <p:sldTgt/>
                                              </p:tgtEl>
                                            </p:cond>
                                          </p:endCondLst>
                                        </p:cTn>
                                        <p:tgtEl>
                                          <p:sndTgt r:embed="rId4" name="Bubbles"/>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57073"/>
                                        </p:tgtEl>
                                        <p:attrNameLst>
                                          <p:attrName>style.visibility</p:attrName>
                                        </p:attrNameLst>
                                      </p:cBhvr>
                                      <p:to>
                                        <p:strVal val="visible"/>
                                      </p:to>
                                    </p:set>
                                    <p:animEffect transition="in" filter="wipe(left)">
                                      <p:cBhvr>
                                        <p:cTn id="65" dur="500"/>
                                        <p:tgtEl>
                                          <p:spTgt spid="557073"/>
                                        </p:tgtEl>
                                      </p:cBhvr>
                                    </p:animEffect>
                                  </p:childTnLst>
                                  <p:subTnLst>
                                    <p:audio>
                                      <p:cMediaNode>
                                        <p:cTn display="0" masterRel="sameClick">
                                          <p:stCondLst>
                                            <p:cond evt="begin" delay="0">
                                              <p:tn val="63"/>
                                            </p:cond>
                                          </p:stCondLst>
                                          <p:endCondLst>
                                            <p:cond evt="onStopAudio" delay="0">
                                              <p:tgtEl>
                                                <p:sldTgt/>
                                              </p:tgtEl>
                                            </p:cond>
                                          </p:endCondLst>
                                        </p:cTn>
                                        <p:tgtEl>
                                          <p:sndTgt r:embed="rId7" name="String"/>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557062">
                                            <p:txEl>
                                              <p:pRg st="5" end="5"/>
                                            </p:txEl>
                                          </p:spTgt>
                                        </p:tgtEl>
                                        <p:attrNameLst>
                                          <p:attrName>style.visibility</p:attrName>
                                        </p:attrNameLst>
                                      </p:cBhvr>
                                      <p:to>
                                        <p:strVal val="visible"/>
                                      </p:to>
                                    </p:set>
                                    <p:anim calcmode="lin" valueType="num">
                                      <p:cBhvr additive="base">
                                        <p:cTn id="70" dur="500" fill="hold"/>
                                        <p:tgtEl>
                                          <p:spTgt spid="557062">
                                            <p:txEl>
                                              <p:pRg st="5" end="5"/>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55706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2" name="Whoosh"/>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557062">
                                            <p:txEl>
                                              <p:pRg st="6" end="6"/>
                                            </p:txEl>
                                          </p:spTgt>
                                        </p:tgtEl>
                                        <p:attrNameLst>
                                          <p:attrName>style.visibility</p:attrName>
                                        </p:attrNameLst>
                                      </p:cBhvr>
                                      <p:to>
                                        <p:strVal val="visible"/>
                                      </p:to>
                                    </p:set>
                                    <p:anim calcmode="lin" valueType="num">
                                      <p:cBhvr additive="base">
                                        <p:cTn id="76" dur="500" fill="hold"/>
                                        <p:tgtEl>
                                          <p:spTgt spid="557062">
                                            <p:txEl>
                                              <p:pRg st="6" end="6"/>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55706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2" name="Whoosh"/>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557062">
                                            <p:txEl>
                                              <p:pRg st="7" end="7"/>
                                            </p:txEl>
                                          </p:spTgt>
                                        </p:tgtEl>
                                        <p:attrNameLst>
                                          <p:attrName>style.visibility</p:attrName>
                                        </p:attrNameLst>
                                      </p:cBhvr>
                                      <p:to>
                                        <p:strVal val="visible"/>
                                      </p:to>
                                    </p:set>
                                    <p:anim calcmode="lin" valueType="num">
                                      <p:cBhvr additive="base">
                                        <p:cTn id="82" dur="500" fill="hold"/>
                                        <p:tgtEl>
                                          <p:spTgt spid="557062">
                                            <p:txEl>
                                              <p:pRg st="7" end="7"/>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557062">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2" name="Whoosh"/>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557062">
                                            <p:txEl>
                                              <p:pRg st="8" end="8"/>
                                            </p:txEl>
                                          </p:spTgt>
                                        </p:tgtEl>
                                        <p:attrNameLst>
                                          <p:attrName>style.visibility</p:attrName>
                                        </p:attrNameLst>
                                      </p:cBhvr>
                                      <p:to>
                                        <p:strVal val="visible"/>
                                      </p:to>
                                    </p:set>
                                    <p:anim calcmode="lin" valueType="num">
                                      <p:cBhvr additive="base">
                                        <p:cTn id="88" dur="500" fill="hold"/>
                                        <p:tgtEl>
                                          <p:spTgt spid="557062">
                                            <p:txEl>
                                              <p:pRg st="8" end="8"/>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557062">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2" name="Whoosh"/>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557062">
                                            <p:txEl>
                                              <p:pRg st="9" end="9"/>
                                            </p:txEl>
                                          </p:spTgt>
                                        </p:tgtEl>
                                        <p:attrNameLst>
                                          <p:attrName>style.visibility</p:attrName>
                                        </p:attrNameLst>
                                      </p:cBhvr>
                                      <p:to>
                                        <p:strVal val="visible"/>
                                      </p:to>
                                    </p:set>
                                    <p:anim calcmode="lin" valueType="num">
                                      <p:cBhvr additive="base">
                                        <p:cTn id="94" dur="500" fill="hold"/>
                                        <p:tgtEl>
                                          <p:spTgt spid="557062">
                                            <p:txEl>
                                              <p:pRg st="9" end="9"/>
                                            </p:txEl>
                                          </p:spTgt>
                                        </p:tgtEl>
                                        <p:attrNameLst>
                                          <p:attrName>ppt_x</p:attrName>
                                        </p:attrNameLst>
                                      </p:cBhvr>
                                      <p:tavLst>
                                        <p:tav tm="0">
                                          <p:val>
                                            <p:strVal val="0-#ppt_w/2"/>
                                          </p:val>
                                        </p:tav>
                                        <p:tav tm="100000">
                                          <p:val>
                                            <p:strVal val="#ppt_x"/>
                                          </p:val>
                                        </p:tav>
                                      </p:tavLst>
                                    </p:anim>
                                    <p:anim calcmode="lin" valueType="num">
                                      <p:cBhvr additive="base">
                                        <p:cTn id="95" dur="500" fill="hold"/>
                                        <p:tgtEl>
                                          <p:spTgt spid="557062">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2" name="Whoosh"/>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8" fill="hold" grpId="0" nodeType="clickEffect">
                                  <p:stCondLst>
                                    <p:cond delay="0"/>
                                  </p:stCondLst>
                                  <p:childTnLst>
                                    <p:set>
                                      <p:cBhvr>
                                        <p:cTn id="99" dur="1" fill="hold">
                                          <p:stCondLst>
                                            <p:cond delay="0"/>
                                          </p:stCondLst>
                                        </p:cTn>
                                        <p:tgtEl>
                                          <p:spTgt spid="557062">
                                            <p:txEl>
                                              <p:pRg st="10" end="10"/>
                                            </p:txEl>
                                          </p:spTgt>
                                        </p:tgtEl>
                                        <p:attrNameLst>
                                          <p:attrName>style.visibility</p:attrName>
                                        </p:attrNameLst>
                                      </p:cBhvr>
                                      <p:to>
                                        <p:strVal val="visible"/>
                                      </p:to>
                                    </p:set>
                                    <p:anim calcmode="lin" valueType="num">
                                      <p:cBhvr additive="base">
                                        <p:cTn id="100" dur="500" fill="hold"/>
                                        <p:tgtEl>
                                          <p:spTgt spid="557062">
                                            <p:txEl>
                                              <p:pRg st="10" end="10"/>
                                            </p:txEl>
                                          </p:spTgt>
                                        </p:tgtEl>
                                        <p:attrNameLst>
                                          <p:attrName>ppt_x</p:attrName>
                                        </p:attrNameLst>
                                      </p:cBhvr>
                                      <p:tavLst>
                                        <p:tav tm="0">
                                          <p:val>
                                            <p:strVal val="0-#ppt_w/2"/>
                                          </p:val>
                                        </p:tav>
                                        <p:tav tm="100000">
                                          <p:val>
                                            <p:strVal val="#ppt_x"/>
                                          </p:val>
                                        </p:tav>
                                      </p:tavLst>
                                    </p:anim>
                                    <p:anim calcmode="lin" valueType="num">
                                      <p:cBhvr additive="base">
                                        <p:cTn id="101" dur="500" fill="hold"/>
                                        <p:tgtEl>
                                          <p:spTgt spid="557062">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2" name="Whoosh"/>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8" fill="hold" grpId="0" nodeType="clickEffect">
                                  <p:stCondLst>
                                    <p:cond delay="0"/>
                                  </p:stCondLst>
                                  <p:childTnLst>
                                    <p:set>
                                      <p:cBhvr>
                                        <p:cTn id="105" dur="1" fill="hold">
                                          <p:stCondLst>
                                            <p:cond delay="0"/>
                                          </p:stCondLst>
                                        </p:cTn>
                                        <p:tgtEl>
                                          <p:spTgt spid="557062">
                                            <p:txEl>
                                              <p:pRg st="11" end="11"/>
                                            </p:txEl>
                                          </p:spTgt>
                                        </p:tgtEl>
                                        <p:attrNameLst>
                                          <p:attrName>style.visibility</p:attrName>
                                        </p:attrNameLst>
                                      </p:cBhvr>
                                      <p:to>
                                        <p:strVal val="visible"/>
                                      </p:to>
                                    </p:set>
                                    <p:anim calcmode="lin" valueType="num">
                                      <p:cBhvr additive="base">
                                        <p:cTn id="106" dur="500" fill="hold"/>
                                        <p:tgtEl>
                                          <p:spTgt spid="557062">
                                            <p:txEl>
                                              <p:pRg st="11" end="11"/>
                                            </p:txEl>
                                          </p:spTgt>
                                        </p:tgtEl>
                                        <p:attrNameLst>
                                          <p:attrName>ppt_x</p:attrName>
                                        </p:attrNameLst>
                                      </p:cBhvr>
                                      <p:tavLst>
                                        <p:tav tm="0">
                                          <p:val>
                                            <p:strVal val="0-#ppt_w/2"/>
                                          </p:val>
                                        </p:tav>
                                        <p:tav tm="100000">
                                          <p:val>
                                            <p:strVal val="#ppt_x"/>
                                          </p:val>
                                        </p:tav>
                                      </p:tavLst>
                                    </p:anim>
                                    <p:anim calcmode="lin" valueType="num">
                                      <p:cBhvr additive="base">
                                        <p:cTn id="107" dur="500" fill="hold"/>
                                        <p:tgtEl>
                                          <p:spTgt spid="557062">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73" grpId="0" animBg="1" autoUpdateAnimBg="0"/>
      <p:bldP spid="557072" grpId="0" animBg="1" autoUpdateAnimBg="0"/>
      <p:bldP spid="55706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69"/>
          <p:cNvSpPr>
            <a:spLocks noGrp="1" noChangeArrowheads="1"/>
          </p:cNvSpPr>
          <p:nvPr>
            <p:ph type="dt" sz="quarter" idx="10"/>
          </p:nvPr>
        </p:nvSpPr>
        <p:spPr>
          <a:noFill/>
        </p:spPr>
        <p:txBody>
          <a:bodyPr/>
          <a:lstStyle/>
          <a:p>
            <a:r>
              <a:rPr lang="en-US" smtClean="0">
                <a:ea typeface="ＭＳ Ｐゴシック" charset="-128"/>
              </a:rPr>
              <a:t>2008-2009</a:t>
            </a:r>
            <a:endParaRPr lang="en-US" b="0" smtClean="0">
              <a:ea typeface="ＭＳ Ｐゴシック" charset="-128"/>
            </a:endParaRPr>
          </a:p>
        </p:txBody>
      </p:sp>
      <p:sp>
        <p:nvSpPr>
          <p:cNvPr id="58371" name="Rectangle 4"/>
          <p:cNvSpPr>
            <a:spLocks noChangeArrowheads="1"/>
          </p:cNvSpPr>
          <p:nvPr/>
        </p:nvSpPr>
        <p:spPr bwMode="auto">
          <a:xfrm>
            <a:off x="1447376" y="2132996"/>
            <a:ext cx="5799986" cy="1569660"/>
          </a:xfrm>
          <a:prstGeom prst="rect">
            <a:avLst/>
          </a:prstGeom>
          <a:noFill/>
          <a:ln w="9525">
            <a:noFill/>
            <a:miter lim="800000"/>
            <a:headEnd/>
            <a:tailEnd/>
          </a:ln>
        </p:spPr>
        <p:txBody>
          <a:bodyPr wrap="none" anchor="ctr">
            <a:spAutoFit/>
          </a:bodyPr>
          <a:lstStyle/>
          <a:p>
            <a:r>
              <a:rPr lang="en-US" sz="4800" b="1" u="sng" dirty="0">
                <a:solidFill>
                  <a:schemeClr val="tx2"/>
                </a:solidFill>
              </a:rPr>
              <a:t>Circulatory System</a:t>
            </a:r>
            <a:br>
              <a:rPr lang="en-US" sz="4800" b="1" u="sng" dirty="0">
                <a:solidFill>
                  <a:schemeClr val="tx2"/>
                </a:solidFill>
              </a:rPr>
            </a:br>
            <a:r>
              <a:rPr lang="en-US" sz="4800" b="1" u="sng" dirty="0">
                <a:solidFill>
                  <a:srgbClr val="CC0000"/>
                </a:solidFill>
              </a:rPr>
              <a:t>Blood</a:t>
            </a:r>
            <a:endParaRPr lang="en-US" sz="4800" b="1" u="sng" dirty="0">
              <a:solidFill>
                <a:schemeClr val="tx2"/>
              </a:solidFill>
            </a:endParaRPr>
          </a:p>
        </p:txBody>
      </p:sp>
      <p:pic>
        <p:nvPicPr>
          <p:cNvPr id="58372" name="Picture 5" descr="26524t"/>
          <p:cNvPicPr>
            <a:picLocks noChangeAspect="1" noChangeArrowheads="1"/>
          </p:cNvPicPr>
          <p:nvPr/>
        </p:nvPicPr>
        <p:blipFill>
          <a:blip r:embed="rId2"/>
          <a:srcRect/>
          <a:stretch>
            <a:fillRect/>
          </a:stretch>
        </p:blipFill>
        <p:spPr bwMode="auto">
          <a:xfrm>
            <a:off x="0" y="388938"/>
            <a:ext cx="1676400" cy="1363662"/>
          </a:xfrm>
          <a:prstGeom prst="rect">
            <a:avLst/>
          </a:prstGeom>
          <a:noFill/>
          <a:ln w="9525">
            <a:noFill/>
            <a:miter lim="800000"/>
            <a:headEnd/>
            <a:tailEnd/>
          </a:ln>
        </p:spPr>
      </p:pic>
      <p:pic>
        <p:nvPicPr>
          <p:cNvPr id="532488" name="Picture 8"/>
          <p:cNvPicPr>
            <a:picLocks noChangeAspect="1" noChangeArrowheads="1"/>
          </p:cNvPicPr>
          <p:nvPr/>
        </p:nvPicPr>
        <p:blipFill>
          <a:blip r:embed="rId3"/>
          <a:srcRect l="27562" t="4500" r="27562" b="3000"/>
          <a:stretch>
            <a:fillRect/>
          </a:stretch>
        </p:blipFill>
        <p:spPr bwMode="auto">
          <a:xfrm rot="-5400000">
            <a:off x="6569075" y="-115887"/>
            <a:ext cx="1887537" cy="2916238"/>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58375" name="Picture 7" descr="1_white_blood_cells.jpg"/>
          <p:cNvPicPr>
            <a:picLocks noChangeAspect="1"/>
          </p:cNvPicPr>
          <p:nvPr/>
        </p:nvPicPr>
        <p:blipFill>
          <a:blip r:embed="rId4"/>
          <a:srcRect/>
          <a:stretch>
            <a:fillRect/>
          </a:stretch>
        </p:blipFill>
        <p:spPr bwMode="auto">
          <a:xfrm>
            <a:off x="5195888" y="3717925"/>
            <a:ext cx="3636962" cy="291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6512" y="412335"/>
            <a:ext cx="7772400" cy="762000"/>
          </a:xfrm>
        </p:spPr>
        <p:txBody>
          <a:bodyPr/>
          <a:lstStyle/>
          <a:p>
            <a:pPr eaLnBrk="1" hangingPunct="1"/>
            <a:r>
              <a:rPr lang="en-US" u="sng" dirty="0" smtClean="0"/>
              <a:t>Blood &amp; blood cells</a:t>
            </a:r>
          </a:p>
        </p:txBody>
      </p:sp>
      <p:sp>
        <p:nvSpPr>
          <p:cNvPr id="533507" name="Rectangle 3" descr="Rectangle: Click to edit Master text styles&#10;Second level&#10;Third level&#10;Fourth level&#10;Fifth level"/>
          <p:cNvSpPr>
            <a:spLocks noGrp="1" noChangeArrowheads="1"/>
          </p:cNvSpPr>
          <p:nvPr>
            <p:ph type="body" idx="1"/>
          </p:nvPr>
        </p:nvSpPr>
        <p:spPr>
          <a:xfrm>
            <a:off x="609600" y="1371600"/>
            <a:ext cx="8255000" cy="5486400"/>
          </a:xfrm>
        </p:spPr>
        <p:txBody>
          <a:bodyPr/>
          <a:lstStyle/>
          <a:p>
            <a:pPr eaLnBrk="1" hangingPunct="1"/>
            <a:r>
              <a:rPr lang="en-US" smtClean="0"/>
              <a:t>Blood is a tissue of fluid &amp; cells</a:t>
            </a:r>
          </a:p>
          <a:p>
            <a:pPr lvl="1" eaLnBrk="1" hangingPunct="1"/>
            <a:r>
              <a:rPr lang="en-US" u="sng" smtClean="0">
                <a:solidFill>
                  <a:srgbClr val="CC0000"/>
                </a:solidFill>
              </a:rPr>
              <a:t>plasma</a:t>
            </a:r>
          </a:p>
          <a:p>
            <a:pPr marL="1085850" lvl="2" eaLnBrk="1" hangingPunct="1"/>
            <a:r>
              <a:rPr lang="en-US" smtClean="0"/>
              <a:t>liquid part of blood</a:t>
            </a:r>
          </a:p>
          <a:p>
            <a:pPr marL="1085850" lvl="2" eaLnBrk="1" hangingPunct="1"/>
            <a:r>
              <a:rPr lang="en-US" smtClean="0"/>
              <a:t>dissolved salts, sugars, proteins, and more</a:t>
            </a:r>
          </a:p>
          <a:p>
            <a:pPr lvl="1" eaLnBrk="1" hangingPunct="1"/>
            <a:r>
              <a:rPr lang="en-US" u="sng" smtClean="0">
                <a:solidFill>
                  <a:srgbClr val="CC0000"/>
                </a:solidFill>
              </a:rPr>
              <a:t>cells </a:t>
            </a:r>
          </a:p>
          <a:p>
            <a:pPr marL="1085850" lvl="2" eaLnBrk="1" hangingPunct="1"/>
            <a:r>
              <a:rPr lang="en-US" u="sng" smtClean="0">
                <a:solidFill>
                  <a:srgbClr val="CC0000"/>
                </a:solidFill>
              </a:rPr>
              <a:t>red blood cells (RBC)</a:t>
            </a:r>
            <a:endParaRPr lang="en-US" smtClean="0"/>
          </a:p>
          <a:p>
            <a:pPr marL="1428750" lvl="3" eaLnBrk="1" hangingPunct="1"/>
            <a:r>
              <a:rPr lang="en-US" smtClean="0"/>
              <a:t>transport O</a:t>
            </a:r>
            <a:r>
              <a:rPr lang="en-US" baseline="-25000" smtClean="0"/>
              <a:t>2</a:t>
            </a:r>
            <a:r>
              <a:rPr lang="en-US" smtClean="0"/>
              <a:t> in hemoglobin</a:t>
            </a:r>
          </a:p>
          <a:p>
            <a:pPr marL="1085850" lvl="2" eaLnBrk="1" hangingPunct="1"/>
            <a:r>
              <a:rPr lang="en-US" u="sng" smtClean="0">
                <a:solidFill>
                  <a:schemeClr val="tx2"/>
                </a:solidFill>
              </a:rPr>
              <a:t>white blood cells (WBC)</a:t>
            </a:r>
            <a:endParaRPr lang="en-US" smtClean="0"/>
          </a:p>
          <a:p>
            <a:pPr marL="1428750" lvl="3" eaLnBrk="1" hangingPunct="1"/>
            <a:r>
              <a:rPr lang="en-US" smtClean="0"/>
              <a:t>defense &amp; immunity</a:t>
            </a:r>
          </a:p>
          <a:p>
            <a:pPr marL="1085850" lvl="2" eaLnBrk="1" hangingPunct="1"/>
            <a:r>
              <a:rPr lang="en-US" u="sng" smtClean="0">
                <a:solidFill>
                  <a:srgbClr val="2D44A4"/>
                </a:solidFill>
              </a:rPr>
              <a:t>platelets</a:t>
            </a:r>
            <a:endParaRPr lang="en-US" smtClean="0">
              <a:solidFill>
                <a:srgbClr val="2D44A4"/>
              </a:solidFill>
            </a:endParaRPr>
          </a:p>
          <a:p>
            <a:pPr marL="1428750" lvl="3" eaLnBrk="1" hangingPunct="1"/>
            <a:r>
              <a:rPr lang="en-US" smtClean="0"/>
              <a:t>blood clotting</a:t>
            </a:r>
          </a:p>
        </p:txBody>
      </p:sp>
      <p:pic>
        <p:nvPicPr>
          <p:cNvPr id="59396" name="Picture 4" descr="GP2026.jpg"/>
          <p:cNvPicPr>
            <a:picLocks noChangeAspect="1"/>
          </p:cNvPicPr>
          <p:nvPr/>
        </p:nvPicPr>
        <p:blipFill>
          <a:blip r:embed="rId4"/>
          <a:srcRect l="8000" t="10001" b="10001"/>
          <a:stretch>
            <a:fillRect/>
          </a:stretch>
        </p:blipFill>
        <p:spPr bwMode="auto">
          <a:xfrm>
            <a:off x="5568950" y="3716338"/>
            <a:ext cx="3530600" cy="307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3507">
                                            <p:txEl>
                                              <p:pRg st="0" end="0"/>
                                            </p:txEl>
                                          </p:spTgt>
                                        </p:tgtEl>
                                        <p:attrNameLst>
                                          <p:attrName>style.visibility</p:attrName>
                                        </p:attrNameLst>
                                      </p:cBhvr>
                                      <p:to>
                                        <p:strVal val="visible"/>
                                      </p:to>
                                    </p:set>
                                    <p:anim calcmode="lin" valueType="num">
                                      <p:cBhvr additive="base">
                                        <p:cTn id="7" dur="500" fill="hold"/>
                                        <p:tgtEl>
                                          <p:spTgt spid="533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35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3507">
                                            <p:txEl>
                                              <p:pRg st="1" end="1"/>
                                            </p:txEl>
                                          </p:spTgt>
                                        </p:tgtEl>
                                        <p:attrNameLst>
                                          <p:attrName>style.visibility</p:attrName>
                                        </p:attrNameLst>
                                      </p:cBhvr>
                                      <p:to>
                                        <p:strVal val="visible"/>
                                      </p:to>
                                    </p:set>
                                    <p:anim calcmode="lin" valueType="num">
                                      <p:cBhvr additive="base">
                                        <p:cTn id="13" dur="500" fill="hold"/>
                                        <p:tgtEl>
                                          <p:spTgt spid="533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35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3507">
                                            <p:txEl>
                                              <p:pRg st="2" end="2"/>
                                            </p:txEl>
                                          </p:spTgt>
                                        </p:tgtEl>
                                        <p:attrNameLst>
                                          <p:attrName>style.visibility</p:attrName>
                                        </p:attrNameLst>
                                      </p:cBhvr>
                                      <p:to>
                                        <p:strVal val="visible"/>
                                      </p:to>
                                    </p:set>
                                    <p:anim calcmode="lin" valueType="num">
                                      <p:cBhvr additive="base">
                                        <p:cTn id="19" dur="500" fill="hold"/>
                                        <p:tgtEl>
                                          <p:spTgt spid="533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35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3507">
                                            <p:txEl>
                                              <p:pRg st="3" end="3"/>
                                            </p:txEl>
                                          </p:spTgt>
                                        </p:tgtEl>
                                        <p:attrNameLst>
                                          <p:attrName>style.visibility</p:attrName>
                                        </p:attrNameLst>
                                      </p:cBhvr>
                                      <p:to>
                                        <p:strVal val="visible"/>
                                      </p:to>
                                    </p:set>
                                    <p:anim calcmode="lin" valueType="num">
                                      <p:cBhvr additive="base">
                                        <p:cTn id="25" dur="500" fill="hold"/>
                                        <p:tgtEl>
                                          <p:spTgt spid="533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35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33507">
                                            <p:txEl>
                                              <p:pRg st="4" end="4"/>
                                            </p:txEl>
                                          </p:spTgt>
                                        </p:tgtEl>
                                        <p:attrNameLst>
                                          <p:attrName>style.visibility</p:attrName>
                                        </p:attrNameLst>
                                      </p:cBhvr>
                                      <p:to>
                                        <p:strVal val="visible"/>
                                      </p:to>
                                    </p:set>
                                    <p:anim calcmode="lin" valueType="num">
                                      <p:cBhvr additive="base">
                                        <p:cTn id="31" dur="500" fill="hold"/>
                                        <p:tgtEl>
                                          <p:spTgt spid="533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335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33507">
                                            <p:txEl>
                                              <p:pRg st="5" end="5"/>
                                            </p:txEl>
                                          </p:spTgt>
                                        </p:tgtEl>
                                        <p:attrNameLst>
                                          <p:attrName>style.visibility</p:attrName>
                                        </p:attrNameLst>
                                      </p:cBhvr>
                                      <p:to>
                                        <p:strVal val="visible"/>
                                      </p:to>
                                    </p:set>
                                    <p:anim calcmode="lin" valueType="num">
                                      <p:cBhvr additive="base">
                                        <p:cTn id="37" dur="500" fill="hold"/>
                                        <p:tgtEl>
                                          <p:spTgt spid="5335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335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par>
                                <p:cTn id="39" presetID="2" presetClass="entr" presetSubtype="8" fill="hold" grpId="0" nodeType="withEffect">
                                  <p:stCondLst>
                                    <p:cond delay="0"/>
                                  </p:stCondLst>
                                  <p:childTnLst>
                                    <p:set>
                                      <p:cBhvr>
                                        <p:cTn id="40" dur="1" fill="hold">
                                          <p:stCondLst>
                                            <p:cond delay="0"/>
                                          </p:stCondLst>
                                        </p:cTn>
                                        <p:tgtEl>
                                          <p:spTgt spid="533507">
                                            <p:txEl>
                                              <p:pRg st="6" end="6"/>
                                            </p:txEl>
                                          </p:spTgt>
                                        </p:tgtEl>
                                        <p:attrNameLst>
                                          <p:attrName>style.visibility</p:attrName>
                                        </p:attrNameLst>
                                      </p:cBhvr>
                                      <p:to>
                                        <p:strVal val="visible"/>
                                      </p:to>
                                    </p:set>
                                    <p:anim calcmode="lin" valueType="num">
                                      <p:cBhvr additive="base">
                                        <p:cTn id="41" dur="500" fill="hold"/>
                                        <p:tgtEl>
                                          <p:spTgt spid="533507">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335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33507">
                                            <p:txEl>
                                              <p:pRg st="7" end="7"/>
                                            </p:txEl>
                                          </p:spTgt>
                                        </p:tgtEl>
                                        <p:attrNameLst>
                                          <p:attrName>style.visibility</p:attrName>
                                        </p:attrNameLst>
                                      </p:cBhvr>
                                      <p:to>
                                        <p:strVal val="visible"/>
                                      </p:to>
                                    </p:set>
                                    <p:anim calcmode="lin" valueType="num">
                                      <p:cBhvr additive="base">
                                        <p:cTn id="47" dur="500" fill="hold"/>
                                        <p:tgtEl>
                                          <p:spTgt spid="533507">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3350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par>
                                <p:cTn id="49" presetID="2" presetClass="entr" presetSubtype="8" fill="hold" grpId="0" nodeType="withEffect">
                                  <p:stCondLst>
                                    <p:cond delay="0"/>
                                  </p:stCondLst>
                                  <p:childTnLst>
                                    <p:set>
                                      <p:cBhvr>
                                        <p:cTn id="50" dur="1" fill="hold">
                                          <p:stCondLst>
                                            <p:cond delay="0"/>
                                          </p:stCondLst>
                                        </p:cTn>
                                        <p:tgtEl>
                                          <p:spTgt spid="533507">
                                            <p:txEl>
                                              <p:pRg st="8" end="8"/>
                                            </p:txEl>
                                          </p:spTgt>
                                        </p:tgtEl>
                                        <p:attrNameLst>
                                          <p:attrName>style.visibility</p:attrName>
                                        </p:attrNameLst>
                                      </p:cBhvr>
                                      <p:to>
                                        <p:strVal val="visible"/>
                                      </p:to>
                                    </p:set>
                                    <p:anim calcmode="lin" valueType="num">
                                      <p:cBhvr additive="base">
                                        <p:cTn id="51" dur="500" fill="hold"/>
                                        <p:tgtEl>
                                          <p:spTgt spid="533507">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3350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Whoosh"/>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533507">
                                            <p:txEl>
                                              <p:pRg st="9" end="9"/>
                                            </p:txEl>
                                          </p:spTgt>
                                        </p:tgtEl>
                                        <p:attrNameLst>
                                          <p:attrName>style.visibility</p:attrName>
                                        </p:attrNameLst>
                                      </p:cBhvr>
                                      <p:to>
                                        <p:strVal val="visible"/>
                                      </p:to>
                                    </p:set>
                                    <p:anim calcmode="lin" valueType="num">
                                      <p:cBhvr additive="base">
                                        <p:cTn id="57" dur="500" fill="hold"/>
                                        <p:tgtEl>
                                          <p:spTgt spid="533507">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3350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Whoosh"/>
                                        </p:tgtEl>
                                      </p:cMediaNode>
                                    </p:audio>
                                  </p:subTnLst>
                                </p:cTn>
                              </p:par>
                              <p:par>
                                <p:cTn id="59" presetID="2" presetClass="entr" presetSubtype="8" fill="hold" grpId="0" nodeType="withEffect">
                                  <p:stCondLst>
                                    <p:cond delay="0"/>
                                  </p:stCondLst>
                                  <p:childTnLst>
                                    <p:set>
                                      <p:cBhvr>
                                        <p:cTn id="60" dur="1" fill="hold">
                                          <p:stCondLst>
                                            <p:cond delay="0"/>
                                          </p:stCondLst>
                                        </p:cTn>
                                        <p:tgtEl>
                                          <p:spTgt spid="533507">
                                            <p:txEl>
                                              <p:pRg st="10" end="10"/>
                                            </p:txEl>
                                          </p:spTgt>
                                        </p:tgtEl>
                                        <p:attrNameLst>
                                          <p:attrName>style.visibility</p:attrName>
                                        </p:attrNameLst>
                                      </p:cBhvr>
                                      <p:to>
                                        <p:strVal val="visible"/>
                                      </p:to>
                                    </p:set>
                                    <p:anim calcmode="lin" valueType="num">
                                      <p:cBhvr additive="base">
                                        <p:cTn id="61" dur="500" fill="hold"/>
                                        <p:tgtEl>
                                          <p:spTgt spid="533507">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3350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7"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3" descr="42_16BloodCellDevelopment_L"/>
          <p:cNvPicPr>
            <a:picLocks noChangeAspect="1" noChangeArrowheads="1"/>
          </p:cNvPicPr>
          <p:nvPr/>
        </p:nvPicPr>
        <p:blipFill>
          <a:blip r:embed="rId4"/>
          <a:srcRect/>
          <a:stretch>
            <a:fillRect/>
          </a:stretch>
        </p:blipFill>
        <p:spPr bwMode="auto">
          <a:xfrm>
            <a:off x="3752850" y="374650"/>
            <a:ext cx="5391150" cy="6483350"/>
          </a:xfrm>
          <a:prstGeom prst="rect">
            <a:avLst/>
          </a:prstGeom>
          <a:noFill/>
          <a:ln w="9525">
            <a:noFill/>
            <a:miter lim="800000"/>
            <a:headEnd/>
            <a:tailEnd/>
          </a:ln>
        </p:spPr>
      </p:pic>
      <p:sp>
        <p:nvSpPr>
          <p:cNvPr id="61443" name="Rectangle 4"/>
          <p:cNvSpPr>
            <a:spLocks noGrp="1" noChangeArrowheads="1"/>
          </p:cNvSpPr>
          <p:nvPr>
            <p:ph type="title"/>
          </p:nvPr>
        </p:nvSpPr>
        <p:spPr>
          <a:xfrm>
            <a:off x="345155" y="424411"/>
            <a:ext cx="4984750" cy="762000"/>
          </a:xfrm>
        </p:spPr>
        <p:txBody>
          <a:bodyPr/>
          <a:lstStyle/>
          <a:p>
            <a:pPr eaLnBrk="1" hangingPunct="1"/>
            <a:r>
              <a:rPr lang="en-US" u="sng" dirty="0" smtClean="0"/>
              <a:t>Blood Cell production</a:t>
            </a:r>
          </a:p>
        </p:txBody>
      </p:sp>
      <p:sp>
        <p:nvSpPr>
          <p:cNvPr id="61444" name="Rectangle 5"/>
          <p:cNvSpPr>
            <a:spLocks noChangeArrowheads="1"/>
          </p:cNvSpPr>
          <p:nvPr/>
        </p:nvSpPr>
        <p:spPr bwMode="auto">
          <a:xfrm>
            <a:off x="6334125" y="733425"/>
            <a:ext cx="2114550" cy="533400"/>
          </a:xfrm>
          <a:prstGeom prst="rect">
            <a:avLst/>
          </a:prstGeom>
          <a:noFill/>
          <a:ln w="9525">
            <a:noFill/>
            <a:miter lim="800000"/>
            <a:headEnd/>
            <a:tailEnd/>
          </a:ln>
        </p:spPr>
        <p:txBody>
          <a:bodyPr wrap="none">
            <a:spAutoFit/>
          </a:bodyPr>
          <a:lstStyle/>
          <a:p>
            <a:pPr algn="l">
              <a:lnSpc>
                <a:spcPct val="90000"/>
              </a:lnSpc>
            </a:pPr>
            <a:r>
              <a:rPr lang="en-US" sz="1600" b="1">
                <a:solidFill>
                  <a:schemeClr val="tx2"/>
                </a:solidFill>
              </a:rPr>
              <a:t>ribs, vertebrae, </a:t>
            </a:r>
            <a:br>
              <a:rPr lang="en-US" sz="1600" b="1">
                <a:solidFill>
                  <a:schemeClr val="tx2"/>
                </a:solidFill>
              </a:rPr>
            </a:br>
            <a:r>
              <a:rPr lang="en-US" sz="1600" b="1">
                <a:solidFill>
                  <a:schemeClr val="tx2"/>
                </a:solidFill>
              </a:rPr>
              <a:t>breastbone &amp; pelvis</a:t>
            </a:r>
          </a:p>
        </p:txBody>
      </p:sp>
      <p:sp>
        <p:nvSpPr>
          <p:cNvPr id="447494" name="Rectangle 6" descr="Rectangle: Click to edit Master text styles&#10;Second level&#10;Third level&#10;Fourth level&#10;Fifth level"/>
          <p:cNvSpPr>
            <a:spLocks noChangeArrowheads="1"/>
          </p:cNvSpPr>
          <p:nvPr/>
        </p:nvSpPr>
        <p:spPr bwMode="auto">
          <a:xfrm>
            <a:off x="225425" y="1490663"/>
            <a:ext cx="3524250" cy="4818062"/>
          </a:xfrm>
          <a:prstGeom prst="rect">
            <a:avLst/>
          </a:prstGeom>
          <a:noFill/>
          <a:ln w="9525">
            <a:noFill/>
            <a:miter lim="800000"/>
            <a:headEnd/>
            <a:tailEnd/>
          </a:ln>
        </p:spPr>
        <p:txBody>
          <a:bodyPr/>
          <a:lstStyle/>
          <a:p>
            <a:pPr marL="342900" indent="-342900" algn="l" eaLnBrk="1" hangingPunct="1">
              <a:spcBef>
                <a:spcPct val="20000"/>
              </a:spcBef>
              <a:buClr>
                <a:srgbClr val="0F116A"/>
              </a:buClr>
              <a:buSzPct val="120000"/>
              <a:buFont typeface="Wingdings" charset="2"/>
              <a:buChar char="§"/>
            </a:pPr>
            <a:r>
              <a:rPr lang="en-US" sz="3000" b="1" u="sng" dirty="0">
                <a:solidFill>
                  <a:srgbClr val="CC0000"/>
                </a:solidFill>
              </a:rPr>
              <a:t>Stem cells</a:t>
            </a:r>
          </a:p>
          <a:p>
            <a:pPr marL="742950" lvl="1" indent="-285750" algn="l" eaLnBrk="1" hangingPunct="1">
              <a:spcBef>
                <a:spcPct val="20000"/>
              </a:spcBef>
              <a:buClr>
                <a:schemeClr val="tx1"/>
              </a:buClr>
              <a:buSzPct val="60000"/>
              <a:buFont typeface="Wingdings" charset="2"/>
              <a:buChar char="u"/>
            </a:pPr>
            <a:r>
              <a:rPr lang="en-US" sz="2800" b="1" u="sng" dirty="0">
                <a:solidFill>
                  <a:srgbClr val="CC0000"/>
                </a:solidFill>
              </a:rPr>
              <a:t>“parent” cells in bone marrow</a:t>
            </a:r>
          </a:p>
          <a:p>
            <a:pPr marL="742950" lvl="1" indent="-285750" algn="l" eaLnBrk="1" hangingPunct="1">
              <a:spcBef>
                <a:spcPct val="20000"/>
              </a:spcBef>
              <a:buClr>
                <a:schemeClr val="tx1"/>
              </a:buClr>
              <a:buSzPct val="60000"/>
              <a:buFont typeface="Wingdings" charset="2"/>
              <a:buChar char="u"/>
            </a:pPr>
            <a:r>
              <a:rPr lang="en-US" sz="2800" b="1" dirty="0"/>
              <a:t>develop into all the different types of blood cells</a:t>
            </a:r>
          </a:p>
          <a:p>
            <a:pPr marL="1138238" lvl="2" indent="-223838" algn="l" eaLnBrk="1" hangingPunct="1">
              <a:spcBef>
                <a:spcPct val="20000"/>
              </a:spcBef>
              <a:buClr>
                <a:srgbClr val="6F89F7"/>
              </a:buClr>
              <a:buSzPct val="125000"/>
              <a:buFont typeface="Wingdings" charset="2"/>
              <a:buChar char="§"/>
            </a:pPr>
            <a:r>
              <a:rPr lang="en-US" sz="2000" b="1" dirty="0"/>
              <a:t>red blood cells</a:t>
            </a:r>
          </a:p>
          <a:p>
            <a:pPr marL="1138238" lvl="2" indent="-223838" algn="l" eaLnBrk="1" hangingPunct="1">
              <a:spcBef>
                <a:spcPct val="20000"/>
              </a:spcBef>
              <a:buClr>
                <a:srgbClr val="6F89F7"/>
              </a:buClr>
              <a:buSzPct val="125000"/>
              <a:buFont typeface="Wingdings" charset="2"/>
              <a:buChar char="§"/>
            </a:pPr>
            <a:r>
              <a:rPr lang="en-US" sz="2000" b="1" dirty="0"/>
              <a:t>white blood cells</a:t>
            </a:r>
          </a:p>
          <a:p>
            <a:pPr marL="742950" lvl="1" indent="-285750" algn="l" eaLnBrk="1" hangingPunct="1">
              <a:spcBef>
                <a:spcPct val="20000"/>
              </a:spcBef>
              <a:buClr>
                <a:schemeClr val="tx1"/>
              </a:buClr>
              <a:buSzPct val="60000"/>
            </a:pPr>
            <a:endParaRPr lang="en-US" sz="2800" b="1" dirty="0"/>
          </a:p>
        </p:txBody>
      </p:sp>
      <p:sp>
        <p:nvSpPr>
          <p:cNvPr id="447496" name="Rectangle 8"/>
          <p:cNvSpPr>
            <a:spLocks noChangeArrowheads="1"/>
          </p:cNvSpPr>
          <p:nvPr/>
        </p:nvSpPr>
        <p:spPr bwMode="auto">
          <a:xfrm>
            <a:off x="6521450" y="3068638"/>
            <a:ext cx="1552575" cy="669925"/>
          </a:xfrm>
          <a:prstGeom prst="rect">
            <a:avLst/>
          </a:prstGeom>
          <a:solidFill>
            <a:schemeClr val="bg1"/>
          </a:solidFill>
          <a:ln w="9525">
            <a:noFill/>
            <a:miter lim="800000"/>
            <a:headEnd/>
            <a:tailEnd/>
          </a:ln>
        </p:spPr>
        <p:txBody>
          <a:bodyPr wrap="none" lIns="0" tIns="0" rIns="0" bIns="0" anchor="ctr">
            <a:spAutoFit/>
          </a:bodyPr>
          <a:lstStyle/>
          <a:p>
            <a:r>
              <a:rPr lang="en-US" sz="2200" b="1">
                <a:solidFill>
                  <a:srgbClr val="000000"/>
                </a:solidFill>
              </a:rPr>
              <a:t>white blood</a:t>
            </a:r>
            <a:br>
              <a:rPr lang="en-US" sz="2200" b="1">
                <a:solidFill>
                  <a:srgbClr val="000000"/>
                </a:solidFill>
              </a:rPr>
            </a:br>
            <a:r>
              <a:rPr lang="en-US" sz="2200" b="1">
                <a:solidFill>
                  <a:srgbClr val="000000"/>
                </a:solidFill>
              </a:rPr>
              <a:t>cells</a:t>
            </a:r>
          </a:p>
        </p:txBody>
      </p:sp>
      <p:sp>
        <p:nvSpPr>
          <p:cNvPr id="447497" name="Rectangle 9"/>
          <p:cNvSpPr>
            <a:spLocks noChangeArrowheads="1"/>
          </p:cNvSpPr>
          <p:nvPr/>
        </p:nvSpPr>
        <p:spPr bwMode="auto">
          <a:xfrm>
            <a:off x="4611688" y="4760913"/>
            <a:ext cx="1273175" cy="669925"/>
          </a:xfrm>
          <a:prstGeom prst="rect">
            <a:avLst/>
          </a:prstGeom>
          <a:noFill/>
          <a:ln w="9525">
            <a:noFill/>
            <a:miter lim="800000"/>
            <a:headEnd/>
            <a:tailEnd/>
          </a:ln>
        </p:spPr>
        <p:txBody>
          <a:bodyPr wrap="none" lIns="0" tIns="0" rIns="0" bIns="0" anchor="ctr">
            <a:spAutoFit/>
          </a:bodyPr>
          <a:lstStyle/>
          <a:p>
            <a:r>
              <a:rPr lang="en-US" sz="2200" b="1">
                <a:solidFill>
                  <a:srgbClr val="CC0000"/>
                </a:solidFill>
              </a:rPr>
              <a:t>red blood</a:t>
            </a:r>
            <a:br>
              <a:rPr lang="en-US" sz="2200" b="1">
                <a:solidFill>
                  <a:srgbClr val="CC0000"/>
                </a:solidFill>
              </a:rPr>
            </a:br>
            <a:r>
              <a:rPr lang="en-US" sz="2200" b="1">
                <a:solidFill>
                  <a:srgbClr val="CC0000"/>
                </a:solidFill>
              </a:rPr>
              <a:t>cells</a:t>
            </a:r>
          </a:p>
        </p:txBody>
      </p:sp>
      <p:sp>
        <p:nvSpPr>
          <p:cNvPr id="447498" name="Rectangle 10"/>
          <p:cNvSpPr>
            <a:spLocks noChangeArrowheads="1"/>
          </p:cNvSpPr>
          <p:nvPr/>
        </p:nvSpPr>
        <p:spPr bwMode="auto">
          <a:xfrm>
            <a:off x="3703638" y="2455863"/>
            <a:ext cx="2292350" cy="334962"/>
          </a:xfrm>
          <a:prstGeom prst="rect">
            <a:avLst/>
          </a:prstGeom>
          <a:solidFill>
            <a:schemeClr val="bg1"/>
          </a:solidFill>
          <a:ln w="9525">
            <a:noFill/>
            <a:miter lim="800000"/>
            <a:headEnd/>
            <a:tailEnd/>
          </a:ln>
        </p:spPr>
        <p:txBody>
          <a:bodyPr lIns="0" tIns="0" rIns="0" bIns="0" anchor="ctr">
            <a:spAutoFit/>
          </a:bodyPr>
          <a:lstStyle/>
          <a:p>
            <a:r>
              <a:rPr lang="en-US" sz="2200" b="1">
                <a:solidFill>
                  <a:srgbClr val="000000"/>
                </a:solidFill>
              </a:rPr>
              <a:t>white blood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7494">
                                            <p:txEl>
                                              <p:pRg st="0" end="0"/>
                                            </p:txEl>
                                          </p:spTgt>
                                        </p:tgtEl>
                                        <p:attrNameLst>
                                          <p:attrName>style.visibility</p:attrName>
                                        </p:attrNameLst>
                                      </p:cBhvr>
                                      <p:to>
                                        <p:strVal val="visible"/>
                                      </p:to>
                                    </p:set>
                                    <p:anim calcmode="lin" valueType="num">
                                      <p:cBhvr additive="base">
                                        <p:cTn id="7" dur="500" fill="hold"/>
                                        <p:tgtEl>
                                          <p:spTgt spid="4474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749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7494">
                                            <p:txEl>
                                              <p:pRg st="1" end="1"/>
                                            </p:txEl>
                                          </p:spTgt>
                                        </p:tgtEl>
                                        <p:attrNameLst>
                                          <p:attrName>style.visibility</p:attrName>
                                        </p:attrNameLst>
                                      </p:cBhvr>
                                      <p:to>
                                        <p:strVal val="visible"/>
                                      </p:to>
                                    </p:set>
                                    <p:anim calcmode="lin" valueType="num">
                                      <p:cBhvr additive="base">
                                        <p:cTn id="13" dur="500" fill="hold"/>
                                        <p:tgtEl>
                                          <p:spTgt spid="44749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749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7494">
                                            <p:txEl>
                                              <p:pRg st="2" end="2"/>
                                            </p:txEl>
                                          </p:spTgt>
                                        </p:tgtEl>
                                        <p:attrNameLst>
                                          <p:attrName>style.visibility</p:attrName>
                                        </p:attrNameLst>
                                      </p:cBhvr>
                                      <p:to>
                                        <p:strVal val="visible"/>
                                      </p:to>
                                    </p:set>
                                    <p:anim calcmode="lin" valueType="num">
                                      <p:cBhvr additive="base">
                                        <p:cTn id="19" dur="500" fill="hold"/>
                                        <p:tgtEl>
                                          <p:spTgt spid="44749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749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7494">
                                            <p:txEl>
                                              <p:pRg st="3" end="3"/>
                                            </p:txEl>
                                          </p:spTgt>
                                        </p:tgtEl>
                                        <p:attrNameLst>
                                          <p:attrName>style.visibility</p:attrName>
                                        </p:attrNameLst>
                                      </p:cBhvr>
                                      <p:to>
                                        <p:strVal val="visible"/>
                                      </p:to>
                                    </p:set>
                                    <p:anim calcmode="lin" valueType="num">
                                      <p:cBhvr additive="base">
                                        <p:cTn id="25" dur="500" fill="hold"/>
                                        <p:tgtEl>
                                          <p:spTgt spid="44749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749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7494">
                                            <p:txEl>
                                              <p:pRg st="4" end="4"/>
                                            </p:txEl>
                                          </p:spTgt>
                                        </p:tgtEl>
                                        <p:attrNameLst>
                                          <p:attrName>style.visibility</p:attrName>
                                        </p:attrNameLst>
                                      </p:cBhvr>
                                      <p:to>
                                        <p:strVal val="visible"/>
                                      </p:to>
                                    </p:set>
                                    <p:anim calcmode="lin" valueType="num">
                                      <p:cBhvr additive="base">
                                        <p:cTn id="31" dur="500" fill="hold"/>
                                        <p:tgtEl>
                                          <p:spTgt spid="44749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749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7498"/>
                                        </p:tgtEl>
                                        <p:attrNameLst>
                                          <p:attrName>style.visibility</p:attrName>
                                        </p:attrNameLst>
                                      </p:cBhvr>
                                      <p:to>
                                        <p:strVal val="visible"/>
                                      </p:to>
                                    </p:set>
                                    <p:anim calcmode="lin" valueType="num">
                                      <p:cBhvr additive="base">
                                        <p:cTn id="37" dur="500" fill="hold"/>
                                        <p:tgtEl>
                                          <p:spTgt spid="447498"/>
                                        </p:tgtEl>
                                        <p:attrNameLst>
                                          <p:attrName>ppt_x</p:attrName>
                                        </p:attrNameLst>
                                      </p:cBhvr>
                                      <p:tavLst>
                                        <p:tav tm="0">
                                          <p:val>
                                            <p:strVal val="0-#ppt_w/2"/>
                                          </p:val>
                                        </p:tav>
                                        <p:tav tm="100000">
                                          <p:val>
                                            <p:strVal val="#ppt_x"/>
                                          </p:val>
                                        </p:tav>
                                      </p:tavLst>
                                    </p:anim>
                                    <p:anim calcmode="lin" valueType="num">
                                      <p:cBhvr additive="base">
                                        <p:cTn id="38" dur="500" fill="hold"/>
                                        <p:tgtEl>
                                          <p:spTgt spid="4474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47496"/>
                                        </p:tgtEl>
                                        <p:attrNameLst>
                                          <p:attrName>style.visibility</p:attrName>
                                        </p:attrNameLst>
                                      </p:cBhvr>
                                      <p:to>
                                        <p:strVal val="visible"/>
                                      </p:to>
                                    </p:set>
                                    <p:anim calcmode="lin" valueType="num">
                                      <p:cBhvr additive="base">
                                        <p:cTn id="43" dur="500" fill="hold"/>
                                        <p:tgtEl>
                                          <p:spTgt spid="447496"/>
                                        </p:tgtEl>
                                        <p:attrNameLst>
                                          <p:attrName>ppt_x</p:attrName>
                                        </p:attrNameLst>
                                      </p:cBhvr>
                                      <p:tavLst>
                                        <p:tav tm="0">
                                          <p:val>
                                            <p:strVal val="0-#ppt_w/2"/>
                                          </p:val>
                                        </p:tav>
                                        <p:tav tm="100000">
                                          <p:val>
                                            <p:strVal val="#ppt_x"/>
                                          </p:val>
                                        </p:tav>
                                      </p:tavLst>
                                    </p:anim>
                                    <p:anim calcmode="lin" valueType="num">
                                      <p:cBhvr additive="base">
                                        <p:cTn id="44" dur="500" fill="hold"/>
                                        <p:tgtEl>
                                          <p:spTgt spid="4474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47497">
                                            <p:txEl>
                                              <p:pRg st="0" end="0"/>
                                            </p:txEl>
                                          </p:spTgt>
                                        </p:tgtEl>
                                        <p:attrNameLst>
                                          <p:attrName>style.visibility</p:attrName>
                                        </p:attrNameLst>
                                      </p:cBhvr>
                                      <p:to>
                                        <p:strVal val="visible"/>
                                      </p:to>
                                    </p:set>
                                    <p:anim calcmode="lin" valueType="num">
                                      <p:cBhvr additive="base">
                                        <p:cTn id="49" dur="500" fill="hold"/>
                                        <p:tgtEl>
                                          <p:spTgt spid="447497">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474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4" grpId="0" build="p" bldLvl="3" autoUpdateAnimBg="0"/>
      <p:bldP spid="447496" grpId="0" animBg="1" autoUpdateAnimBg="0"/>
      <p:bldP spid="447497" grpId="0" build="p" autoUpdateAnimBg="0"/>
      <p:bldP spid="44749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title"/>
          </p:nvPr>
        </p:nvSpPr>
        <p:spPr/>
        <p:txBody>
          <a:bodyPr/>
          <a:lstStyle/>
          <a:p>
            <a:pPr eaLnBrk="1" hangingPunct="1"/>
            <a:r>
              <a:rPr lang="en-US" smtClean="0"/>
              <a:t>Red blood cells</a:t>
            </a:r>
          </a:p>
        </p:txBody>
      </p:sp>
      <p:sp>
        <p:nvSpPr>
          <p:cNvPr id="449540" name="Rectangle 4" descr="Rectangle: Click to edit Master text styles&#10;Second level&#10;Third level&#10;Fourth level&#10;Fifth level"/>
          <p:cNvSpPr>
            <a:spLocks noGrp="1" noChangeArrowheads="1"/>
          </p:cNvSpPr>
          <p:nvPr>
            <p:ph type="body" idx="1"/>
          </p:nvPr>
        </p:nvSpPr>
        <p:spPr>
          <a:xfrm>
            <a:off x="692150" y="1371600"/>
            <a:ext cx="8232775" cy="3614738"/>
          </a:xfrm>
        </p:spPr>
        <p:txBody>
          <a:bodyPr/>
          <a:lstStyle/>
          <a:p>
            <a:pPr eaLnBrk="1" hangingPunct="1">
              <a:buClrTx/>
            </a:pPr>
            <a:r>
              <a:rPr lang="en-US" smtClean="0"/>
              <a:t>Small round cells</a:t>
            </a:r>
          </a:p>
          <a:p>
            <a:pPr lvl="1" eaLnBrk="1" hangingPunct="1"/>
            <a:r>
              <a:rPr lang="en-US" u="sng" smtClean="0">
                <a:solidFill>
                  <a:srgbClr val="CC0000"/>
                </a:solidFill>
              </a:rPr>
              <a:t>produced in bone marrow</a:t>
            </a:r>
            <a:endParaRPr lang="en-US" smtClean="0"/>
          </a:p>
          <a:p>
            <a:pPr lvl="1" eaLnBrk="1" hangingPunct="1">
              <a:buClrTx/>
            </a:pPr>
            <a:r>
              <a:rPr lang="en-US" smtClean="0"/>
              <a:t>5 liters of blood in body</a:t>
            </a:r>
          </a:p>
          <a:p>
            <a:pPr lvl="1" eaLnBrk="1" hangingPunct="1"/>
            <a:r>
              <a:rPr lang="en-US" smtClean="0"/>
              <a:t>5-6 million RBC in drop of human blood</a:t>
            </a:r>
            <a:r>
              <a:rPr lang="en-US" u="sng" smtClean="0"/>
              <a:t> </a:t>
            </a:r>
          </a:p>
          <a:p>
            <a:pPr lvl="1" eaLnBrk="1" hangingPunct="1"/>
            <a:r>
              <a:rPr lang="en-US" u="sng" smtClean="0">
                <a:solidFill>
                  <a:srgbClr val="CC0000"/>
                </a:solidFill>
              </a:rPr>
              <a:t>last 3-4 months (120 days) </a:t>
            </a:r>
          </a:p>
          <a:p>
            <a:pPr marL="1085850" lvl="2" eaLnBrk="1" hangingPunct="1"/>
            <a:r>
              <a:rPr lang="en-US" u="sng" smtClean="0">
                <a:solidFill>
                  <a:srgbClr val="CC0000"/>
                </a:solidFill>
              </a:rPr>
              <a:t>filtered out by liver</a:t>
            </a:r>
          </a:p>
          <a:p>
            <a:pPr marL="1085850" lvl="2" eaLnBrk="1" hangingPunct="1"/>
            <a:r>
              <a:rPr lang="en-US" smtClean="0"/>
              <a:t>~3 million RBC destroyed each second</a:t>
            </a:r>
          </a:p>
        </p:txBody>
      </p:sp>
      <p:pic>
        <p:nvPicPr>
          <p:cNvPr id="449541" name="Picture 5" descr="26653t"/>
          <p:cNvPicPr>
            <a:picLocks noChangeAspect="1" noChangeArrowheads="1"/>
          </p:cNvPicPr>
          <p:nvPr/>
        </p:nvPicPr>
        <p:blipFill>
          <a:blip r:embed="rId4"/>
          <a:srcRect/>
          <a:stretch>
            <a:fillRect/>
          </a:stretch>
        </p:blipFill>
        <p:spPr bwMode="auto">
          <a:xfrm>
            <a:off x="88900" y="4927600"/>
            <a:ext cx="1931988" cy="1828800"/>
          </a:xfrm>
          <a:prstGeom prst="rect">
            <a:avLst/>
          </a:prstGeom>
          <a:noFill/>
          <a:effectLst>
            <a:outerShdw blurRad="63500" dist="38099" dir="2700000" algn="ctr" rotWithShape="0">
              <a:srgbClr val="000000">
                <a:alpha val="74998"/>
              </a:srgbClr>
            </a:outerShdw>
          </a:effectLst>
        </p:spPr>
      </p:pic>
      <p:pic>
        <p:nvPicPr>
          <p:cNvPr id="63493" name="Picture 5" descr="liver hepfoundation.org.jpg"/>
          <p:cNvPicPr>
            <a:picLocks noChangeAspect="1"/>
          </p:cNvPicPr>
          <p:nvPr/>
        </p:nvPicPr>
        <p:blipFill>
          <a:blip r:embed="rId5"/>
          <a:srcRect b="8504"/>
          <a:stretch>
            <a:fillRect/>
          </a:stretch>
        </p:blipFill>
        <p:spPr bwMode="auto">
          <a:xfrm>
            <a:off x="6269038" y="306388"/>
            <a:ext cx="2874962" cy="2673350"/>
          </a:xfrm>
          <a:prstGeom prst="rect">
            <a:avLst/>
          </a:prstGeom>
          <a:noFill/>
          <a:ln w="9525">
            <a:noFill/>
            <a:miter lim="800000"/>
            <a:headEnd/>
            <a:tailEnd/>
          </a:ln>
        </p:spPr>
      </p:pic>
      <p:pic>
        <p:nvPicPr>
          <p:cNvPr id="63494" name="Picture 6" descr="red-blood-cells.jpg"/>
          <p:cNvPicPr>
            <a:picLocks noChangeAspect="1"/>
          </p:cNvPicPr>
          <p:nvPr/>
        </p:nvPicPr>
        <p:blipFill>
          <a:blip r:embed="rId6"/>
          <a:srcRect l="7692" t="61458" b="5208"/>
          <a:stretch>
            <a:fillRect/>
          </a:stretch>
        </p:blipFill>
        <p:spPr bwMode="auto">
          <a:xfrm>
            <a:off x="2144713" y="4933950"/>
            <a:ext cx="6962775" cy="1857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9540">
                                            <p:txEl>
                                              <p:pRg st="0" end="0"/>
                                            </p:txEl>
                                          </p:spTgt>
                                        </p:tgtEl>
                                        <p:attrNameLst>
                                          <p:attrName>style.visibility</p:attrName>
                                        </p:attrNameLst>
                                      </p:cBhvr>
                                      <p:to>
                                        <p:strVal val="visible"/>
                                      </p:to>
                                    </p:set>
                                    <p:anim calcmode="lin" valueType="num">
                                      <p:cBhvr additive="base">
                                        <p:cTn id="7" dur="500" fill="hold"/>
                                        <p:tgtEl>
                                          <p:spTgt spid="4495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95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9540">
                                            <p:txEl>
                                              <p:pRg st="1" end="1"/>
                                            </p:txEl>
                                          </p:spTgt>
                                        </p:tgtEl>
                                        <p:attrNameLst>
                                          <p:attrName>style.visibility</p:attrName>
                                        </p:attrNameLst>
                                      </p:cBhvr>
                                      <p:to>
                                        <p:strVal val="visible"/>
                                      </p:to>
                                    </p:set>
                                    <p:anim calcmode="lin" valueType="num">
                                      <p:cBhvr additive="base">
                                        <p:cTn id="13" dur="500" fill="hold"/>
                                        <p:tgtEl>
                                          <p:spTgt spid="4495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954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9540">
                                            <p:txEl>
                                              <p:pRg st="2" end="2"/>
                                            </p:txEl>
                                          </p:spTgt>
                                        </p:tgtEl>
                                        <p:attrNameLst>
                                          <p:attrName>style.visibility</p:attrName>
                                        </p:attrNameLst>
                                      </p:cBhvr>
                                      <p:to>
                                        <p:strVal val="visible"/>
                                      </p:to>
                                    </p:set>
                                    <p:anim calcmode="lin" valueType="num">
                                      <p:cBhvr additive="base">
                                        <p:cTn id="19" dur="500" fill="hold"/>
                                        <p:tgtEl>
                                          <p:spTgt spid="44954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954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9540">
                                            <p:txEl>
                                              <p:pRg st="3" end="3"/>
                                            </p:txEl>
                                          </p:spTgt>
                                        </p:tgtEl>
                                        <p:attrNameLst>
                                          <p:attrName>style.visibility</p:attrName>
                                        </p:attrNameLst>
                                      </p:cBhvr>
                                      <p:to>
                                        <p:strVal val="visible"/>
                                      </p:to>
                                    </p:set>
                                    <p:anim calcmode="lin" valueType="num">
                                      <p:cBhvr additive="base">
                                        <p:cTn id="25" dur="500" fill="hold"/>
                                        <p:tgtEl>
                                          <p:spTgt spid="44954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954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9540">
                                            <p:txEl>
                                              <p:pRg st="4" end="4"/>
                                            </p:txEl>
                                          </p:spTgt>
                                        </p:tgtEl>
                                        <p:attrNameLst>
                                          <p:attrName>style.visibility</p:attrName>
                                        </p:attrNameLst>
                                      </p:cBhvr>
                                      <p:to>
                                        <p:strVal val="visible"/>
                                      </p:to>
                                    </p:set>
                                    <p:anim calcmode="lin" valueType="num">
                                      <p:cBhvr additive="base">
                                        <p:cTn id="31" dur="500" fill="hold"/>
                                        <p:tgtEl>
                                          <p:spTgt spid="44954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954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9540">
                                            <p:txEl>
                                              <p:pRg st="5" end="5"/>
                                            </p:txEl>
                                          </p:spTgt>
                                        </p:tgtEl>
                                        <p:attrNameLst>
                                          <p:attrName>style.visibility</p:attrName>
                                        </p:attrNameLst>
                                      </p:cBhvr>
                                      <p:to>
                                        <p:strVal val="visible"/>
                                      </p:to>
                                    </p:set>
                                    <p:anim calcmode="lin" valueType="num">
                                      <p:cBhvr additive="base">
                                        <p:cTn id="37" dur="500" fill="hold"/>
                                        <p:tgtEl>
                                          <p:spTgt spid="44954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954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49540">
                                            <p:txEl>
                                              <p:pRg st="6" end="6"/>
                                            </p:txEl>
                                          </p:spTgt>
                                        </p:tgtEl>
                                        <p:attrNameLst>
                                          <p:attrName>style.visibility</p:attrName>
                                        </p:attrNameLst>
                                      </p:cBhvr>
                                      <p:to>
                                        <p:strVal val="visible"/>
                                      </p:to>
                                    </p:set>
                                    <p:anim calcmode="lin" valueType="num">
                                      <p:cBhvr additive="base">
                                        <p:cTn id="43" dur="500" fill="hold"/>
                                        <p:tgtEl>
                                          <p:spTgt spid="44954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4954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0"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11" descr="42_UN01Hemoglobin-U.jpg"/>
          <p:cNvPicPr>
            <a:picLocks noChangeAspect="1"/>
          </p:cNvPicPr>
          <p:nvPr/>
        </p:nvPicPr>
        <p:blipFill>
          <a:blip r:embed="rId5"/>
          <a:srcRect t="9731" r="6718" b="20853"/>
          <a:stretch>
            <a:fillRect/>
          </a:stretch>
        </p:blipFill>
        <p:spPr bwMode="auto">
          <a:xfrm>
            <a:off x="5118100" y="2841625"/>
            <a:ext cx="4025900" cy="3619500"/>
          </a:xfrm>
          <a:prstGeom prst="rect">
            <a:avLst/>
          </a:prstGeom>
          <a:noFill/>
          <a:ln w="9525">
            <a:noFill/>
            <a:miter lim="800000"/>
            <a:headEnd/>
            <a:tailEnd/>
          </a:ln>
        </p:spPr>
      </p:pic>
      <p:sp>
        <p:nvSpPr>
          <p:cNvPr id="65539" name="Rectangle 3"/>
          <p:cNvSpPr>
            <a:spLocks noGrp="1" noChangeArrowheads="1"/>
          </p:cNvSpPr>
          <p:nvPr>
            <p:ph type="title"/>
          </p:nvPr>
        </p:nvSpPr>
        <p:spPr>
          <a:xfrm>
            <a:off x="622300" y="712788"/>
            <a:ext cx="7772400" cy="762000"/>
          </a:xfrm>
        </p:spPr>
        <p:txBody>
          <a:bodyPr/>
          <a:lstStyle/>
          <a:p>
            <a:pPr eaLnBrk="1" hangingPunct="1"/>
            <a:r>
              <a:rPr lang="en-US" u="sng" dirty="0" smtClean="0"/>
              <a:t>Hemoglobin</a:t>
            </a:r>
          </a:p>
        </p:txBody>
      </p:sp>
      <p:sp>
        <p:nvSpPr>
          <p:cNvPr id="65540" name="Rectangle 4" descr="Rectangle: Click to edit Master text styles&#10;Second level&#10;Third level&#10;Fourth level&#10;Fifth level"/>
          <p:cNvSpPr>
            <a:spLocks noGrp="1" noChangeArrowheads="1"/>
          </p:cNvSpPr>
          <p:nvPr>
            <p:ph type="body" idx="1"/>
          </p:nvPr>
        </p:nvSpPr>
        <p:spPr>
          <a:xfrm>
            <a:off x="838200" y="1371600"/>
            <a:ext cx="8305800" cy="1557338"/>
          </a:xfrm>
          <a:noFill/>
        </p:spPr>
        <p:txBody>
          <a:bodyPr/>
          <a:lstStyle/>
          <a:p>
            <a:pPr eaLnBrk="1" hangingPunct="1"/>
            <a:r>
              <a:rPr lang="en-US" u="sng" dirty="0" smtClean="0">
                <a:solidFill>
                  <a:srgbClr val="CC0000"/>
                </a:solidFill>
              </a:rPr>
              <a:t>Protein which carries O</a:t>
            </a:r>
            <a:r>
              <a:rPr lang="en-US" baseline="-25000" dirty="0" smtClean="0">
                <a:solidFill>
                  <a:srgbClr val="CC0000"/>
                </a:solidFill>
              </a:rPr>
              <a:t>2</a:t>
            </a:r>
          </a:p>
          <a:p>
            <a:pPr lvl="1" eaLnBrk="1" hangingPunct="1"/>
            <a:r>
              <a:rPr lang="en-US" dirty="0" smtClean="0"/>
              <a:t>250,000 hemoglobin proteins in one red blood cell</a:t>
            </a:r>
          </a:p>
        </p:txBody>
      </p:sp>
      <p:sp>
        <p:nvSpPr>
          <p:cNvPr id="535562" name="Oval 10"/>
          <p:cNvSpPr>
            <a:spLocks noChangeArrowheads="1"/>
          </p:cNvSpPr>
          <p:nvPr/>
        </p:nvSpPr>
        <p:spPr bwMode="auto">
          <a:xfrm>
            <a:off x="6180138" y="3689350"/>
            <a:ext cx="690562" cy="619125"/>
          </a:xfrm>
          <a:prstGeom prst="ellipse">
            <a:avLst/>
          </a:prstGeom>
          <a:solidFill>
            <a:schemeClr val="hlink"/>
          </a:solidFill>
          <a:ln w="9525">
            <a:solidFill>
              <a:srgbClr val="0F116A"/>
            </a:solidFill>
            <a:round/>
            <a:headEnd/>
            <a:tailEnd/>
          </a:ln>
        </p:spPr>
        <p:txBody>
          <a:bodyPr wrap="none" anchor="ctr">
            <a:spAutoFit/>
          </a:bodyPr>
          <a:lstStyle/>
          <a:p>
            <a:pPr eaLnBrk="1" hangingPunct="1">
              <a:spcBef>
                <a:spcPct val="20000"/>
              </a:spcBef>
              <a:buClr>
                <a:srgbClr val="0F116A"/>
              </a:buClr>
              <a:buSzPct val="120000"/>
              <a:buFont typeface="Wingdings" charset="2"/>
              <a:buNone/>
            </a:pPr>
            <a:r>
              <a:rPr lang="en-US" b="1">
                <a:solidFill>
                  <a:srgbClr val="0F116A"/>
                </a:solidFill>
              </a:rPr>
              <a:t>O</a:t>
            </a:r>
            <a:r>
              <a:rPr lang="en-US" b="1" baseline="-25000">
                <a:solidFill>
                  <a:srgbClr val="0F116A"/>
                </a:solidFill>
              </a:rPr>
              <a:t>2</a:t>
            </a:r>
          </a:p>
        </p:txBody>
      </p:sp>
      <p:sp>
        <p:nvSpPr>
          <p:cNvPr id="535565" name="Oval 13"/>
          <p:cNvSpPr>
            <a:spLocks noChangeArrowheads="1"/>
          </p:cNvSpPr>
          <p:nvPr/>
        </p:nvSpPr>
        <p:spPr bwMode="auto">
          <a:xfrm>
            <a:off x="7424738" y="4999038"/>
            <a:ext cx="690562" cy="619125"/>
          </a:xfrm>
          <a:prstGeom prst="ellipse">
            <a:avLst/>
          </a:prstGeom>
          <a:solidFill>
            <a:schemeClr val="hlink"/>
          </a:solidFill>
          <a:ln w="9525">
            <a:solidFill>
              <a:srgbClr val="0F116A"/>
            </a:solidFill>
            <a:round/>
            <a:headEnd/>
            <a:tailEnd/>
          </a:ln>
        </p:spPr>
        <p:txBody>
          <a:bodyPr wrap="none" anchor="ctr">
            <a:spAutoFit/>
          </a:bodyPr>
          <a:lstStyle/>
          <a:p>
            <a:pPr eaLnBrk="1" hangingPunct="1">
              <a:spcBef>
                <a:spcPct val="20000"/>
              </a:spcBef>
              <a:buClr>
                <a:srgbClr val="0F116A"/>
              </a:buClr>
              <a:buSzPct val="120000"/>
              <a:buFont typeface="Wingdings" charset="2"/>
              <a:buNone/>
            </a:pPr>
            <a:r>
              <a:rPr lang="en-US" b="1">
                <a:solidFill>
                  <a:srgbClr val="0F116A"/>
                </a:solidFill>
              </a:rPr>
              <a:t>O</a:t>
            </a:r>
            <a:r>
              <a:rPr lang="en-US" b="1" baseline="-25000">
                <a:solidFill>
                  <a:srgbClr val="0F116A"/>
                </a:solidFill>
              </a:rPr>
              <a:t>2</a:t>
            </a:r>
          </a:p>
        </p:txBody>
      </p:sp>
      <p:sp>
        <p:nvSpPr>
          <p:cNvPr id="535566" name="Oval 14"/>
          <p:cNvSpPr>
            <a:spLocks noChangeArrowheads="1"/>
          </p:cNvSpPr>
          <p:nvPr/>
        </p:nvSpPr>
        <p:spPr bwMode="auto">
          <a:xfrm>
            <a:off x="6196013" y="4787900"/>
            <a:ext cx="690562" cy="619125"/>
          </a:xfrm>
          <a:prstGeom prst="ellipse">
            <a:avLst/>
          </a:prstGeom>
          <a:solidFill>
            <a:schemeClr val="hlink"/>
          </a:solidFill>
          <a:ln w="9525">
            <a:solidFill>
              <a:srgbClr val="0F116A"/>
            </a:solidFill>
            <a:round/>
            <a:headEnd/>
            <a:tailEnd/>
          </a:ln>
        </p:spPr>
        <p:txBody>
          <a:bodyPr wrap="none" anchor="ctr">
            <a:spAutoFit/>
          </a:bodyPr>
          <a:lstStyle/>
          <a:p>
            <a:pPr eaLnBrk="1" hangingPunct="1">
              <a:spcBef>
                <a:spcPct val="20000"/>
              </a:spcBef>
              <a:buClr>
                <a:srgbClr val="0F116A"/>
              </a:buClr>
              <a:buSzPct val="120000"/>
              <a:buFont typeface="Wingdings" charset="2"/>
              <a:buNone/>
            </a:pPr>
            <a:r>
              <a:rPr lang="en-US" b="1">
                <a:solidFill>
                  <a:srgbClr val="0F116A"/>
                </a:solidFill>
              </a:rPr>
              <a:t>O</a:t>
            </a:r>
            <a:r>
              <a:rPr lang="en-US" b="1" baseline="-25000">
                <a:solidFill>
                  <a:srgbClr val="0F116A"/>
                </a:solidFill>
              </a:rPr>
              <a:t>2</a:t>
            </a:r>
          </a:p>
        </p:txBody>
      </p:sp>
      <p:sp>
        <p:nvSpPr>
          <p:cNvPr id="535567" name="Oval 15"/>
          <p:cNvSpPr>
            <a:spLocks noChangeArrowheads="1"/>
          </p:cNvSpPr>
          <p:nvPr/>
        </p:nvSpPr>
        <p:spPr bwMode="auto">
          <a:xfrm>
            <a:off x="7358063" y="3756025"/>
            <a:ext cx="690562" cy="619125"/>
          </a:xfrm>
          <a:prstGeom prst="ellipse">
            <a:avLst/>
          </a:prstGeom>
          <a:solidFill>
            <a:schemeClr val="hlink"/>
          </a:solidFill>
          <a:ln w="9525">
            <a:solidFill>
              <a:srgbClr val="0F116A"/>
            </a:solidFill>
            <a:round/>
            <a:headEnd/>
            <a:tailEnd/>
          </a:ln>
        </p:spPr>
        <p:txBody>
          <a:bodyPr wrap="none" anchor="ctr">
            <a:spAutoFit/>
          </a:bodyPr>
          <a:lstStyle/>
          <a:p>
            <a:pPr eaLnBrk="1" hangingPunct="1">
              <a:spcBef>
                <a:spcPct val="20000"/>
              </a:spcBef>
              <a:buClr>
                <a:srgbClr val="0F116A"/>
              </a:buClr>
              <a:buSzPct val="120000"/>
              <a:buFont typeface="Wingdings" charset="2"/>
              <a:buNone/>
            </a:pPr>
            <a:r>
              <a:rPr lang="en-US" b="1">
                <a:solidFill>
                  <a:srgbClr val="0F116A"/>
                </a:solidFill>
              </a:rPr>
              <a:t>O</a:t>
            </a:r>
            <a:r>
              <a:rPr lang="en-US" b="1" baseline="-25000">
                <a:solidFill>
                  <a:srgbClr val="0F116A"/>
                </a:solidFill>
              </a:rPr>
              <a:t>2</a:t>
            </a:r>
          </a:p>
        </p:txBody>
      </p:sp>
      <p:pic>
        <p:nvPicPr>
          <p:cNvPr id="535568" name="Picture 16" descr="26435t"/>
          <p:cNvPicPr>
            <a:picLocks noChangeAspect="1" noChangeArrowheads="1"/>
          </p:cNvPicPr>
          <p:nvPr/>
        </p:nvPicPr>
        <p:blipFill>
          <a:blip r:embed="rId6"/>
          <a:srcRect/>
          <a:stretch>
            <a:fillRect/>
          </a:stretch>
        </p:blipFill>
        <p:spPr bwMode="auto">
          <a:xfrm>
            <a:off x="274638" y="3095625"/>
            <a:ext cx="2052637" cy="307975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535569" name="Picture 17"/>
          <p:cNvPicPr>
            <a:picLocks noChangeAspect="1" noChangeArrowheads="1"/>
          </p:cNvPicPr>
          <p:nvPr/>
        </p:nvPicPr>
        <p:blipFill>
          <a:blip r:embed="rId7"/>
          <a:srcRect l="27562" t="4500" r="27562" b="3000"/>
          <a:stretch>
            <a:fillRect/>
          </a:stretch>
        </p:blipFill>
        <p:spPr bwMode="auto">
          <a:xfrm>
            <a:off x="2633663" y="3389313"/>
            <a:ext cx="2244725" cy="3468687"/>
          </a:xfrm>
          <a:prstGeom prst="rect">
            <a:avLst/>
          </a:prstGeom>
          <a:noFill/>
          <a:ln w="9525">
            <a:noFill/>
            <a:miter lim="800000"/>
            <a:headEnd/>
            <a:tailEnd/>
          </a:ln>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 calcmode="lin" valueType="num">
                                      <p:cBhvr additive="base">
                                        <p:cTn id="7" dur="500" fill="hold"/>
                                        <p:tgtEl>
                                          <p:spTgt spid="655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5540">
                                            <p:txEl>
                                              <p:pRg st="1" end="1"/>
                                            </p:txEl>
                                          </p:spTgt>
                                        </p:tgtEl>
                                        <p:attrNameLst>
                                          <p:attrName>style.visibility</p:attrName>
                                        </p:attrNameLst>
                                      </p:cBhvr>
                                      <p:to>
                                        <p:strVal val="visible"/>
                                      </p:to>
                                    </p:set>
                                    <p:anim calcmode="lin" valueType="num">
                                      <p:cBhvr additive="base">
                                        <p:cTn id="13" dur="500" fill="hold"/>
                                        <p:tgtEl>
                                          <p:spTgt spid="655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35562"/>
                                        </p:tgtEl>
                                        <p:attrNameLst>
                                          <p:attrName>style.visibility</p:attrName>
                                        </p:attrNameLst>
                                      </p:cBhvr>
                                      <p:to>
                                        <p:strVal val="visible"/>
                                      </p:to>
                                    </p:set>
                                    <p:animEffect transition="in" filter="wipe(left)">
                                      <p:cBhvr>
                                        <p:cTn id="19" dur="500"/>
                                        <p:tgtEl>
                                          <p:spTgt spid="535562"/>
                                        </p:tgtEl>
                                      </p:cBhvr>
                                    </p:animEffect>
                                  </p:childTnLst>
                                  <p:subTnLst>
                                    <p:audio>
                                      <p:cMediaNode>
                                        <p:cTn display="0" masterRel="sameClick">
                                          <p:stCondLst>
                                            <p:cond evt="begin" delay="0">
                                              <p:tn val="17"/>
                                            </p:cond>
                                          </p:stCondLst>
                                          <p:endCondLst>
                                            <p:cond evt="onStopAudio" delay="0">
                                              <p:tgtEl>
                                                <p:sldTgt/>
                                              </p:tgtEl>
                                            </p:cond>
                                          </p:endCondLst>
                                        </p:cTn>
                                        <p:tgtEl>
                                          <p:sndTgt r:embed="rId4" name="Bubbles"/>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35567"/>
                                        </p:tgtEl>
                                        <p:attrNameLst>
                                          <p:attrName>style.visibility</p:attrName>
                                        </p:attrNameLst>
                                      </p:cBhvr>
                                      <p:to>
                                        <p:strVal val="visible"/>
                                      </p:to>
                                    </p:set>
                                    <p:animEffect transition="in" filter="wipe(left)">
                                      <p:cBhvr>
                                        <p:cTn id="24" dur="500"/>
                                        <p:tgtEl>
                                          <p:spTgt spid="535567"/>
                                        </p:tgtEl>
                                      </p:cBhvr>
                                    </p:animEffect>
                                  </p:childTnLst>
                                  <p:subTnLst>
                                    <p:audio>
                                      <p:cMediaNode>
                                        <p:cTn display="0" masterRel="sameClick">
                                          <p:stCondLst>
                                            <p:cond evt="begin" delay="0">
                                              <p:tn val="22"/>
                                            </p:cond>
                                          </p:stCondLst>
                                          <p:endCondLst>
                                            <p:cond evt="onStopAudio" delay="0">
                                              <p:tgtEl>
                                                <p:sldTgt/>
                                              </p:tgtEl>
                                            </p:cond>
                                          </p:endCondLst>
                                        </p:cTn>
                                        <p:tgtEl>
                                          <p:sndTgt r:embed="rId4" name="Bubbles"/>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35566"/>
                                        </p:tgtEl>
                                        <p:attrNameLst>
                                          <p:attrName>style.visibility</p:attrName>
                                        </p:attrNameLst>
                                      </p:cBhvr>
                                      <p:to>
                                        <p:strVal val="visible"/>
                                      </p:to>
                                    </p:set>
                                    <p:animEffect transition="in" filter="wipe(left)">
                                      <p:cBhvr>
                                        <p:cTn id="29" dur="500"/>
                                        <p:tgtEl>
                                          <p:spTgt spid="535566"/>
                                        </p:tgtEl>
                                      </p:cBhvr>
                                    </p:animEffect>
                                  </p:childTnLst>
                                  <p:subTnLst>
                                    <p:audio>
                                      <p:cMediaNode>
                                        <p:cTn display="0" masterRel="sameClick">
                                          <p:stCondLst>
                                            <p:cond evt="begin" delay="0">
                                              <p:tn val="27"/>
                                            </p:cond>
                                          </p:stCondLst>
                                          <p:endCondLst>
                                            <p:cond evt="onStopAudio" delay="0">
                                              <p:tgtEl>
                                                <p:sldTgt/>
                                              </p:tgtEl>
                                            </p:cond>
                                          </p:endCondLst>
                                        </p:cTn>
                                        <p:tgtEl>
                                          <p:sndTgt r:embed="rId4" name="Bubbles"/>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35565"/>
                                        </p:tgtEl>
                                        <p:attrNameLst>
                                          <p:attrName>style.visibility</p:attrName>
                                        </p:attrNameLst>
                                      </p:cBhvr>
                                      <p:to>
                                        <p:strVal val="visible"/>
                                      </p:to>
                                    </p:set>
                                    <p:animEffect transition="in" filter="wipe(left)">
                                      <p:cBhvr>
                                        <p:cTn id="34" dur="500"/>
                                        <p:tgtEl>
                                          <p:spTgt spid="535565"/>
                                        </p:tgtEl>
                                      </p:cBhvr>
                                    </p:animEffect>
                                  </p:childTnLst>
                                  <p:subTnLst>
                                    <p:audio>
                                      <p:cMediaNode>
                                        <p:cTn display="0" masterRel="sameClick">
                                          <p:stCondLst>
                                            <p:cond evt="begin" delay="0">
                                              <p:tn val="32"/>
                                            </p:cond>
                                          </p:stCondLst>
                                          <p:endCondLst>
                                            <p:cond evt="onStopAudio" delay="0">
                                              <p:tgtEl>
                                                <p:sldTgt/>
                                              </p:tgtEl>
                                            </p:cond>
                                          </p:endCondLst>
                                        </p:cTn>
                                        <p:tgtEl>
                                          <p:sndTgt r:embed="rId4"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bldLvl="3"/>
      <p:bldP spid="535562" grpId="0" animBg="1" autoUpdateAnimBg="0"/>
      <p:bldP spid="535565" grpId="0" animBg="1" autoUpdateAnimBg="0"/>
      <p:bldP spid="535566" grpId="0" animBg="1" autoUpdateAnimBg="0"/>
      <p:bldP spid="535567"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8" name="Rectangle 4" descr="Rectangle: Click to edit Master text styles&#10;Second level&#10;Third level&#10;Fourth level&#10;Fifth level"/>
          <p:cNvSpPr>
            <a:spLocks noGrp="1" noChangeArrowheads="1"/>
          </p:cNvSpPr>
          <p:nvPr>
            <p:ph type="body" idx="1"/>
          </p:nvPr>
        </p:nvSpPr>
        <p:spPr>
          <a:xfrm>
            <a:off x="290557" y="1352550"/>
            <a:ext cx="5081543" cy="5505450"/>
          </a:xfrm>
          <a:solidFill>
            <a:schemeClr val="bg1"/>
          </a:solidFill>
        </p:spPr>
        <p:txBody>
          <a:bodyPr/>
          <a:lstStyle/>
          <a:p>
            <a:pPr eaLnBrk="1" hangingPunct="1"/>
            <a:r>
              <a:rPr lang="en-US" sz="2600" dirty="0" smtClean="0"/>
              <a:t>Why do we need a circulatory system?</a:t>
            </a:r>
          </a:p>
          <a:p>
            <a:pPr lvl="1" eaLnBrk="1" hangingPunct="1"/>
            <a:r>
              <a:rPr lang="en-US" sz="2400" dirty="0" smtClean="0"/>
              <a:t>supplies in</a:t>
            </a:r>
          </a:p>
          <a:p>
            <a:pPr lvl="2" eaLnBrk="1" hangingPunct="1"/>
            <a:r>
              <a:rPr lang="en-US" sz="2000" u="sng" dirty="0" smtClean="0">
                <a:solidFill>
                  <a:srgbClr val="CC0000"/>
                </a:solidFill>
              </a:rPr>
              <a:t>fuel (sugars)</a:t>
            </a:r>
          </a:p>
          <a:p>
            <a:pPr lvl="3" eaLnBrk="1" hangingPunct="1"/>
            <a:r>
              <a:rPr lang="en-US" sz="1800" u="sng" dirty="0" smtClean="0">
                <a:solidFill>
                  <a:srgbClr val="CC0000"/>
                </a:solidFill>
              </a:rPr>
              <a:t>digestive system</a:t>
            </a:r>
          </a:p>
          <a:p>
            <a:pPr lvl="2" eaLnBrk="1" hangingPunct="1"/>
            <a:r>
              <a:rPr lang="en-US" sz="2000" u="sng" dirty="0" smtClean="0">
                <a:solidFill>
                  <a:srgbClr val="CC0000"/>
                </a:solidFill>
              </a:rPr>
              <a:t>oxygen</a:t>
            </a:r>
          </a:p>
          <a:p>
            <a:pPr lvl="3" eaLnBrk="1" hangingPunct="1"/>
            <a:r>
              <a:rPr lang="en-US" sz="1800" u="sng" dirty="0" smtClean="0">
                <a:solidFill>
                  <a:srgbClr val="CC0000"/>
                </a:solidFill>
              </a:rPr>
              <a:t>respiratory system</a:t>
            </a:r>
            <a:endParaRPr lang="en-US" sz="1800" dirty="0" smtClean="0"/>
          </a:p>
          <a:p>
            <a:pPr lvl="1" eaLnBrk="1" hangingPunct="1"/>
            <a:r>
              <a:rPr lang="en-US" sz="2400" dirty="0" smtClean="0"/>
              <a:t>waste out</a:t>
            </a:r>
          </a:p>
          <a:p>
            <a:pPr lvl="2" eaLnBrk="1" hangingPunct="1"/>
            <a:r>
              <a:rPr lang="en-US" sz="2000" u="sng" dirty="0" smtClean="0">
                <a:solidFill>
                  <a:srgbClr val="CC0000"/>
                </a:solidFill>
              </a:rPr>
              <a:t>CO</a:t>
            </a:r>
            <a:r>
              <a:rPr lang="en-US" sz="2000" baseline="-25000" dirty="0" smtClean="0">
                <a:solidFill>
                  <a:srgbClr val="CC0000"/>
                </a:solidFill>
              </a:rPr>
              <a:t>2</a:t>
            </a:r>
            <a:endParaRPr lang="en-US" sz="2000" u="sng" baseline="-25000" dirty="0" smtClean="0">
              <a:solidFill>
                <a:srgbClr val="CC0000"/>
              </a:solidFill>
            </a:endParaRPr>
          </a:p>
          <a:p>
            <a:pPr lvl="3" eaLnBrk="1" hangingPunct="1"/>
            <a:r>
              <a:rPr lang="en-US" sz="1800" u="sng" dirty="0" smtClean="0">
                <a:solidFill>
                  <a:srgbClr val="CC0000"/>
                </a:solidFill>
              </a:rPr>
              <a:t>respiratory system</a:t>
            </a:r>
            <a:endParaRPr lang="en-US" sz="1800" dirty="0" smtClean="0"/>
          </a:p>
          <a:p>
            <a:pPr lvl="1" eaLnBrk="1" hangingPunct="1"/>
            <a:r>
              <a:rPr lang="en-US" sz="2400" dirty="0" smtClean="0"/>
              <a:t>need to pick up &amp; deliver the supplies &amp; wastes around the body</a:t>
            </a:r>
          </a:p>
          <a:p>
            <a:pPr lvl="2" eaLnBrk="1" hangingPunct="1"/>
            <a:r>
              <a:rPr lang="en-US" sz="2000" u="sng" dirty="0" smtClean="0">
                <a:solidFill>
                  <a:srgbClr val="CC0000"/>
                </a:solidFill>
              </a:rPr>
              <a:t>circulatory system</a:t>
            </a:r>
          </a:p>
        </p:txBody>
      </p:sp>
      <p:pic>
        <p:nvPicPr>
          <p:cNvPr id="17411" name="Picture 2" descr="40_04ExchangeSurfaces_CL"/>
          <p:cNvPicPr>
            <a:picLocks noChangeAspect="1" noChangeArrowheads="1"/>
          </p:cNvPicPr>
          <p:nvPr/>
        </p:nvPicPr>
        <p:blipFill>
          <a:blip r:embed="rId4">
            <a:clrChange>
              <a:clrFrom>
                <a:srgbClr val="FFFFFF"/>
              </a:clrFrom>
              <a:clrTo>
                <a:srgbClr val="FFFFFF">
                  <a:alpha val="0"/>
                </a:srgbClr>
              </a:clrTo>
            </a:clrChange>
          </a:blip>
          <a:srcRect r="3233"/>
          <a:stretch>
            <a:fillRect/>
          </a:stretch>
        </p:blipFill>
        <p:spPr bwMode="auto">
          <a:xfrm>
            <a:off x="4232275" y="342900"/>
            <a:ext cx="4876800" cy="6515100"/>
          </a:xfrm>
          <a:prstGeom prst="rect">
            <a:avLst/>
          </a:prstGeom>
          <a:noFill/>
          <a:ln w="9525">
            <a:noFill/>
            <a:miter lim="800000"/>
            <a:headEnd/>
            <a:tailEnd/>
          </a:ln>
        </p:spPr>
      </p:pic>
      <p:sp>
        <p:nvSpPr>
          <p:cNvPr id="17412" name="Rectangle 3"/>
          <p:cNvSpPr>
            <a:spLocks noGrp="1" noChangeArrowheads="1"/>
          </p:cNvSpPr>
          <p:nvPr>
            <p:ph type="title"/>
          </p:nvPr>
        </p:nvSpPr>
        <p:spPr>
          <a:xfrm>
            <a:off x="609600" y="685800"/>
            <a:ext cx="5754688" cy="1135063"/>
          </a:xfrm>
          <a:noFill/>
        </p:spPr>
        <p:txBody>
          <a:bodyPr/>
          <a:lstStyle/>
          <a:p>
            <a:pPr eaLnBrk="1" hangingPunct="1"/>
            <a:r>
              <a:rPr lang="en-US" smtClean="0"/>
              <a:t>Feeding Energy Needs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9668">
                                            <p:txEl>
                                              <p:pRg st="0" end="0"/>
                                            </p:txEl>
                                          </p:spTgt>
                                        </p:tgtEl>
                                        <p:attrNameLst>
                                          <p:attrName>style.visibility</p:attrName>
                                        </p:attrNameLst>
                                      </p:cBhvr>
                                      <p:to>
                                        <p:strVal val="visible"/>
                                      </p:to>
                                    </p:set>
                                    <p:anim calcmode="lin" valueType="num">
                                      <p:cBhvr additive="base">
                                        <p:cTn id="7" dur="500" fill="hold"/>
                                        <p:tgtEl>
                                          <p:spTgt spid="3696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96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9668">
                                            <p:txEl>
                                              <p:pRg st="1" end="1"/>
                                            </p:txEl>
                                          </p:spTgt>
                                        </p:tgtEl>
                                        <p:attrNameLst>
                                          <p:attrName>style.visibility</p:attrName>
                                        </p:attrNameLst>
                                      </p:cBhvr>
                                      <p:to>
                                        <p:strVal val="visible"/>
                                      </p:to>
                                    </p:set>
                                    <p:anim calcmode="lin" valueType="num">
                                      <p:cBhvr additive="base">
                                        <p:cTn id="13" dur="500" fill="hold"/>
                                        <p:tgtEl>
                                          <p:spTgt spid="3696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96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9668">
                                            <p:txEl>
                                              <p:pRg st="2" end="2"/>
                                            </p:txEl>
                                          </p:spTgt>
                                        </p:tgtEl>
                                        <p:attrNameLst>
                                          <p:attrName>style.visibility</p:attrName>
                                        </p:attrNameLst>
                                      </p:cBhvr>
                                      <p:to>
                                        <p:strVal val="visible"/>
                                      </p:to>
                                    </p:set>
                                    <p:anim calcmode="lin" valueType="num">
                                      <p:cBhvr additive="base">
                                        <p:cTn id="19" dur="500" fill="hold"/>
                                        <p:tgtEl>
                                          <p:spTgt spid="36966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966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9668">
                                            <p:txEl>
                                              <p:pRg st="3" end="3"/>
                                            </p:txEl>
                                          </p:spTgt>
                                        </p:tgtEl>
                                        <p:attrNameLst>
                                          <p:attrName>style.visibility</p:attrName>
                                        </p:attrNameLst>
                                      </p:cBhvr>
                                      <p:to>
                                        <p:strVal val="visible"/>
                                      </p:to>
                                    </p:set>
                                    <p:anim calcmode="lin" valueType="num">
                                      <p:cBhvr additive="base">
                                        <p:cTn id="25" dur="500" fill="hold"/>
                                        <p:tgtEl>
                                          <p:spTgt spid="36966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966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9668">
                                            <p:txEl>
                                              <p:pRg st="4" end="4"/>
                                            </p:txEl>
                                          </p:spTgt>
                                        </p:tgtEl>
                                        <p:attrNameLst>
                                          <p:attrName>style.visibility</p:attrName>
                                        </p:attrNameLst>
                                      </p:cBhvr>
                                      <p:to>
                                        <p:strVal val="visible"/>
                                      </p:to>
                                    </p:set>
                                    <p:anim calcmode="lin" valueType="num">
                                      <p:cBhvr additive="base">
                                        <p:cTn id="31" dur="500" fill="hold"/>
                                        <p:tgtEl>
                                          <p:spTgt spid="36966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966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9668">
                                            <p:txEl>
                                              <p:pRg st="5" end="5"/>
                                            </p:txEl>
                                          </p:spTgt>
                                        </p:tgtEl>
                                        <p:attrNameLst>
                                          <p:attrName>style.visibility</p:attrName>
                                        </p:attrNameLst>
                                      </p:cBhvr>
                                      <p:to>
                                        <p:strVal val="visible"/>
                                      </p:to>
                                    </p:set>
                                    <p:anim calcmode="lin" valueType="num">
                                      <p:cBhvr additive="base">
                                        <p:cTn id="37" dur="500" fill="hold"/>
                                        <p:tgtEl>
                                          <p:spTgt spid="36966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966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9668">
                                            <p:txEl>
                                              <p:pRg st="6" end="6"/>
                                            </p:txEl>
                                          </p:spTgt>
                                        </p:tgtEl>
                                        <p:attrNameLst>
                                          <p:attrName>style.visibility</p:attrName>
                                        </p:attrNameLst>
                                      </p:cBhvr>
                                      <p:to>
                                        <p:strVal val="visible"/>
                                      </p:to>
                                    </p:set>
                                    <p:anim calcmode="lin" valueType="num">
                                      <p:cBhvr additive="base">
                                        <p:cTn id="43" dur="500" fill="hold"/>
                                        <p:tgtEl>
                                          <p:spTgt spid="36966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966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69668">
                                            <p:txEl>
                                              <p:pRg st="7" end="7"/>
                                            </p:txEl>
                                          </p:spTgt>
                                        </p:tgtEl>
                                        <p:attrNameLst>
                                          <p:attrName>style.visibility</p:attrName>
                                        </p:attrNameLst>
                                      </p:cBhvr>
                                      <p:to>
                                        <p:strVal val="visible"/>
                                      </p:to>
                                    </p:set>
                                    <p:anim calcmode="lin" valueType="num">
                                      <p:cBhvr additive="base">
                                        <p:cTn id="49" dur="500" fill="hold"/>
                                        <p:tgtEl>
                                          <p:spTgt spid="36966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6966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69668">
                                            <p:txEl>
                                              <p:pRg st="8" end="8"/>
                                            </p:txEl>
                                          </p:spTgt>
                                        </p:tgtEl>
                                        <p:attrNameLst>
                                          <p:attrName>style.visibility</p:attrName>
                                        </p:attrNameLst>
                                      </p:cBhvr>
                                      <p:to>
                                        <p:strVal val="visible"/>
                                      </p:to>
                                    </p:set>
                                    <p:anim calcmode="lin" valueType="num">
                                      <p:cBhvr additive="base">
                                        <p:cTn id="55" dur="500" fill="hold"/>
                                        <p:tgtEl>
                                          <p:spTgt spid="369668">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6966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69668">
                                            <p:txEl>
                                              <p:pRg st="9" end="9"/>
                                            </p:txEl>
                                          </p:spTgt>
                                        </p:tgtEl>
                                        <p:attrNameLst>
                                          <p:attrName>style.visibility</p:attrName>
                                        </p:attrNameLst>
                                      </p:cBhvr>
                                      <p:to>
                                        <p:strVal val="visible"/>
                                      </p:to>
                                    </p:set>
                                    <p:anim calcmode="lin" valueType="num">
                                      <p:cBhvr additive="base">
                                        <p:cTn id="61" dur="500" fill="hold"/>
                                        <p:tgtEl>
                                          <p:spTgt spid="369668">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69668">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69668">
                                            <p:txEl>
                                              <p:pRg st="10" end="10"/>
                                            </p:txEl>
                                          </p:spTgt>
                                        </p:tgtEl>
                                        <p:attrNameLst>
                                          <p:attrName>style.visibility</p:attrName>
                                        </p:attrNameLst>
                                      </p:cBhvr>
                                      <p:to>
                                        <p:strVal val="visible"/>
                                      </p:to>
                                    </p:set>
                                    <p:anim calcmode="lin" valueType="num">
                                      <p:cBhvr additive="base">
                                        <p:cTn id="67" dur="500" fill="hold"/>
                                        <p:tgtEl>
                                          <p:spTgt spid="369668">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6966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2" descr="42_18BloodClotting_4-L.jpg"/>
          <p:cNvPicPr>
            <a:picLocks noChangeAspect="1"/>
          </p:cNvPicPr>
          <p:nvPr/>
        </p:nvPicPr>
        <p:blipFill>
          <a:blip r:embed="rId4"/>
          <a:srcRect b="3860"/>
          <a:stretch>
            <a:fillRect/>
          </a:stretch>
        </p:blipFill>
        <p:spPr bwMode="auto">
          <a:xfrm>
            <a:off x="376015" y="2471738"/>
            <a:ext cx="8591773" cy="4373562"/>
          </a:xfrm>
          <a:prstGeom prst="rect">
            <a:avLst/>
          </a:prstGeom>
          <a:noFill/>
          <a:ln w="9525">
            <a:noFill/>
            <a:miter lim="800000"/>
            <a:headEnd/>
            <a:tailEnd/>
          </a:ln>
        </p:spPr>
      </p:pic>
      <p:sp>
        <p:nvSpPr>
          <p:cNvPr id="67587" name="Rectangle 3"/>
          <p:cNvSpPr>
            <a:spLocks noGrp="1" noChangeArrowheads="1"/>
          </p:cNvSpPr>
          <p:nvPr>
            <p:ph type="title"/>
          </p:nvPr>
        </p:nvSpPr>
        <p:spPr/>
        <p:txBody>
          <a:bodyPr/>
          <a:lstStyle/>
          <a:p>
            <a:pPr eaLnBrk="1" hangingPunct="1"/>
            <a:r>
              <a:rPr lang="en-US" smtClean="0"/>
              <a:t>Blood clotting</a:t>
            </a:r>
          </a:p>
        </p:txBody>
      </p:sp>
      <p:sp>
        <p:nvSpPr>
          <p:cNvPr id="455685" name="AutoShape 5"/>
          <p:cNvSpPr>
            <a:spLocks noChangeArrowheads="1"/>
          </p:cNvSpPr>
          <p:nvPr/>
        </p:nvSpPr>
        <p:spPr bwMode="auto">
          <a:xfrm>
            <a:off x="5875338" y="1341438"/>
            <a:ext cx="2224087" cy="911225"/>
          </a:xfrm>
          <a:prstGeom prst="roundRect">
            <a:avLst>
              <a:gd name="adj" fmla="val 16667"/>
            </a:avLst>
          </a:prstGeom>
          <a:solidFill>
            <a:schemeClr val="folHlink"/>
          </a:solidFill>
          <a:ln w="9525">
            <a:solidFill>
              <a:srgbClr val="0F116A"/>
            </a:solidFill>
            <a:round/>
            <a:headEnd/>
            <a:tailEnd/>
          </a:ln>
        </p:spPr>
        <p:txBody>
          <a:bodyPr wrap="none">
            <a:spAutoFit/>
          </a:bodyPr>
          <a:lstStyle/>
          <a:p>
            <a:pPr algn="l"/>
            <a:r>
              <a:rPr lang="en-US" b="1">
                <a:solidFill>
                  <a:srgbClr val="000000"/>
                </a:solidFill>
              </a:rPr>
              <a:t>protein fibers</a:t>
            </a:r>
            <a:br>
              <a:rPr lang="en-US" b="1">
                <a:solidFill>
                  <a:srgbClr val="000000"/>
                </a:solidFill>
              </a:rPr>
            </a:br>
            <a:r>
              <a:rPr lang="en-US" b="1">
                <a:solidFill>
                  <a:srgbClr val="000000"/>
                </a:solidFill>
              </a:rPr>
              <a:t>build the clot</a:t>
            </a:r>
          </a:p>
        </p:txBody>
      </p:sp>
      <p:sp>
        <p:nvSpPr>
          <p:cNvPr id="67589" name="Rectangle 11"/>
          <p:cNvSpPr>
            <a:spLocks noChangeArrowheads="1"/>
          </p:cNvSpPr>
          <p:nvPr/>
        </p:nvSpPr>
        <p:spPr bwMode="auto">
          <a:xfrm>
            <a:off x="3267075" y="307975"/>
            <a:ext cx="5876925" cy="420688"/>
          </a:xfrm>
          <a:prstGeom prst="rect">
            <a:avLst/>
          </a:prstGeom>
          <a:solidFill>
            <a:srgbClr val="FFCC18"/>
          </a:solidFill>
          <a:ln w="9525">
            <a:noFill/>
            <a:miter lim="800000"/>
            <a:headEnd/>
            <a:tailEnd/>
          </a:ln>
        </p:spPr>
        <p:txBody>
          <a:bodyPr wrap="none" anchor="ctr">
            <a:spAutoFit/>
          </a:bodyPr>
          <a:lstStyle/>
          <a:p>
            <a:pPr eaLnBrk="1" hangingPunct="1">
              <a:lnSpc>
                <a:spcPct val="90000"/>
              </a:lnSpc>
              <a:spcBef>
                <a:spcPct val="20000"/>
              </a:spcBef>
              <a:buSzPct val="60000"/>
              <a:buFont typeface="Wingdings" charset="2"/>
              <a:buNone/>
            </a:pPr>
            <a:r>
              <a:rPr lang="en-US" b="1">
                <a:solidFill>
                  <a:srgbClr val="000000"/>
                </a:solidFill>
              </a:rPr>
              <a:t>emergency repair of circulatory system</a:t>
            </a:r>
          </a:p>
        </p:txBody>
      </p:sp>
      <p:sp>
        <p:nvSpPr>
          <p:cNvPr id="455693" name="AutoShape 13"/>
          <p:cNvSpPr>
            <a:spLocks noChangeArrowheads="1"/>
          </p:cNvSpPr>
          <p:nvPr/>
        </p:nvSpPr>
        <p:spPr bwMode="auto">
          <a:xfrm>
            <a:off x="3270250" y="1341438"/>
            <a:ext cx="2122488" cy="911225"/>
          </a:xfrm>
          <a:prstGeom prst="roundRect">
            <a:avLst>
              <a:gd name="adj" fmla="val 16667"/>
            </a:avLst>
          </a:prstGeom>
          <a:solidFill>
            <a:schemeClr val="folHlink"/>
          </a:solidFill>
          <a:ln w="9525">
            <a:solidFill>
              <a:srgbClr val="0F116A"/>
            </a:solidFill>
            <a:round/>
            <a:headEnd/>
            <a:tailEnd/>
          </a:ln>
        </p:spPr>
        <p:txBody>
          <a:bodyPr wrap="none">
            <a:spAutoFit/>
          </a:bodyPr>
          <a:lstStyle/>
          <a:p>
            <a:pPr algn="l"/>
            <a:r>
              <a:rPr lang="en-US" b="1">
                <a:solidFill>
                  <a:srgbClr val="000000"/>
                </a:solidFill>
              </a:rPr>
              <a:t>platelets</a:t>
            </a:r>
            <a:br>
              <a:rPr lang="en-US" b="1">
                <a:solidFill>
                  <a:srgbClr val="000000"/>
                </a:solidFill>
              </a:rPr>
            </a:br>
            <a:r>
              <a:rPr lang="en-US" b="1">
                <a:solidFill>
                  <a:srgbClr val="000000"/>
                </a:solidFill>
              </a:rPr>
              <a:t>seal the hole</a:t>
            </a:r>
          </a:p>
        </p:txBody>
      </p:sp>
      <p:sp>
        <p:nvSpPr>
          <p:cNvPr id="455694" name="AutoShape 14"/>
          <p:cNvSpPr>
            <a:spLocks noChangeArrowheads="1"/>
          </p:cNvSpPr>
          <p:nvPr/>
        </p:nvSpPr>
        <p:spPr bwMode="auto">
          <a:xfrm>
            <a:off x="803275" y="1320800"/>
            <a:ext cx="1920875" cy="1317625"/>
          </a:xfrm>
          <a:prstGeom prst="roundRect">
            <a:avLst>
              <a:gd name="adj" fmla="val 16667"/>
            </a:avLst>
          </a:prstGeom>
          <a:solidFill>
            <a:schemeClr val="folHlink"/>
          </a:solidFill>
          <a:ln w="9525">
            <a:solidFill>
              <a:srgbClr val="0F116A"/>
            </a:solidFill>
            <a:round/>
            <a:headEnd/>
            <a:tailEnd/>
          </a:ln>
        </p:spPr>
        <p:txBody>
          <a:bodyPr wrap="none">
            <a:spAutoFit/>
          </a:bodyPr>
          <a:lstStyle/>
          <a:p>
            <a:pPr algn="l"/>
            <a:r>
              <a:rPr lang="en-US" b="1" dirty="0">
                <a:solidFill>
                  <a:srgbClr val="000000"/>
                </a:solidFill>
              </a:rPr>
              <a:t>chemical</a:t>
            </a:r>
            <a:br>
              <a:rPr lang="en-US" b="1" dirty="0">
                <a:solidFill>
                  <a:srgbClr val="000000"/>
                </a:solidFill>
              </a:rPr>
            </a:br>
            <a:r>
              <a:rPr lang="en-US" b="1" dirty="0">
                <a:solidFill>
                  <a:srgbClr val="000000"/>
                </a:solidFill>
              </a:rPr>
              <a:t>emergency</a:t>
            </a:r>
            <a:br>
              <a:rPr lang="en-US" b="1" dirty="0">
                <a:solidFill>
                  <a:srgbClr val="000000"/>
                </a:solidFill>
              </a:rPr>
            </a:br>
            <a:r>
              <a:rPr lang="en-US" b="1" dirty="0">
                <a:solidFill>
                  <a:srgbClr val="000000"/>
                </a:solidFill>
              </a:rPr>
              <a:t>signals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5694"/>
                                        </p:tgtEl>
                                        <p:attrNameLst>
                                          <p:attrName>style.visibility</p:attrName>
                                        </p:attrNameLst>
                                      </p:cBhvr>
                                      <p:to>
                                        <p:strVal val="visible"/>
                                      </p:to>
                                    </p:set>
                                    <p:animEffect transition="in" filter="wipe(left)">
                                      <p:cBhvr>
                                        <p:cTn id="7" dur="500"/>
                                        <p:tgtEl>
                                          <p:spTgt spid="45569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5693"/>
                                        </p:tgtEl>
                                        <p:attrNameLst>
                                          <p:attrName>style.visibility</p:attrName>
                                        </p:attrNameLst>
                                      </p:cBhvr>
                                      <p:to>
                                        <p:strVal val="visible"/>
                                      </p:to>
                                    </p:set>
                                    <p:animEffect transition="in" filter="wipe(left)">
                                      <p:cBhvr>
                                        <p:cTn id="12" dur="500"/>
                                        <p:tgtEl>
                                          <p:spTgt spid="455693"/>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5685"/>
                                        </p:tgtEl>
                                        <p:attrNameLst>
                                          <p:attrName>style.visibility</p:attrName>
                                        </p:attrNameLst>
                                      </p:cBhvr>
                                      <p:to>
                                        <p:strVal val="visible"/>
                                      </p:to>
                                    </p:set>
                                    <p:animEffect transition="in" filter="wipe(left)">
                                      <p:cBhvr>
                                        <p:cTn id="17" dur="500"/>
                                        <p:tgtEl>
                                          <p:spTgt spid="455685"/>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5" grpId="0" animBg="1" autoUpdateAnimBg="0"/>
      <p:bldP spid="455693" grpId="0" animBg="1" autoUpdateAnimBg="0"/>
      <p:bldP spid="455694"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Cardiovascular disease</a:t>
            </a:r>
          </a:p>
        </p:txBody>
      </p:sp>
      <p:sp>
        <p:nvSpPr>
          <p:cNvPr id="69635" name="Rectangle 3" descr="Rectangle: Click to edit Master text styles&#10;Second level&#10;Third level&#10;Fourth level&#10;Fifth level"/>
          <p:cNvSpPr>
            <a:spLocks noGrp="1" noChangeArrowheads="1"/>
          </p:cNvSpPr>
          <p:nvPr>
            <p:ph type="body" idx="1"/>
          </p:nvPr>
        </p:nvSpPr>
        <p:spPr>
          <a:xfrm>
            <a:off x="666750" y="1371600"/>
            <a:ext cx="8477250" cy="2590800"/>
          </a:xfrm>
        </p:spPr>
        <p:txBody>
          <a:bodyPr/>
          <a:lstStyle/>
          <a:p>
            <a:pPr eaLnBrk="1" hangingPunct="1">
              <a:lnSpc>
                <a:spcPct val="90000"/>
              </a:lnSpc>
              <a:buClrTx/>
            </a:pPr>
            <a:r>
              <a:rPr lang="en-US" sz="2600" smtClean="0"/>
              <a:t>Atherosclerosis &amp; Arteriosclerosis</a:t>
            </a:r>
            <a:r>
              <a:rPr lang="en-US" sz="2400" smtClean="0"/>
              <a:t> </a:t>
            </a:r>
            <a:endParaRPr lang="en-US" sz="2400" smtClean="0">
              <a:solidFill>
                <a:srgbClr val="000000"/>
              </a:solidFill>
            </a:endParaRPr>
          </a:p>
          <a:p>
            <a:pPr lvl="1" eaLnBrk="1" hangingPunct="1">
              <a:lnSpc>
                <a:spcPct val="90000"/>
              </a:lnSpc>
            </a:pPr>
            <a:r>
              <a:rPr lang="en-US" sz="2400" u="sng" smtClean="0">
                <a:solidFill>
                  <a:srgbClr val="CC0000"/>
                </a:solidFill>
              </a:rPr>
              <a:t>deposits inside arteries (plaques)</a:t>
            </a:r>
            <a:r>
              <a:rPr lang="en-US" sz="2400" smtClean="0"/>
              <a:t> </a:t>
            </a:r>
          </a:p>
          <a:p>
            <a:pPr lvl="2" eaLnBrk="1" hangingPunct="1">
              <a:lnSpc>
                <a:spcPct val="90000"/>
              </a:lnSpc>
            </a:pPr>
            <a:r>
              <a:rPr lang="en-US" sz="2000" smtClean="0"/>
              <a:t>develop in inner wall of the arteries, </a:t>
            </a:r>
            <a:br>
              <a:rPr lang="en-US" sz="2000" smtClean="0"/>
            </a:br>
            <a:r>
              <a:rPr lang="en-US" sz="2000" smtClean="0"/>
              <a:t>narrowing their channel</a:t>
            </a:r>
          </a:p>
          <a:p>
            <a:pPr lvl="1" eaLnBrk="1" hangingPunct="1">
              <a:lnSpc>
                <a:spcPct val="90000"/>
              </a:lnSpc>
            </a:pPr>
            <a:r>
              <a:rPr lang="en-US" sz="2400" u="sng" smtClean="0">
                <a:solidFill>
                  <a:srgbClr val="CC0000"/>
                </a:solidFill>
              </a:rPr>
              <a:t>increase blood pressure</a:t>
            </a:r>
            <a:r>
              <a:rPr lang="en-US" sz="2400" smtClean="0"/>
              <a:t> </a:t>
            </a:r>
          </a:p>
          <a:p>
            <a:pPr lvl="1" eaLnBrk="1" hangingPunct="1">
              <a:lnSpc>
                <a:spcPct val="90000"/>
              </a:lnSpc>
            </a:pPr>
            <a:r>
              <a:rPr lang="en-US" sz="2400" u="sng" smtClean="0">
                <a:solidFill>
                  <a:srgbClr val="CC0000"/>
                </a:solidFill>
              </a:rPr>
              <a:t>increase risk of heart attack, stroke, kidney damage</a:t>
            </a:r>
            <a:endParaRPr lang="en-US" sz="2400" smtClean="0"/>
          </a:p>
        </p:txBody>
      </p:sp>
      <p:pic>
        <p:nvPicPr>
          <p:cNvPr id="69636" name="Picture 4"/>
          <p:cNvPicPr>
            <a:picLocks noChangeAspect="1" noChangeArrowheads="1"/>
          </p:cNvPicPr>
          <p:nvPr/>
        </p:nvPicPr>
        <p:blipFill>
          <a:blip r:embed="rId4"/>
          <a:srcRect/>
          <a:stretch>
            <a:fillRect/>
          </a:stretch>
        </p:blipFill>
        <p:spPr bwMode="auto">
          <a:xfrm>
            <a:off x="136020" y="3843768"/>
            <a:ext cx="6553200" cy="2819400"/>
          </a:xfrm>
          <a:prstGeom prst="rect">
            <a:avLst/>
          </a:prstGeom>
          <a:noFill/>
          <a:ln w="9525">
            <a:noFill/>
            <a:miter lim="800000"/>
            <a:headEnd/>
            <a:tailEnd/>
          </a:ln>
        </p:spPr>
      </p:pic>
      <p:sp>
        <p:nvSpPr>
          <p:cNvPr id="69637" name="Rectangle 5"/>
          <p:cNvSpPr>
            <a:spLocks noChangeArrowheads="1"/>
          </p:cNvSpPr>
          <p:nvPr/>
        </p:nvSpPr>
        <p:spPr bwMode="auto">
          <a:xfrm>
            <a:off x="635949" y="3738785"/>
            <a:ext cx="2293938" cy="488950"/>
          </a:xfrm>
          <a:prstGeom prst="rect">
            <a:avLst/>
          </a:prstGeom>
          <a:noFill/>
          <a:ln w="9525">
            <a:noFill/>
            <a:miter lim="800000"/>
            <a:headEnd/>
            <a:tailEnd/>
          </a:ln>
        </p:spPr>
        <p:txBody>
          <a:bodyPr wrap="none" anchor="ctr">
            <a:spAutoFit/>
          </a:bodyPr>
          <a:lstStyle/>
          <a:p>
            <a:r>
              <a:rPr lang="en-US" sz="2600" b="1" dirty="0">
                <a:solidFill>
                  <a:srgbClr val="CC0000"/>
                </a:solidFill>
              </a:rPr>
              <a:t>normal artery</a:t>
            </a:r>
            <a:endParaRPr lang="en-US" sz="2600" b="1" dirty="0">
              <a:solidFill>
                <a:srgbClr val="0F116A"/>
              </a:solidFill>
            </a:endParaRPr>
          </a:p>
        </p:txBody>
      </p:sp>
      <p:sp>
        <p:nvSpPr>
          <p:cNvPr id="69638" name="Rectangle 6"/>
          <p:cNvSpPr>
            <a:spLocks noChangeArrowheads="1"/>
          </p:cNvSpPr>
          <p:nvPr/>
        </p:nvSpPr>
        <p:spPr bwMode="auto">
          <a:xfrm>
            <a:off x="3483050" y="3738785"/>
            <a:ext cx="3468687" cy="488950"/>
          </a:xfrm>
          <a:prstGeom prst="rect">
            <a:avLst/>
          </a:prstGeom>
          <a:noFill/>
          <a:ln w="9525">
            <a:noFill/>
            <a:miter lim="800000"/>
            <a:headEnd/>
            <a:tailEnd/>
          </a:ln>
        </p:spPr>
        <p:txBody>
          <a:bodyPr wrap="none" anchor="ctr">
            <a:spAutoFit/>
          </a:bodyPr>
          <a:lstStyle/>
          <a:p>
            <a:r>
              <a:rPr lang="en-US" sz="2600" b="1" dirty="0">
                <a:solidFill>
                  <a:srgbClr val="0F116A"/>
                </a:solidFill>
              </a:rPr>
              <a:t>hardening of arteries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69635">
                                            <p:txEl>
                                              <p:pRg st="4" end="4"/>
                                            </p:txEl>
                                          </p:spTgt>
                                        </p:tgtEl>
                                        <p:attrNameLst>
                                          <p:attrName>style.visibility</p:attrName>
                                        </p:attrNameLst>
                                      </p:cBhvr>
                                      <p:to>
                                        <p:strVal val="visible"/>
                                      </p:to>
                                    </p:set>
                                    <p:anim calcmode="lin" valueType="num">
                                      <p:cBhvr additive="base">
                                        <p:cTn id="31" dur="500" fill="hold"/>
                                        <p:tgtEl>
                                          <p:spTgt spid="696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442119"/>
            <a:ext cx="7772400" cy="762000"/>
          </a:xfrm>
        </p:spPr>
        <p:txBody>
          <a:bodyPr/>
          <a:lstStyle/>
          <a:p>
            <a:pPr eaLnBrk="1" hangingPunct="1"/>
            <a:r>
              <a:rPr lang="en-US" u="sng" dirty="0" smtClean="0"/>
              <a:t>Cardiovascular health</a:t>
            </a:r>
          </a:p>
        </p:txBody>
      </p:sp>
      <p:pic>
        <p:nvPicPr>
          <p:cNvPr id="71683" name="Picture 4"/>
          <p:cNvPicPr>
            <a:picLocks noChangeAspect="1" noChangeArrowheads="1"/>
          </p:cNvPicPr>
          <p:nvPr/>
        </p:nvPicPr>
        <p:blipFill>
          <a:blip r:embed="rId4"/>
          <a:srcRect/>
          <a:stretch>
            <a:fillRect/>
          </a:stretch>
        </p:blipFill>
        <p:spPr bwMode="auto">
          <a:xfrm>
            <a:off x="5819775" y="1447800"/>
            <a:ext cx="3324225" cy="4543425"/>
          </a:xfrm>
          <a:prstGeom prst="rect">
            <a:avLst/>
          </a:prstGeom>
          <a:noFill/>
          <a:ln w="9525">
            <a:noFill/>
            <a:miter lim="800000"/>
            <a:headEnd/>
            <a:tailEnd/>
          </a:ln>
        </p:spPr>
      </p:pic>
      <p:sp>
        <p:nvSpPr>
          <p:cNvPr id="71684" name="Rectangle 5"/>
          <p:cNvSpPr>
            <a:spLocks noChangeArrowheads="1"/>
          </p:cNvSpPr>
          <p:nvPr/>
        </p:nvSpPr>
        <p:spPr bwMode="auto">
          <a:xfrm>
            <a:off x="6894513" y="990600"/>
            <a:ext cx="2249487" cy="427038"/>
          </a:xfrm>
          <a:prstGeom prst="rect">
            <a:avLst/>
          </a:prstGeom>
          <a:noFill/>
          <a:ln w="9525">
            <a:noFill/>
            <a:miter lim="800000"/>
            <a:headEnd/>
            <a:tailEnd/>
          </a:ln>
        </p:spPr>
        <p:txBody>
          <a:bodyPr wrap="none" anchor="ctr">
            <a:spAutoFit/>
          </a:bodyPr>
          <a:lstStyle/>
          <a:p>
            <a:r>
              <a:rPr lang="en-US" sz="2200" b="1">
                <a:solidFill>
                  <a:srgbClr val="0F116A"/>
                </a:solidFill>
              </a:rPr>
              <a:t>bypass surgery</a:t>
            </a:r>
          </a:p>
        </p:txBody>
      </p:sp>
      <p:sp>
        <p:nvSpPr>
          <p:cNvPr id="530435" name="Rectangle 3" descr="Rectangle: Click to edit Master text styles&#10;Second level&#10;Third level&#10;Fourth level&#10;Fifth level"/>
          <p:cNvSpPr>
            <a:spLocks noGrp="1" noChangeArrowheads="1"/>
          </p:cNvSpPr>
          <p:nvPr>
            <p:ph type="body" idx="1"/>
          </p:nvPr>
        </p:nvSpPr>
        <p:spPr>
          <a:xfrm>
            <a:off x="838200" y="1371600"/>
            <a:ext cx="5257800" cy="4953000"/>
          </a:xfrm>
          <a:solidFill>
            <a:schemeClr val="bg1"/>
          </a:solidFill>
        </p:spPr>
        <p:txBody>
          <a:bodyPr/>
          <a:lstStyle/>
          <a:p>
            <a:pPr eaLnBrk="1" hangingPunct="1"/>
            <a:r>
              <a:rPr lang="en-US" dirty="0" smtClean="0"/>
              <a:t>Risk Factors</a:t>
            </a:r>
            <a:endParaRPr lang="en-US" u="sng" dirty="0" smtClean="0">
              <a:solidFill>
                <a:srgbClr val="CC0000"/>
              </a:solidFill>
            </a:endParaRPr>
          </a:p>
          <a:p>
            <a:pPr lvl="1" eaLnBrk="1" hangingPunct="1"/>
            <a:r>
              <a:rPr lang="en-US" u="sng" dirty="0" smtClean="0">
                <a:solidFill>
                  <a:srgbClr val="CC0000"/>
                </a:solidFill>
              </a:rPr>
              <a:t>genetics</a:t>
            </a:r>
            <a:endParaRPr lang="en-US" dirty="0" smtClean="0"/>
          </a:p>
          <a:p>
            <a:pPr lvl="1" eaLnBrk="1" hangingPunct="1"/>
            <a:r>
              <a:rPr lang="en-US" u="sng" dirty="0" smtClean="0">
                <a:solidFill>
                  <a:srgbClr val="CC0000"/>
                </a:solidFill>
              </a:rPr>
              <a:t>diet</a:t>
            </a:r>
            <a:endParaRPr lang="en-US" dirty="0" smtClean="0"/>
          </a:p>
          <a:p>
            <a:pPr lvl="2" eaLnBrk="1" hangingPunct="1">
              <a:buClrTx/>
            </a:pPr>
            <a:r>
              <a:rPr lang="en-US" dirty="0" smtClean="0"/>
              <a:t>high animal fat and/or sugar</a:t>
            </a:r>
          </a:p>
          <a:p>
            <a:pPr lvl="1" eaLnBrk="1" hangingPunct="1"/>
            <a:r>
              <a:rPr lang="en-US" u="sng" dirty="0" smtClean="0">
                <a:solidFill>
                  <a:srgbClr val="CC0000"/>
                </a:solidFill>
              </a:rPr>
              <a:t>exercise &amp; lifestyle</a:t>
            </a:r>
            <a:endParaRPr lang="en-US" dirty="0" smtClean="0"/>
          </a:p>
          <a:p>
            <a:pPr lvl="2" eaLnBrk="1" hangingPunct="1">
              <a:buClrTx/>
            </a:pPr>
            <a:r>
              <a:rPr lang="en-US" dirty="0" smtClean="0"/>
              <a:t>smoking</a:t>
            </a:r>
          </a:p>
          <a:p>
            <a:pPr lvl="2" eaLnBrk="1" hangingPunct="1">
              <a:buClrTx/>
            </a:pPr>
            <a:r>
              <a:rPr lang="en-US" dirty="0" smtClean="0"/>
              <a:t>lack of exercise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0435">
                                            <p:txEl>
                                              <p:pRg st="0" end="0"/>
                                            </p:txEl>
                                          </p:spTgt>
                                        </p:tgtEl>
                                        <p:attrNameLst>
                                          <p:attrName>style.visibility</p:attrName>
                                        </p:attrNameLst>
                                      </p:cBhvr>
                                      <p:to>
                                        <p:strVal val="visible"/>
                                      </p:to>
                                    </p:set>
                                    <p:anim calcmode="lin" valueType="num">
                                      <p:cBhvr additive="base">
                                        <p:cTn id="7" dur="500" fill="hold"/>
                                        <p:tgtEl>
                                          <p:spTgt spid="530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04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0435">
                                            <p:txEl>
                                              <p:pRg st="1" end="1"/>
                                            </p:txEl>
                                          </p:spTgt>
                                        </p:tgtEl>
                                        <p:attrNameLst>
                                          <p:attrName>style.visibility</p:attrName>
                                        </p:attrNameLst>
                                      </p:cBhvr>
                                      <p:to>
                                        <p:strVal val="visible"/>
                                      </p:to>
                                    </p:set>
                                    <p:anim calcmode="lin" valueType="num">
                                      <p:cBhvr additive="base">
                                        <p:cTn id="13" dur="500" fill="hold"/>
                                        <p:tgtEl>
                                          <p:spTgt spid="530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04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0435">
                                            <p:txEl>
                                              <p:pRg st="2" end="2"/>
                                            </p:txEl>
                                          </p:spTgt>
                                        </p:tgtEl>
                                        <p:attrNameLst>
                                          <p:attrName>style.visibility</p:attrName>
                                        </p:attrNameLst>
                                      </p:cBhvr>
                                      <p:to>
                                        <p:strVal val="visible"/>
                                      </p:to>
                                    </p:set>
                                    <p:anim calcmode="lin" valueType="num">
                                      <p:cBhvr additive="base">
                                        <p:cTn id="19" dur="500" fill="hold"/>
                                        <p:tgtEl>
                                          <p:spTgt spid="530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04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0435">
                                            <p:txEl>
                                              <p:pRg st="3" end="3"/>
                                            </p:txEl>
                                          </p:spTgt>
                                        </p:tgtEl>
                                        <p:attrNameLst>
                                          <p:attrName>style.visibility</p:attrName>
                                        </p:attrNameLst>
                                      </p:cBhvr>
                                      <p:to>
                                        <p:strVal val="visible"/>
                                      </p:to>
                                    </p:set>
                                    <p:anim calcmode="lin" valueType="num">
                                      <p:cBhvr additive="base">
                                        <p:cTn id="25" dur="500" fill="hold"/>
                                        <p:tgtEl>
                                          <p:spTgt spid="5304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04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30435">
                                            <p:txEl>
                                              <p:pRg st="4" end="4"/>
                                            </p:txEl>
                                          </p:spTgt>
                                        </p:tgtEl>
                                        <p:attrNameLst>
                                          <p:attrName>style.visibility</p:attrName>
                                        </p:attrNameLst>
                                      </p:cBhvr>
                                      <p:to>
                                        <p:strVal val="visible"/>
                                      </p:to>
                                    </p:set>
                                    <p:anim calcmode="lin" valueType="num">
                                      <p:cBhvr additive="base">
                                        <p:cTn id="31" dur="500" fill="hold"/>
                                        <p:tgtEl>
                                          <p:spTgt spid="5304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3043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30435">
                                            <p:txEl>
                                              <p:pRg st="5" end="5"/>
                                            </p:txEl>
                                          </p:spTgt>
                                        </p:tgtEl>
                                        <p:attrNameLst>
                                          <p:attrName>style.visibility</p:attrName>
                                        </p:attrNameLst>
                                      </p:cBhvr>
                                      <p:to>
                                        <p:strVal val="visible"/>
                                      </p:to>
                                    </p:set>
                                    <p:anim calcmode="lin" valueType="num">
                                      <p:cBhvr additive="base">
                                        <p:cTn id="37" dur="500" fill="hold"/>
                                        <p:tgtEl>
                                          <p:spTgt spid="5304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3043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30435">
                                            <p:txEl>
                                              <p:pRg st="6" end="6"/>
                                            </p:txEl>
                                          </p:spTgt>
                                        </p:tgtEl>
                                        <p:attrNameLst>
                                          <p:attrName>style.visibility</p:attrName>
                                        </p:attrNameLst>
                                      </p:cBhvr>
                                      <p:to>
                                        <p:strVal val="visible"/>
                                      </p:to>
                                    </p:set>
                                    <p:anim calcmode="lin" valueType="num">
                                      <p:cBhvr additive="base">
                                        <p:cTn id="43" dur="500" fill="hold"/>
                                        <p:tgtEl>
                                          <p:spTgt spid="53043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3043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5"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6"/>
          <p:cNvSpPr>
            <a:spLocks noGrp="1" noChangeArrowheads="1"/>
          </p:cNvSpPr>
          <p:nvPr>
            <p:ph type="title"/>
          </p:nvPr>
        </p:nvSpPr>
        <p:spPr>
          <a:xfrm>
            <a:off x="609600" y="555477"/>
            <a:ext cx="7772400" cy="606751"/>
          </a:xfrm>
          <a:noFill/>
        </p:spPr>
        <p:txBody>
          <a:bodyPr/>
          <a:lstStyle/>
          <a:p>
            <a:pPr eaLnBrk="1" hangingPunct="1"/>
            <a:r>
              <a:rPr lang="en-US" dirty="0" smtClean="0"/>
              <a:t>Heart Disease</a:t>
            </a:r>
          </a:p>
        </p:txBody>
      </p:sp>
      <p:sp>
        <p:nvSpPr>
          <p:cNvPr id="73732" name="Rectangle 7"/>
          <p:cNvSpPr>
            <a:spLocks noChangeArrowheads="1"/>
          </p:cNvSpPr>
          <p:nvPr/>
        </p:nvSpPr>
        <p:spPr bwMode="auto">
          <a:xfrm>
            <a:off x="846108" y="1158439"/>
            <a:ext cx="5903411" cy="892552"/>
          </a:xfrm>
          <a:prstGeom prst="rect">
            <a:avLst/>
          </a:prstGeom>
          <a:noFill/>
          <a:ln w="9525">
            <a:noFill/>
            <a:miter lim="800000"/>
            <a:headEnd/>
            <a:tailEnd/>
          </a:ln>
        </p:spPr>
        <p:txBody>
          <a:bodyPr wrap="none" anchor="ctr">
            <a:spAutoFit/>
          </a:bodyPr>
          <a:lstStyle/>
          <a:p>
            <a:pPr algn="l"/>
            <a:r>
              <a:rPr lang="en-US" sz="2600" b="1" dirty="0">
                <a:solidFill>
                  <a:srgbClr val="0F116A"/>
                </a:solidFill>
              </a:rPr>
              <a:t>Heart disease death rates </a:t>
            </a:r>
            <a:r>
              <a:rPr lang="en-US" sz="2600" b="1" dirty="0" smtClean="0">
                <a:solidFill>
                  <a:srgbClr val="0F116A"/>
                </a:solidFill>
              </a:rPr>
              <a:t>2011-2013</a:t>
            </a:r>
            <a:r>
              <a:rPr lang="en-US" sz="2600" b="1" dirty="0">
                <a:solidFill>
                  <a:srgbClr val="0F116A"/>
                </a:solidFill>
              </a:rPr>
              <a:t/>
            </a:r>
            <a:br>
              <a:rPr lang="en-US" sz="2600" b="1" dirty="0">
                <a:solidFill>
                  <a:srgbClr val="0F116A"/>
                </a:solidFill>
              </a:rPr>
            </a:br>
            <a:r>
              <a:rPr lang="en-US" sz="2600" b="1" dirty="0">
                <a:solidFill>
                  <a:srgbClr val="0F116A"/>
                </a:solidFill>
              </a:rPr>
              <a:t>Adults ages 35 and older</a:t>
            </a:r>
          </a:p>
        </p:txBody>
      </p:sp>
      <p:pic>
        <p:nvPicPr>
          <p:cNvPr id="1026" name="Picture 2" descr="http://www.cdc.gov/dhdsp/maps/images/hd_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33" y="2050991"/>
            <a:ext cx="6409346" cy="47737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48628" y="2478280"/>
            <a:ext cx="1862983" cy="3785652"/>
          </a:xfrm>
          <a:prstGeom prst="rect">
            <a:avLst/>
          </a:prstGeom>
          <a:noFill/>
        </p:spPr>
        <p:txBody>
          <a:bodyPr wrap="square" rtlCol="0">
            <a:spAutoFit/>
          </a:bodyPr>
          <a:lstStyle/>
          <a:p>
            <a:r>
              <a:rPr lang="en-US" b="1" dirty="0" smtClean="0"/>
              <a:t>Number 1 cause of death in U.S when combining</a:t>
            </a:r>
            <a:endParaRPr lang="en-US" b="1" dirty="0"/>
          </a:p>
          <a:p>
            <a:r>
              <a:rPr lang="en-US" b="1" dirty="0"/>
              <a:t> </a:t>
            </a:r>
            <a:r>
              <a:rPr lang="en-US" b="1" dirty="0" smtClean="0"/>
              <a:t>all </a:t>
            </a:r>
            <a:r>
              <a:rPr lang="en-US" b="1" dirty="0"/>
              <a:t>races, both sexes, all </a:t>
            </a:r>
            <a:r>
              <a:rPr lang="en-US" b="1" dirty="0" smtClean="0"/>
              <a:t>ages (CDC)</a:t>
            </a:r>
            <a:r>
              <a:rPr lang="en-US" dirty="0"/>
              <a:t>	</a:t>
            </a:r>
          </a:p>
          <a:p>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25082" y="429427"/>
            <a:ext cx="7772400" cy="762000"/>
          </a:xfrm>
        </p:spPr>
        <p:txBody>
          <a:bodyPr/>
          <a:lstStyle/>
          <a:p>
            <a:pPr algn="ctr" eaLnBrk="1" hangingPunct="1"/>
            <a:r>
              <a:rPr lang="en-US" u="sng" dirty="0" smtClean="0"/>
              <a:t>Women &amp; Heart Disease</a:t>
            </a:r>
          </a:p>
        </p:txBody>
      </p:sp>
      <p:sp>
        <p:nvSpPr>
          <p:cNvPr id="75779" name="Rectangle 3" descr="Rectangle: Click to edit Master text styles&#10;Second level&#10;Third level&#10;Fourth level&#10;Fifth level"/>
          <p:cNvSpPr>
            <a:spLocks noGrp="1" noChangeArrowheads="1"/>
          </p:cNvSpPr>
          <p:nvPr>
            <p:ph type="body" idx="1"/>
          </p:nvPr>
        </p:nvSpPr>
        <p:spPr>
          <a:xfrm>
            <a:off x="318014" y="5103531"/>
            <a:ext cx="8257152" cy="1763015"/>
          </a:xfrm>
        </p:spPr>
        <p:txBody>
          <a:bodyPr/>
          <a:lstStyle/>
          <a:p>
            <a:pPr eaLnBrk="1" hangingPunct="1">
              <a:lnSpc>
                <a:spcPct val="90000"/>
              </a:lnSpc>
            </a:pPr>
            <a:r>
              <a:rPr lang="en-US" sz="2600" dirty="0" smtClean="0"/>
              <a:t>Heart disease is 3rd leading cause of death among women aged 25–44 years &amp; 2nd leading cause of death among women aged 45–64 years.</a:t>
            </a:r>
          </a:p>
        </p:txBody>
      </p:sp>
      <p:sp>
        <p:nvSpPr>
          <p:cNvPr id="75781" name="Rectangle 5" descr="Rectangle: Click to edit Master text styles&#10;Second level&#10;Third level&#10;Fourth level&#10;Fifth level"/>
          <p:cNvSpPr>
            <a:spLocks noChangeArrowheads="1"/>
          </p:cNvSpPr>
          <p:nvPr/>
        </p:nvSpPr>
        <p:spPr bwMode="auto">
          <a:xfrm>
            <a:off x="6362700" y="2268538"/>
            <a:ext cx="2597150" cy="2181225"/>
          </a:xfrm>
          <a:prstGeom prst="rect">
            <a:avLst/>
          </a:prstGeom>
          <a:solidFill>
            <a:srgbClr val="FFCC18"/>
          </a:solidFill>
          <a:ln w="9525">
            <a:noFill/>
            <a:miter lim="800000"/>
            <a:headEnd/>
            <a:tailEnd/>
          </a:ln>
        </p:spPr>
        <p:txBody>
          <a:bodyPr/>
          <a:lstStyle/>
          <a:p>
            <a:pPr marL="190500" indent="-190500" algn="l" eaLnBrk="1" hangingPunct="1">
              <a:lnSpc>
                <a:spcPct val="90000"/>
              </a:lnSpc>
              <a:spcBef>
                <a:spcPct val="20000"/>
              </a:spcBef>
              <a:buClr>
                <a:srgbClr val="0F116A"/>
              </a:buClr>
              <a:buSzPct val="120000"/>
              <a:buFont typeface="Wingdings" charset="2"/>
              <a:buNone/>
            </a:pPr>
            <a:r>
              <a:rPr lang="en-US" sz="2600" b="1">
                <a:solidFill>
                  <a:srgbClr val="0F116A"/>
                </a:solidFill>
              </a:rPr>
              <a:t>Risk factors</a:t>
            </a:r>
          </a:p>
          <a:p>
            <a:pPr marL="190500" indent="-190500" algn="l" eaLnBrk="1" hangingPunct="1">
              <a:spcBef>
                <a:spcPct val="20000"/>
              </a:spcBef>
              <a:buClr>
                <a:schemeClr val="hlink"/>
              </a:buClr>
              <a:buSzPct val="120000"/>
              <a:buFont typeface="Wingdings" charset="2"/>
              <a:buChar char="§"/>
            </a:pPr>
            <a:r>
              <a:rPr lang="en-US" sz="2200" b="1">
                <a:solidFill>
                  <a:srgbClr val="0F116A"/>
                </a:solidFill>
              </a:rPr>
              <a:t>Smoking</a:t>
            </a:r>
          </a:p>
          <a:p>
            <a:pPr marL="190500" indent="-190500" algn="l" eaLnBrk="1" hangingPunct="1">
              <a:spcBef>
                <a:spcPct val="20000"/>
              </a:spcBef>
              <a:buClr>
                <a:schemeClr val="hlink"/>
              </a:buClr>
              <a:buSzPct val="120000"/>
              <a:buFont typeface="Wingdings" charset="2"/>
              <a:buChar char="§"/>
            </a:pPr>
            <a:r>
              <a:rPr lang="en-US" sz="2200" b="1">
                <a:solidFill>
                  <a:srgbClr val="0F116A"/>
                </a:solidFill>
              </a:rPr>
              <a:t>Lack of exercise</a:t>
            </a:r>
          </a:p>
          <a:p>
            <a:pPr marL="190500" indent="-190500" algn="l" eaLnBrk="1" hangingPunct="1">
              <a:spcBef>
                <a:spcPct val="20000"/>
              </a:spcBef>
              <a:buClr>
                <a:schemeClr val="hlink"/>
              </a:buClr>
              <a:buSzPct val="120000"/>
              <a:buFont typeface="Wingdings" charset="2"/>
              <a:buChar char="§"/>
            </a:pPr>
            <a:r>
              <a:rPr lang="en-US" sz="2200" b="1">
                <a:solidFill>
                  <a:srgbClr val="0F116A"/>
                </a:solidFill>
              </a:rPr>
              <a:t>High fat diet</a:t>
            </a:r>
          </a:p>
          <a:p>
            <a:pPr marL="190500" indent="-190500" algn="l" eaLnBrk="1" hangingPunct="1">
              <a:spcBef>
                <a:spcPct val="20000"/>
              </a:spcBef>
              <a:buClr>
                <a:schemeClr val="hlink"/>
              </a:buClr>
              <a:buSzPct val="120000"/>
              <a:buFont typeface="Wingdings" charset="2"/>
              <a:buChar char="§"/>
            </a:pPr>
            <a:r>
              <a:rPr lang="en-US" sz="2200" b="1">
                <a:solidFill>
                  <a:srgbClr val="0F116A"/>
                </a:solidFill>
              </a:rPr>
              <a:t>Overweight</a:t>
            </a:r>
            <a:endParaRPr lang="en-US" sz="2600" b="1">
              <a:solidFill>
                <a:srgbClr val="0F116A"/>
              </a:solidFill>
            </a:endParaRPr>
          </a:p>
        </p:txBody>
      </p:sp>
      <p:sp>
        <p:nvSpPr>
          <p:cNvPr id="75782" name="Rectangle 6"/>
          <p:cNvSpPr>
            <a:spLocks noChangeArrowheads="1"/>
          </p:cNvSpPr>
          <p:nvPr/>
        </p:nvSpPr>
        <p:spPr bwMode="auto">
          <a:xfrm>
            <a:off x="687388" y="1315701"/>
            <a:ext cx="7518405" cy="430887"/>
          </a:xfrm>
          <a:prstGeom prst="rect">
            <a:avLst/>
          </a:prstGeom>
          <a:noFill/>
          <a:ln w="9525">
            <a:noFill/>
            <a:miter lim="800000"/>
            <a:headEnd/>
            <a:tailEnd/>
          </a:ln>
        </p:spPr>
        <p:txBody>
          <a:bodyPr wrap="none" anchor="ctr">
            <a:spAutoFit/>
          </a:bodyPr>
          <a:lstStyle/>
          <a:p>
            <a:pPr algn="l"/>
            <a:r>
              <a:rPr lang="en-US" sz="2200" b="1" dirty="0">
                <a:solidFill>
                  <a:srgbClr val="0F116A"/>
                </a:solidFill>
              </a:rPr>
              <a:t>Death rates for heart disease per 100,000 women, </a:t>
            </a:r>
            <a:r>
              <a:rPr lang="en-US" sz="2200" b="1" dirty="0" smtClean="0">
                <a:solidFill>
                  <a:srgbClr val="0F116A"/>
                </a:solidFill>
              </a:rPr>
              <a:t>2014</a:t>
            </a:r>
            <a:endParaRPr lang="en-US" sz="2200" b="1" dirty="0">
              <a:solidFill>
                <a:srgbClr val="0F116A"/>
              </a:solidFill>
            </a:endParaRPr>
          </a:p>
        </p:txBody>
      </p:sp>
      <p:pic>
        <p:nvPicPr>
          <p:cNvPr id="2050" name="Picture 2" descr="http://i.livescience.com/images/i/000/071/928/i02/HEART-RISK-women-bg.jpg?14156479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485" y="1809518"/>
            <a:ext cx="3660797" cy="3181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3"/>
          <a:srcRect l="75600" t="41716" r="2251"/>
          <a:stretch>
            <a:fillRect/>
          </a:stretch>
        </p:blipFill>
        <p:spPr bwMode="auto">
          <a:xfrm>
            <a:off x="7148513" y="3700463"/>
            <a:ext cx="1982787" cy="3040062"/>
          </a:xfrm>
          <a:prstGeom prst="rect">
            <a:avLst/>
          </a:prstGeom>
          <a:noFill/>
          <a:ln w="9525">
            <a:noFill/>
            <a:miter lim="800000"/>
            <a:headEnd/>
            <a:tailEnd/>
          </a:ln>
        </p:spPr>
      </p:pic>
      <p:sp>
        <p:nvSpPr>
          <p:cNvPr id="19459" name="Rectangle 2"/>
          <p:cNvSpPr>
            <a:spLocks noGrp="1" noChangeArrowheads="1"/>
          </p:cNvSpPr>
          <p:nvPr>
            <p:ph type="title"/>
          </p:nvPr>
        </p:nvSpPr>
        <p:spPr/>
        <p:txBody>
          <a:bodyPr/>
          <a:lstStyle/>
          <a:p>
            <a:pPr eaLnBrk="1" hangingPunct="1"/>
            <a:r>
              <a:rPr lang="en-US" u="sng" dirty="0" smtClean="0"/>
              <a:t>Circulatory System</a:t>
            </a:r>
          </a:p>
        </p:txBody>
      </p:sp>
      <p:sp>
        <p:nvSpPr>
          <p:cNvPr id="508931" name="Rectangle 3" descr="Rectangle: Click to edit Master text styles&#10;Second level&#10;Third level&#10;Fourth level&#10;Fifth level"/>
          <p:cNvSpPr>
            <a:spLocks noGrp="1" noChangeArrowheads="1"/>
          </p:cNvSpPr>
          <p:nvPr>
            <p:ph type="body" idx="1"/>
          </p:nvPr>
        </p:nvSpPr>
        <p:spPr>
          <a:xfrm>
            <a:off x="581025" y="1371600"/>
            <a:ext cx="4513263" cy="5230813"/>
          </a:xfrm>
        </p:spPr>
        <p:txBody>
          <a:bodyPr/>
          <a:lstStyle/>
          <a:p>
            <a:pPr marL="285750" eaLnBrk="1" hangingPunct="1">
              <a:lnSpc>
                <a:spcPct val="90000"/>
              </a:lnSpc>
            </a:pPr>
            <a:r>
              <a:rPr lang="en-US" sz="3400" dirty="0" smtClean="0"/>
              <a:t>Organ</a:t>
            </a:r>
          </a:p>
          <a:p>
            <a:pPr marL="571500" lvl="1" eaLnBrk="1" hangingPunct="1">
              <a:lnSpc>
                <a:spcPct val="90000"/>
              </a:lnSpc>
            </a:pPr>
            <a:r>
              <a:rPr lang="en-US" sz="3200" u="sng" dirty="0" smtClean="0">
                <a:solidFill>
                  <a:srgbClr val="CC0000"/>
                </a:solidFill>
              </a:rPr>
              <a:t>heart</a:t>
            </a:r>
            <a:endParaRPr lang="en-US" sz="3200" dirty="0" smtClean="0"/>
          </a:p>
          <a:p>
            <a:pPr marL="285750" eaLnBrk="1" hangingPunct="1">
              <a:lnSpc>
                <a:spcPct val="90000"/>
              </a:lnSpc>
            </a:pPr>
            <a:r>
              <a:rPr lang="en-US" sz="3400" dirty="0" smtClean="0"/>
              <a:t>Tissues &amp; cells</a:t>
            </a:r>
          </a:p>
          <a:p>
            <a:pPr marL="571500" lvl="1" eaLnBrk="1" hangingPunct="1">
              <a:lnSpc>
                <a:spcPct val="90000"/>
              </a:lnSpc>
            </a:pPr>
            <a:r>
              <a:rPr lang="en-US" sz="3200" u="sng" dirty="0" smtClean="0">
                <a:solidFill>
                  <a:srgbClr val="CC0000"/>
                </a:solidFill>
              </a:rPr>
              <a:t>blood vessels</a:t>
            </a:r>
          </a:p>
          <a:p>
            <a:pPr lvl="2" eaLnBrk="1" hangingPunct="1">
              <a:lnSpc>
                <a:spcPct val="90000"/>
              </a:lnSpc>
            </a:pPr>
            <a:r>
              <a:rPr lang="en-US" sz="2800" u="sng" dirty="0" smtClean="0">
                <a:solidFill>
                  <a:srgbClr val="CC0000"/>
                </a:solidFill>
              </a:rPr>
              <a:t>arteries</a:t>
            </a:r>
          </a:p>
          <a:p>
            <a:pPr lvl="2" eaLnBrk="1" hangingPunct="1">
              <a:lnSpc>
                <a:spcPct val="90000"/>
              </a:lnSpc>
            </a:pPr>
            <a:r>
              <a:rPr lang="en-US" sz="2800" u="sng" dirty="0" smtClean="0">
                <a:solidFill>
                  <a:srgbClr val="CC0000"/>
                </a:solidFill>
              </a:rPr>
              <a:t>veins</a:t>
            </a:r>
          </a:p>
          <a:p>
            <a:pPr lvl="2" eaLnBrk="1" hangingPunct="1">
              <a:lnSpc>
                <a:spcPct val="90000"/>
              </a:lnSpc>
            </a:pPr>
            <a:r>
              <a:rPr lang="en-US" sz="2800" u="sng" dirty="0" smtClean="0">
                <a:solidFill>
                  <a:srgbClr val="CC0000"/>
                </a:solidFill>
              </a:rPr>
              <a:t>capillaries </a:t>
            </a:r>
          </a:p>
          <a:p>
            <a:pPr marL="571500" lvl="1" eaLnBrk="1" hangingPunct="1">
              <a:lnSpc>
                <a:spcPct val="90000"/>
              </a:lnSpc>
            </a:pPr>
            <a:r>
              <a:rPr lang="en-US" sz="3200" u="sng" dirty="0" smtClean="0">
                <a:solidFill>
                  <a:srgbClr val="CC0000"/>
                </a:solidFill>
              </a:rPr>
              <a:t>blood</a:t>
            </a:r>
          </a:p>
          <a:p>
            <a:pPr lvl="2" eaLnBrk="1" hangingPunct="1">
              <a:lnSpc>
                <a:spcPct val="90000"/>
              </a:lnSpc>
            </a:pPr>
            <a:r>
              <a:rPr lang="en-US" sz="2800" u="sng" dirty="0" smtClean="0">
                <a:solidFill>
                  <a:srgbClr val="CC0000"/>
                </a:solidFill>
              </a:rPr>
              <a:t>red blood cells</a:t>
            </a:r>
          </a:p>
          <a:p>
            <a:pPr lvl="2" eaLnBrk="1" hangingPunct="1">
              <a:lnSpc>
                <a:spcPct val="90000"/>
              </a:lnSpc>
            </a:pPr>
            <a:r>
              <a:rPr lang="en-US" sz="2800" u="sng" dirty="0" smtClean="0">
                <a:solidFill>
                  <a:srgbClr val="CC0000"/>
                </a:solidFill>
              </a:rPr>
              <a:t>plasma (liquid)</a:t>
            </a:r>
            <a:endParaRPr lang="en-US" u="sng" dirty="0" smtClean="0">
              <a:solidFill>
                <a:srgbClr val="CC0000"/>
              </a:solidFill>
            </a:endParaRPr>
          </a:p>
        </p:txBody>
      </p:sp>
      <p:pic>
        <p:nvPicPr>
          <p:cNvPr id="19461" name="Picture 5" descr="Firefox089"/>
          <p:cNvPicPr>
            <a:picLocks noChangeAspect="1" noChangeArrowheads="1"/>
          </p:cNvPicPr>
          <p:nvPr/>
        </p:nvPicPr>
        <p:blipFill>
          <a:blip r:embed="rId4"/>
          <a:srcRect l="10641" t="1585" r="3548" b="6345"/>
          <a:stretch>
            <a:fillRect/>
          </a:stretch>
        </p:blipFill>
        <p:spPr bwMode="auto">
          <a:xfrm>
            <a:off x="6819900" y="379413"/>
            <a:ext cx="2008188" cy="2408237"/>
          </a:xfrm>
          <a:prstGeom prst="rect">
            <a:avLst/>
          </a:prstGeom>
          <a:noFill/>
          <a:ln w="9525">
            <a:noFill/>
            <a:miter lim="800000"/>
            <a:headEnd/>
            <a:tailEnd/>
          </a:ln>
        </p:spPr>
      </p:pic>
      <p:pic>
        <p:nvPicPr>
          <p:cNvPr id="7" name="Picture 6" descr="micro1.jpg"/>
          <p:cNvPicPr>
            <a:picLocks noChangeAspect="1"/>
          </p:cNvPicPr>
          <p:nvPr/>
        </p:nvPicPr>
        <p:blipFill>
          <a:blip r:embed="rId5"/>
          <a:stretch>
            <a:fillRect/>
          </a:stretch>
        </p:blipFill>
        <p:spPr>
          <a:xfrm>
            <a:off x="4457700" y="2789238"/>
            <a:ext cx="3502025" cy="2439987"/>
          </a:xfrm>
          <a:prstGeom prst="rect">
            <a:avLst/>
          </a:prstGeom>
          <a:ln>
            <a:solidFill>
              <a:srgbClr val="000000"/>
            </a:solidFill>
          </a:ln>
          <a:effectLst>
            <a:outerShdw blurRad="63500" dist="38100" dir="2700000">
              <a:srgbClr val="000000">
                <a:alpha val="75000"/>
              </a:srgbClr>
            </a:outerShdw>
          </a:effectLst>
        </p:spPr>
      </p:pic>
      <p:pic>
        <p:nvPicPr>
          <p:cNvPr id="19463" name="Picture 8" descr="42_05VertDoubleCirc-U.jpg"/>
          <p:cNvPicPr>
            <a:picLocks noChangeAspect="1"/>
          </p:cNvPicPr>
          <p:nvPr/>
        </p:nvPicPr>
        <p:blipFill>
          <a:blip r:embed="rId6"/>
          <a:srcRect l="77087" t="14767" b="8440"/>
          <a:stretch>
            <a:fillRect/>
          </a:stretch>
        </p:blipFill>
        <p:spPr bwMode="auto">
          <a:xfrm>
            <a:off x="7129463" y="3484563"/>
            <a:ext cx="1957387" cy="332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508931">
                                            <p:txEl>
                                              <p:pRg st="0" end="0"/>
                                            </p:txEl>
                                          </p:spTgt>
                                        </p:tgtEl>
                                        <p:attrNameLst>
                                          <p:attrName>style.visibility</p:attrName>
                                        </p:attrNameLst>
                                      </p:cBhvr>
                                      <p:to>
                                        <p:strVal val="visible"/>
                                      </p:to>
                                    </p:set>
                                    <p:anim calcmode="lin" valueType="num">
                                      <p:cBhvr additive="base">
                                        <p:cTn id="7" dur="500" fill="hold"/>
                                        <p:tgtEl>
                                          <p:spTgt spid="508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89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508931">
                                            <p:txEl>
                                              <p:pRg st="1" end="1"/>
                                            </p:txEl>
                                          </p:spTgt>
                                        </p:tgtEl>
                                        <p:attrNameLst>
                                          <p:attrName>style.visibility</p:attrName>
                                        </p:attrNameLst>
                                      </p:cBhvr>
                                      <p:to>
                                        <p:strVal val="visible"/>
                                      </p:to>
                                    </p:set>
                                    <p:anim calcmode="lin" valueType="num">
                                      <p:cBhvr additive="base">
                                        <p:cTn id="13" dur="500" fill="hold"/>
                                        <p:tgtEl>
                                          <p:spTgt spid="5089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89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508931">
                                            <p:txEl>
                                              <p:pRg st="2" end="2"/>
                                            </p:txEl>
                                          </p:spTgt>
                                        </p:tgtEl>
                                        <p:attrNameLst>
                                          <p:attrName>style.visibility</p:attrName>
                                        </p:attrNameLst>
                                      </p:cBhvr>
                                      <p:to>
                                        <p:strVal val="visible"/>
                                      </p:to>
                                    </p:set>
                                    <p:anim calcmode="lin" valueType="num">
                                      <p:cBhvr additive="base">
                                        <p:cTn id="19" dur="500" fill="hold"/>
                                        <p:tgtEl>
                                          <p:spTgt spid="5089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89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508931">
                                            <p:txEl>
                                              <p:pRg st="3" end="3"/>
                                            </p:txEl>
                                          </p:spTgt>
                                        </p:tgtEl>
                                        <p:attrNameLst>
                                          <p:attrName>style.visibility</p:attrName>
                                        </p:attrNameLst>
                                      </p:cBhvr>
                                      <p:to>
                                        <p:strVal val="visible"/>
                                      </p:to>
                                    </p:set>
                                    <p:anim calcmode="lin" valueType="num">
                                      <p:cBhvr additive="base">
                                        <p:cTn id="25" dur="500" fill="hold"/>
                                        <p:tgtEl>
                                          <p:spTgt spid="5089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893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508931">
                                            <p:txEl>
                                              <p:pRg st="4" end="4"/>
                                            </p:txEl>
                                          </p:spTgt>
                                        </p:tgtEl>
                                        <p:attrNameLst>
                                          <p:attrName>style.visibility</p:attrName>
                                        </p:attrNameLst>
                                      </p:cBhvr>
                                      <p:to>
                                        <p:strVal val="visible"/>
                                      </p:to>
                                    </p:set>
                                    <p:anim calcmode="lin" valueType="num">
                                      <p:cBhvr additive="base">
                                        <p:cTn id="31" dur="500" fill="hold"/>
                                        <p:tgtEl>
                                          <p:spTgt spid="5089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893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508931">
                                            <p:txEl>
                                              <p:pRg st="5" end="5"/>
                                            </p:txEl>
                                          </p:spTgt>
                                        </p:tgtEl>
                                        <p:attrNameLst>
                                          <p:attrName>style.visibility</p:attrName>
                                        </p:attrNameLst>
                                      </p:cBhvr>
                                      <p:to>
                                        <p:strVal val="visible"/>
                                      </p:to>
                                    </p:set>
                                    <p:anim calcmode="lin" valueType="num">
                                      <p:cBhvr additive="base">
                                        <p:cTn id="37" dur="500" fill="hold"/>
                                        <p:tgtEl>
                                          <p:spTgt spid="5089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893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508931">
                                            <p:txEl>
                                              <p:pRg st="6" end="6"/>
                                            </p:txEl>
                                          </p:spTgt>
                                        </p:tgtEl>
                                        <p:attrNameLst>
                                          <p:attrName>style.visibility</p:attrName>
                                        </p:attrNameLst>
                                      </p:cBhvr>
                                      <p:to>
                                        <p:strVal val="visible"/>
                                      </p:to>
                                    </p:set>
                                    <p:anim calcmode="lin" valueType="num">
                                      <p:cBhvr additive="base">
                                        <p:cTn id="43" dur="500" fill="hold"/>
                                        <p:tgtEl>
                                          <p:spTgt spid="50893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0893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accel="50000" decel="50000" fill="hold" grpId="0" nodeType="clickEffect">
                                  <p:stCondLst>
                                    <p:cond delay="0"/>
                                  </p:stCondLst>
                                  <p:childTnLst>
                                    <p:set>
                                      <p:cBhvr>
                                        <p:cTn id="48" dur="1" fill="hold">
                                          <p:stCondLst>
                                            <p:cond delay="0"/>
                                          </p:stCondLst>
                                        </p:cTn>
                                        <p:tgtEl>
                                          <p:spTgt spid="508931">
                                            <p:txEl>
                                              <p:pRg st="7" end="7"/>
                                            </p:txEl>
                                          </p:spTgt>
                                        </p:tgtEl>
                                        <p:attrNameLst>
                                          <p:attrName>style.visibility</p:attrName>
                                        </p:attrNameLst>
                                      </p:cBhvr>
                                      <p:to>
                                        <p:strVal val="visible"/>
                                      </p:to>
                                    </p:set>
                                    <p:anim calcmode="lin" valueType="num">
                                      <p:cBhvr additive="base">
                                        <p:cTn id="49" dur="500" fill="hold"/>
                                        <p:tgtEl>
                                          <p:spTgt spid="50893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0893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accel="50000" decel="50000" fill="hold" grpId="0" nodeType="clickEffect">
                                  <p:stCondLst>
                                    <p:cond delay="0"/>
                                  </p:stCondLst>
                                  <p:childTnLst>
                                    <p:set>
                                      <p:cBhvr>
                                        <p:cTn id="54" dur="1" fill="hold">
                                          <p:stCondLst>
                                            <p:cond delay="0"/>
                                          </p:stCondLst>
                                        </p:cTn>
                                        <p:tgtEl>
                                          <p:spTgt spid="508931">
                                            <p:txEl>
                                              <p:pRg st="8" end="8"/>
                                            </p:txEl>
                                          </p:spTgt>
                                        </p:tgtEl>
                                        <p:attrNameLst>
                                          <p:attrName>style.visibility</p:attrName>
                                        </p:attrNameLst>
                                      </p:cBhvr>
                                      <p:to>
                                        <p:strVal val="visible"/>
                                      </p:to>
                                    </p:set>
                                    <p:anim calcmode="lin" valueType="num">
                                      <p:cBhvr additive="base">
                                        <p:cTn id="55" dur="500" fill="hold"/>
                                        <p:tgtEl>
                                          <p:spTgt spid="50893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0893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accel="50000" decel="50000" fill="hold" grpId="0" nodeType="clickEffect">
                                  <p:stCondLst>
                                    <p:cond delay="0"/>
                                  </p:stCondLst>
                                  <p:childTnLst>
                                    <p:set>
                                      <p:cBhvr>
                                        <p:cTn id="60" dur="1" fill="hold">
                                          <p:stCondLst>
                                            <p:cond delay="0"/>
                                          </p:stCondLst>
                                        </p:cTn>
                                        <p:tgtEl>
                                          <p:spTgt spid="508931">
                                            <p:txEl>
                                              <p:pRg st="9" end="9"/>
                                            </p:txEl>
                                          </p:spTgt>
                                        </p:tgtEl>
                                        <p:attrNameLst>
                                          <p:attrName>style.visibility</p:attrName>
                                        </p:attrNameLst>
                                      </p:cBhvr>
                                      <p:to>
                                        <p:strVal val="visible"/>
                                      </p:to>
                                    </p:set>
                                    <p:anim calcmode="lin" valueType="num">
                                      <p:cBhvr additive="base">
                                        <p:cTn id="61" dur="500" fill="hold"/>
                                        <p:tgtEl>
                                          <p:spTgt spid="50893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0893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1037"/>
          <p:cNvSpPr>
            <a:spLocks noGrp="1" noChangeArrowheads="1"/>
          </p:cNvSpPr>
          <p:nvPr>
            <p:ph type="title"/>
          </p:nvPr>
        </p:nvSpPr>
        <p:spPr>
          <a:xfrm>
            <a:off x="606425" y="685800"/>
            <a:ext cx="7772400" cy="762000"/>
          </a:xfrm>
          <a:noFill/>
        </p:spPr>
        <p:txBody>
          <a:bodyPr/>
          <a:lstStyle/>
          <a:p>
            <a:pPr eaLnBrk="1" hangingPunct="1"/>
            <a:r>
              <a:rPr lang="en-US" u="sng" dirty="0" smtClean="0"/>
              <a:t>Vertebrate Heart</a:t>
            </a:r>
            <a:endParaRPr lang="en-US" u="sng" dirty="0" smtClean="0">
              <a:solidFill>
                <a:srgbClr val="000000"/>
              </a:solidFill>
            </a:endParaRPr>
          </a:p>
        </p:txBody>
      </p:sp>
      <p:sp>
        <p:nvSpPr>
          <p:cNvPr id="509966" name="Rectangle 1038" descr="Rectangle: Click to edit Master text styles&#10;Second level&#10;Third level&#10;Fourth level&#10;Fifth level"/>
          <p:cNvSpPr>
            <a:spLocks noGrp="1" noChangeArrowheads="1"/>
          </p:cNvSpPr>
          <p:nvPr>
            <p:ph type="body" idx="1"/>
          </p:nvPr>
        </p:nvSpPr>
        <p:spPr>
          <a:xfrm>
            <a:off x="617538" y="1371600"/>
            <a:ext cx="5094287" cy="5029200"/>
          </a:xfrm>
          <a:noFill/>
        </p:spPr>
        <p:txBody>
          <a:bodyPr/>
          <a:lstStyle/>
          <a:p>
            <a:pPr eaLnBrk="1" hangingPunct="1"/>
            <a:r>
              <a:rPr lang="en-US" smtClean="0"/>
              <a:t>4-Chambered heart</a:t>
            </a:r>
          </a:p>
          <a:p>
            <a:pPr lvl="1" eaLnBrk="1" hangingPunct="1"/>
            <a:r>
              <a:rPr lang="en-US" u="sng" smtClean="0">
                <a:solidFill>
                  <a:srgbClr val="CC0000"/>
                </a:solidFill>
              </a:rPr>
              <a:t>atria</a:t>
            </a:r>
            <a:r>
              <a:rPr lang="en-US" smtClean="0"/>
              <a:t> (atrium)</a:t>
            </a:r>
          </a:p>
          <a:p>
            <a:pPr lvl="2" eaLnBrk="1" hangingPunct="1"/>
            <a:r>
              <a:rPr lang="en-US" u="sng" smtClean="0">
                <a:solidFill>
                  <a:srgbClr val="CC0000"/>
                </a:solidFill>
              </a:rPr>
              <a:t>thin wall</a:t>
            </a:r>
            <a:endParaRPr lang="en-US" smtClean="0"/>
          </a:p>
          <a:p>
            <a:pPr lvl="2" eaLnBrk="1" hangingPunct="1"/>
            <a:r>
              <a:rPr lang="en-US" smtClean="0"/>
              <a:t>collection chamber</a:t>
            </a:r>
          </a:p>
          <a:p>
            <a:pPr lvl="2" eaLnBrk="1" hangingPunct="1"/>
            <a:r>
              <a:rPr lang="en-US" smtClean="0"/>
              <a:t>receive blood</a:t>
            </a:r>
          </a:p>
          <a:p>
            <a:pPr lvl="1" eaLnBrk="1" hangingPunct="1"/>
            <a:r>
              <a:rPr lang="en-US" u="sng" smtClean="0">
                <a:solidFill>
                  <a:srgbClr val="CC0000"/>
                </a:solidFill>
              </a:rPr>
              <a:t>ventricles</a:t>
            </a:r>
            <a:r>
              <a:rPr lang="en-US" smtClean="0"/>
              <a:t> </a:t>
            </a:r>
          </a:p>
          <a:p>
            <a:pPr lvl="2" eaLnBrk="1" hangingPunct="1"/>
            <a:r>
              <a:rPr lang="en-US" u="sng" smtClean="0">
                <a:solidFill>
                  <a:srgbClr val="CC0000"/>
                </a:solidFill>
              </a:rPr>
              <a:t>thick wall pump</a:t>
            </a:r>
            <a:endParaRPr lang="en-US" smtClean="0"/>
          </a:p>
          <a:p>
            <a:pPr lvl="2" eaLnBrk="1" hangingPunct="1"/>
            <a:r>
              <a:rPr lang="en-US" smtClean="0"/>
              <a:t>pump blood out</a:t>
            </a:r>
          </a:p>
        </p:txBody>
      </p:sp>
      <p:pic>
        <p:nvPicPr>
          <p:cNvPr id="20484" name="Picture 1039"/>
          <p:cNvPicPr>
            <a:picLocks noChangeAspect="1" noChangeArrowheads="1"/>
          </p:cNvPicPr>
          <p:nvPr/>
        </p:nvPicPr>
        <p:blipFill>
          <a:blip r:embed="rId4"/>
          <a:srcRect b="4099"/>
          <a:stretch>
            <a:fillRect/>
          </a:stretch>
        </p:blipFill>
        <p:spPr bwMode="auto">
          <a:xfrm>
            <a:off x="4873625" y="1295400"/>
            <a:ext cx="3792538" cy="5368925"/>
          </a:xfrm>
          <a:prstGeom prst="rect">
            <a:avLst/>
          </a:prstGeom>
          <a:noFill/>
          <a:ln w="9525">
            <a:noFill/>
            <a:miter lim="800000"/>
            <a:headEnd/>
            <a:tailEnd/>
          </a:ln>
        </p:spPr>
      </p:pic>
      <p:sp>
        <p:nvSpPr>
          <p:cNvPr id="509968" name="Rectangle 1040"/>
          <p:cNvSpPr>
            <a:spLocks noChangeArrowheads="1"/>
          </p:cNvSpPr>
          <p:nvPr/>
        </p:nvSpPr>
        <p:spPr bwMode="auto">
          <a:xfrm>
            <a:off x="4446588" y="4419600"/>
            <a:ext cx="1038225" cy="762000"/>
          </a:xfrm>
          <a:prstGeom prst="rect">
            <a:avLst/>
          </a:prstGeom>
          <a:noFill/>
          <a:ln w="9525">
            <a:noFill/>
            <a:miter lim="800000"/>
            <a:headEnd/>
            <a:tailEnd/>
          </a:ln>
        </p:spPr>
        <p:txBody>
          <a:bodyPr wrap="none" anchor="ctr">
            <a:spAutoFit/>
          </a:bodyPr>
          <a:lstStyle/>
          <a:p>
            <a:r>
              <a:rPr lang="en-US" sz="2200" b="1">
                <a:solidFill>
                  <a:srgbClr val="CC0000"/>
                </a:solidFill>
              </a:rPr>
              <a:t>right</a:t>
            </a:r>
            <a:br>
              <a:rPr lang="en-US" sz="2200" b="1">
                <a:solidFill>
                  <a:srgbClr val="CC0000"/>
                </a:solidFill>
              </a:rPr>
            </a:br>
            <a:r>
              <a:rPr lang="en-US" sz="2200" b="1">
                <a:solidFill>
                  <a:srgbClr val="CC0000"/>
                </a:solidFill>
              </a:rPr>
              <a:t>atrium</a:t>
            </a:r>
            <a:endParaRPr lang="en-US" sz="3000" b="1" u="sng">
              <a:solidFill>
                <a:schemeClr val="tx2"/>
              </a:solidFill>
            </a:endParaRPr>
          </a:p>
        </p:txBody>
      </p:sp>
      <p:sp>
        <p:nvSpPr>
          <p:cNvPr id="509969" name="Rectangle 1041"/>
          <p:cNvSpPr>
            <a:spLocks noChangeArrowheads="1"/>
          </p:cNvSpPr>
          <p:nvPr/>
        </p:nvSpPr>
        <p:spPr bwMode="auto">
          <a:xfrm>
            <a:off x="7997825" y="3048000"/>
            <a:ext cx="1038225" cy="762000"/>
          </a:xfrm>
          <a:prstGeom prst="rect">
            <a:avLst/>
          </a:prstGeom>
          <a:noFill/>
          <a:ln w="9525">
            <a:noFill/>
            <a:miter lim="800000"/>
            <a:headEnd/>
            <a:tailEnd/>
          </a:ln>
        </p:spPr>
        <p:txBody>
          <a:bodyPr wrap="none" anchor="ctr">
            <a:spAutoFit/>
          </a:bodyPr>
          <a:lstStyle/>
          <a:p>
            <a:r>
              <a:rPr lang="en-US" sz="2200" b="1">
                <a:solidFill>
                  <a:srgbClr val="CC0000"/>
                </a:solidFill>
              </a:rPr>
              <a:t>left</a:t>
            </a:r>
            <a:br>
              <a:rPr lang="en-US" sz="2200" b="1">
                <a:solidFill>
                  <a:srgbClr val="CC0000"/>
                </a:solidFill>
              </a:rPr>
            </a:br>
            <a:r>
              <a:rPr lang="en-US" sz="2200" b="1">
                <a:solidFill>
                  <a:srgbClr val="CC0000"/>
                </a:solidFill>
              </a:rPr>
              <a:t>atrium</a:t>
            </a:r>
            <a:endParaRPr lang="en-US" sz="3000" b="1" u="sng">
              <a:solidFill>
                <a:schemeClr val="tx2"/>
              </a:solidFill>
            </a:endParaRPr>
          </a:p>
        </p:txBody>
      </p:sp>
      <p:sp>
        <p:nvSpPr>
          <p:cNvPr id="509970" name="Rectangle 1042"/>
          <p:cNvSpPr>
            <a:spLocks noChangeArrowheads="1"/>
          </p:cNvSpPr>
          <p:nvPr/>
        </p:nvSpPr>
        <p:spPr bwMode="auto">
          <a:xfrm>
            <a:off x="5827713" y="5943600"/>
            <a:ext cx="1333500" cy="762000"/>
          </a:xfrm>
          <a:prstGeom prst="rect">
            <a:avLst/>
          </a:prstGeom>
          <a:noFill/>
          <a:ln w="9525">
            <a:noFill/>
            <a:miter lim="800000"/>
            <a:headEnd/>
            <a:tailEnd/>
          </a:ln>
        </p:spPr>
        <p:txBody>
          <a:bodyPr wrap="none" anchor="ctr">
            <a:spAutoFit/>
          </a:bodyPr>
          <a:lstStyle/>
          <a:p>
            <a:r>
              <a:rPr lang="en-US" sz="2200" b="1">
                <a:solidFill>
                  <a:srgbClr val="CC0000"/>
                </a:solidFill>
              </a:rPr>
              <a:t>right</a:t>
            </a:r>
            <a:br>
              <a:rPr lang="en-US" sz="2200" b="1">
                <a:solidFill>
                  <a:srgbClr val="CC0000"/>
                </a:solidFill>
              </a:rPr>
            </a:br>
            <a:r>
              <a:rPr lang="en-US" sz="2200" b="1">
                <a:solidFill>
                  <a:srgbClr val="CC0000"/>
                </a:solidFill>
              </a:rPr>
              <a:t>ventricle</a:t>
            </a:r>
            <a:endParaRPr lang="en-US" sz="3000" b="1" u="sng">
              <a:solidFill>
                <a:schemeClr val="tx2"/>
              </a:solidFill>
            </a:endParaRPr>
          </a:p>
        </p:txBody>
      </p:sp>
      <p:sp>
        <p:nvSpPr>
          <p:cNvPr id="509971" name="Rectangle 1043"/>
          <p:cNvSpPr>
            <a:spLocks noChangeArrowheads="1"/>
          </p:cNvSpPr>
          <p:nvPr/>
        </p:nvSpPr>
        <p:spPr bwMode="auto">
          <a:xfrm>
            <a:off x="7807325" y="5943600"/>
            <a:ext cx="1333500" cy="762000"/>
          </a:xfrm>
          <a:prstGeom prst="rect">
            <a:avLst/>
          </a:prstGeom>
          <a:noFill/>
          <a:ln w="9525">
            <a:noFill/>
            <a:miter lim="800000"/>
            <a:headEnd/>
            <a:tailEnd/>
          </a:ln>
        </p:spPr>
        <p:txBody>
          <a:bodyPr wrap="none" anchor="ctr">
            <a:spAutoFit/>
          </a:bodyPr>
          <a:lstStyle/>
          <a:p>
            <a:r>
              <a:rPr lang="en-US" sz="2200" b="1">
                <a:solidFill>
                  <a:srgbClr val="CC0000"/>
                </a:solidFill>
              </a:rPr>
              <a:t>left</a:t>
            </a:r>
            <a:br>
              <a:rPr lang="en-US" sz="2200" b="1">
                <a:solidFill>
                  <a:srgbClr val="CC0000"/>
                </a:solidFill>
              </a:rPr>
            </a:br>
            <a:r>
              <a:rPr lang="en-US" sz="2200" b="1">
                <a:solidFill>
                  <a:srgbClr val="CC0000"/>
                </a:solidFill>
              </a:rPr>
              <a:t>ventricle</a:t>
            </a:r>
            <a:endParaRPr lang="en-US" sz="3000" b="1" u="sng">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9966">
                                            <p:txEl>
                                              <p:pRg st="0" end="0"/>
                                            </p:txEl>
                                          </p:spTgt>
                                        </p:tgtEl>
                                        <p:attrNameLst>
                                          <p:attrName>style.visibility</p:attrName>
                                        </p:attrNameLst>
                                      </p:cBhvr>
                                      <p:to>
                                        <p:strVal val="visible"/>
                                      </p:to>
                                    </p:set>
                                    <p:anim calcmode="lin" valueType="num">
                                      <p:cBhvr additive="base">
                                        <p:cTn id="7" dur="500" fill="hold"/>
                                        <p:tgtEl>
                                          <p:spTgt spid="50996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99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9966">
                                            <p:txEl>
                                              <p:pRg st="1" end="1"/>
                                            </p:txEl>
                                          </p:spTgt>
                                        </p:tgtEl>
                                        <p:attrNameLst>
                                          <p:attrName>style.visibility</p:attrName>
                                        </p:attrNameLst>
                                      </p:cBhvr>
                                      <p:to>
                                        <p:strVal val="visible"/>
                                      </p:to>
                                    </p:set>
                                    <p:anim calcmode="lin" valueType="num">
                                      <p:cBhvr additive="base">
                                        <p:cTn id="13" dur="500" fill="hold"/>
                                        <p:tgtEl>
                                          <p:spTgt spid="50996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996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9966">
                                            <p:txEl>
                                              <p:pRg st="2" end="2"/>
                                            </p:txEl>
                                          </p:spTgt>
                                        </p:tgtEl>
                                        <p:attrNameLst>
                                          <p:attrName>style.visibility</p:attrName>
                                        </p:attrNameLst>
                                      </p:cBhvr>
                                      <p:to>
                                        <p:strVal val="visible"/>
                                      </p:to>
                                    </p:set>
                                    <p:anim calcmode="lin" valueType="num">
                                      <p:cBhvr additive="base">
                                        <p:cTn id="19" dur="500" fill="hold"/>
                                        <p:tgtEl>
                                          <p:spTgt spid="50996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996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9966">
                                            <p:txEl>
                                              <p:pRg st="3" end="3"/>
                                            </p:txEl>
                                          </p:spTgt>
                                        </p:tgtEl>
                                        <p:attrNameLst>
                                          <p:attrName>style.visibility</p:attrName>
                                        </p:attrNameLst>
                                      </p:cBhvr>
                                      <p:to>
                                        <p:strVal val="visible"/>
                                      </p:to>
                                    </p:set>
                                    <p:anim calcmode="lin" valueType="num">
                                      <p:cBhvr additive="base">
                                        <p:cTn id="25" dur="500" fill="hold"/>
                                        <p:tgtEl>
                                          <p:spTgt spid="50996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996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9966">
                                            <p:txEl>
                                              <p:pRg st="4" end="4"/>
                                            </p:txEl>
                                          </p:spTgt>
                                        </p:tgtEl>
                                        <p:attrNameLst>
                                          <p:attrName>style.visibility</p:attrName>
                                        </p:attrNameLst>
                                      </p:cBhvr>
                                      <p:to>
                                        <p:strVal val="visible"/>
                                      </p:to>
                                    </p:set>
                                    <p:anim calcmode="lin" valueType="num">
                                      <p:cBhvr additive="base">
                                        <p:cTn id="31" dur="500" fill="hold"/>
                                        <p:tgtEl>
                                          <p:spTgt spid="50996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996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9966">
                                            <p:txEl>
                                              <p:pRg st="5" end="5"/>
                                            </p:txEl>
                                          </p:spTgt>
                                        </p:tgtEl>
                                        <p:attrNameLst>
                                          <p:attrName>style.visibility</p:attrName>
                                        </p:attrNameLst>
                                      </p:cBhvr>
                                      <p:to>
                                        <p:strVal val="visible"/>
                                      </p:to>
                                    </p:set>
                                    <p:anim calcmode="lin" valueType="num">
                                      <p:cBhvr additive="base">
                                        <p:cTn id="37" dur="500" fill="hold"/>
                                        <p:tgtEl>
                                          <p:spTgt spid="50996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996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09966">
                                            <p:txEl>
                                              <p:pRg st="6" end="6"/>
                                            </p:txEl>
                                          </p:spTgt>
                                        </p:tgtEl>
                                        <p:attrNameLst>
                                          <p:attrName>style.visibility</p:attrName>
                                        </p:attrNameLst>
                                      </p:cBhvr>
                                      <p:to>
                                        <p:strVal val="visible"/>
                                      </p:to>
                                    </p:set>
                                    <p:anim calcmode="lin" valueType="num">
                                      <p:cBhvr additive="base">
                                        <p:cTn id="43" dur="500" fill="hold"/>
                                        <p:tgtEl>
                                          <p:spTgt spid="50996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0996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09966">
                                            <p:txEl>
                                              <p:pRg st="7" end="7"/>
                                            </p:txEl>
                                          </p:spTgt>
                                        </p:tgtEl>
                                        <p:attrNameLst>
                                          <p:attrName>style.visibility</p:attrName>
                                        </p:attrNameLst>
                                      </p:cBhvr>
                                      <p:to>
                                        <p:strVal val="visible"/>
                                      </p:to>
                                    </p:set>
                                    <p:anim calcmode="lin" valueType="num">
                                      <p:cBhvr additive="base">
                                        <p:cTn id="49" dur="500" fill="hold"/>
                                        <p:tgtEl>
                                          <p:spTgt spid="50996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0996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09968">
                                            <p:txEl>
                                              <p:pRg st="0" end="0"/>
                                            </p:txEl>
                                          </p:spTgt>
                                        </p:tgtEl>
                                        <p:attrNameLst>
                                          <p:attrName>style.visibility</p:attrName>
                                        </p:attrNameLst>
                                      </p:cBhvr>
                                      <p:to>
                                        <p:strVal val="visible"/>
                                      </p:to>
                                    </p:set>
                                    <p:animEffect transition="in" filter="wipe(left)">
                                      <p:cBhvr>
                                        <p:cTn id="55" dur="500"/>
                                        <p:tgtEl>
                                          <p:spTgt spid="509968">
                                            <p:txEl>
                                              <p:pRg st="0" end="0"/>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3" name="Vibro Up"/>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09969">
                                            <p:txEl>
                                              <p:pRg st="0" end="0"/>
                                            </p:txEl>
                                          </p:spTgt>
                                        </p:tgtEl>
                                        <p:attrNameLst>
                                          <p:attrName>style.visibility</p:attrName>
                                        </p:attrNameLst>
                                      </p:cBhvr>
                                      <p:to>
                                        <p:strVal val="visible"/>
                                      </p:to>
                                    </p:set>
                                    <p:animEffect transition="in" filter="wipe(left)">
                                      <p:cBhvr>
                                        <p:cTn id="60" dur="500"/>
                                        <p:tgtEl>
                                          <p:spTgt spid="509969">
                                            <p:txEl>
                                              <p:pRg st="0" end="0"/>
                                            </p:txEl>
                                          </p:spTgt>
                                        </p:tgtEl>
                                      </p:cBhvr>
                                    </p:animEffect>
                                  </p:childTnLst>
                                  <p:subTnLst>
                                    <p:audio>
                                      <p:cMediaNode>
                                        <p:cTn display="0" masterRel="sameClick">
                                          <p:stCondLst>
                                            <p:cond evt="begin" delay="0">
                                              <p:tn val="58"/>
                                            </p:cond>
                                          </p:stCondLst>
                                          <p:endCondLst>
                                            <p:cond evt="onStopAudio" delay="0">
                                              <p:tgtEl>
                                                <p:sldTgt/>
                                              </p:tgtEl>
                                            </p:cond>
                                          </p:endCondLst>
                                        </p:cTn>
                                        <p:tgtEl>
                                          <p:sndTgt r:embed="rId3" name="Vibro Up"/>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09970">
                                            <p:txEl>
                                              <p:pRg st="0" end="0"/>
                                            </p:txEl>
                                          </p:spTgt>
                                        </p:tgtEl>
                                        <p:attrNameLst>
                                          <p:attrName>style.visibility</p:attrName>
                                        </p:attrNameLst>
                                      </p:cBhvr>
                                      <p:to>
                                        <p:strVal val="visible"/>
                                      </p:to>
                                    </p:set>
                                    <p:animEffect transition="in" filter="wipe(left)">
                                      <p:cBhvr>
                                        <p:cTn id="65" dur="500"/>
                                        <p:tgtEl>
                                          <p:spTgt spid="509970">
                                            <p:txEl>
                                              <p:pRg st="0" end="0"/>
                                            </p:txEl>
                                          </p:spTgt>
                                        </p:tgtEl>
                                      </p:cBhvr>
                                    </p:animEffect>
                                  </p:childTnLst>
                                  <p:subTnLst>
                                    <p:audio>
                                      <p:cMediaNode>
                                        <p:cTn display="0" masterRel="sameClick">
                                          <p:stCondLst>
                                            <p:cond evt="begin" delay="0">
                                              <p:tn val="63"/>
                                            </p:cond>
                                          </p:stCondLst>
                                          <p:endCondLst>
                                            <p:cond evt="onStopAudio" delay="0">
                                              <p:tgtEl>
                                                <p:sldTgt/>
                                              </p:tgtEl>
                                            </p:cond>
                                          </p:endCondLst>
                                        </p:cTn>
                                        <p:tgtEl>
                                          <p:sndTgt r:embed="rId3" name="Vibro Up"/>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509971">
                                            <p:txEl>
                                              <p:pRg st="0" end="0"/>
                                            </p:txEl>
                                          </p:spTgt>
                                        </p:tgtEl>
                                        <p:attrNameLst>
                                          <p:attrName>style.visibility</p:attrName>
                                        </p:attrNameLst>
                                      </p:cBhvr>
                                      <p:to>
                                        <p:strVal val="visible"/>
                                      </p:to>
                                    </p:set>
                                    <p:animEffect transition="in" filter="wipe(left)">
                                      <p:cBhvr>
                                        <p:cTn id="70" dur="500"/>
                                        <p:tgtEl>
                                          <p:spTgt spid="509971">
                                            <p:txEl>
                                              <p:pRg st="0" end="0"/>
                                            </p:txEl>
                                          </p:spTgt>
                                        </p:tgtEl>
                                      </p:cBhvr>
                                    </p:animEffect>
                                  </p:childTnLst>
                                  <p:subTnLst>
                                    <p:audio>
                                      <p:cMediaNode>
                                        <p:cTn display="0" masterRel="sameClick">
                                          <p:stCondLst>
                                            <p:cond evt="begin" delay="0">
                                              <p:tn val="68"/>
                                            </p:cond>
                                          </p:stCondLst>
                                          <p:endCondLst>
                                            <p:cond evt="onStopAudio" delay="0">
                                              <p:tgtEl>
                                                <p:sldTgt/>
                                              </p:tgtEl>
                                            </p:cond>
                                          </p:endCondLst>
                                        </p:cTn>
                                        <p:tgtEl>
                                          <p:sndTgt r:embed="rId3"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66" grpId="0" build="p" autoUpdateAnimBg="0"/>
      <p:bldP spid="509968" grpId="0" build="p" autoUpdateAnimBg="0"/>
      <p:bldP spid="509969" grpId="0" build="p" autoUpdateAnimBg="0"/>
      <p:bldP spid="509970" grpId="0" build="p" autoUpdateAnimBg="0"/>
      <p:bldP spid="50997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7" descr="Untitled-1.png"/>
          <p:cNvPicPr>
            <a:picLocks noChangeAspect="1"/>
          </p:cNvPicPr>
          <p:nvPr/>
        </p:nvPicPr>
        <p:blipFill>
          <a:blip r:embed="rId3"/>
          <a:srcRect/>
          <a:stretch>
            <a:fillRect/>
          </a:stretch>
        </p:blipFill>
        <p:spPr bwMode="auto">
          <a:xfrm>
            <a:off x="76200" y="1612900"/>
            <a:ext cx="8956675" cy="5222875"/>
          </a:xfrm>
          <a:prstGeom prst="rect">
            <a:avLst/>
          </a:prstGeom>
          <a:noFill/>
          <a:ln w="9525">
            <a:noFill/>
            <a:miter lim="800000"/>
            <a:headEnd/>
            <a:tailEnd/>
          </a:ln>
        </p:spPr>
      </p:pic>
      <p:sp>
        <p:nvSpPr>
          <p:cNvPr id="21507" name="Rectangle 3"/>
          <p:cNvSpPr>
            <a:spLocks noGrp="1" noChangeArrowheads="1"/>
          </p:cNvSpPr>
          <p:nvPr>
            <p:ph type="title"/>
          </p:nvPr>
        </p:nvSpPr>
        <p:spPr>
          <a:xfrm>
            <a:off x="609600" y="785813"/>
            <a:ext cx="7772400" cy="625475"/>
          </a:xfrm>
        </p:spPr>
        <p:txBody>
          <a:bodyPr/>
          <a:lstStyle/>
          <a:p>
            <a:pPr eaLnBrk="1" hangingPunct="1"/>
            <a:r>
              <a:rPr lang="en-US" sz="2900" smtClean="0"/>
              <a:t>Evolution of circulatory system</a:t>
            </a:r>
            <a:endParaRPr lang="en-US" smtClean="0"/>
          </a:p>
        </p:txBody>
      </p:sp>
      <p:sp>
        <p:nvSpPr>
          <p:cNvPr id="21508" name="Rectangle 4"/>
          <p:cNvSpPr>
            <a:spLocks noChangeArrowheads="1"/>
          </p:cNvSpPr>
          <p:nvPr/>
        </p:nvSpPr>
        <p:spPr bwMode="auto">
          <a:xfrm>
            <a:off x="668338" y="2908300"/>
            <a:ext cx="635000" cy="396875"/>
          </a:xfrm>
          <a:prstGeom prst="rect">
            <a:avLst/>
          </a:prstGeom>
          <a:noFill/>
          <a:ln w="9525">
            <a:noFill/>
            <a:miter lim="800000"/>
            <a:headEnd/>
            <a:tailEnd/>
          </a:ln>
        </p:spPr>
        <p:txBody>
          <a:bodyPr wrap="none" anchor="ctr">
            <a:spAutoFit/>
          </a:bodyPr>
          <a:lstStyle/>
          <a:p>
            <a:r>
              <a:rPr lang="en-US" sz="2000" b="1">
                <a:solidFill>
                  <a:srgbClr val="000000"/>
                </a:solidFill>
              </a:rPr>
              <a:t>fish</a:t>
            </a:r>
          </a:p>
        </p:txBody>
      </p:sp>
      <p:sp>
        <p:nvSpPr>
          <p:cNvPr id="21509" name="Rectangle 5"/>
          <p:cNvSpPr>
            <a:spLocks noChangeArrowheads="1"/>
          </p:cNvSpPr>
          <p:nvPr/>
        </p:nvSpPr>
        <p:spPr bwMode="auto">
          <a:xfrm>
            <a:off x="2544763" y="2908300"/>
            <a:ext cx="1454150" cy="396875"/>
          </a:xfrm>
          <a:prstGeom prst="rect">
            <a:avLst/>
          </a:prstGeom>
          <a:noFill/>
          <a:ln w="9525">
            <a:noFill/>
            <a:miter lim="800000"/>
            <a:headEnd/>
            <a:tailEnd/>
          </a:ln>
        </p:spPr>
        <p:txBody>
          <a:bodyPr wrap="none" anchor="ctr">
            <a:spAutoFit/>
          </a:bodyPr>
          <a:lstStyle/>
          <a:p>
            <a:r>
              <a:rPr lang="en-US" sz="2000" b="1">
                <a:solidFill>
                  <a:srgbClr val="000000"/>
                </a:solidFill>
              </a:rPr>
              <a:t>amphibian</a:t>
            </a:r>
          </a:p>
        </p:txBody>
      </p:sp>
      <p:sp>
        <p:nvSpPr>
          <p:cNvPr id="21510" name="Rectangle 6"/>
          <p:cNvSpPr>
            <a:spLocks noChangeArrowheads="1"/>
          </p:cNvSpPr>
          <p:nvPr/>
        </p:nvSpPr>
        <p:spPr bwMode="auto">
          <a:xfrm>
            <a:off x="5105400" y="2908300"/>
            <a:ext cx="1087438" cy="396875"/>
          </a:xfrm>
          <a:prstGeom prst="rect">
            <a:avLst/>
          </a:prstGeom>
          <a:noFill/>
          <a:ln w="9525">
            <a:noFill/>
            <a:miter lim="800000"/>
            <a:headEnd/>
            <a:tailEnd/>
          </a:ln>
        </p:spPr>
        <p:txBody>
          <a:bodyPr wrap="none" anchor="ctr">
            <a:spAutoFit/>
          </a:bodyPr>
          <a:lstStyle/>
          <a:p>
            <a:r>
              <a:rPr lang="en-US" sz="2000" b="1">
                <a:solidFill>
                  <a:srgbClr val="000000"/>
                </a:solidFill>
              </a:rPr>
              <a:t>reptiles</a:t>
            </a:r>
          </a:p>
        </p:txBody>
      </p:sp>
      <p:sp>
        <p:nvSpPr>
          <p:cNvPr id="21511" name="Rectangle 7"/>
          <p:cNvSpPr>
            <a:spLocks noChangeArrowheads="1"/>
          </p:cNvSpPr>
          <p:nvPr/>
        </p:nvSpPr>
        <p:spPr bwMode="auto">
          <a:xfrm>
            <a:off x="6613525" y="2908300"/>
            <a:ext cx="2301875" cy="396875"/>
          </a:xfrm>
          <a:prstGeom prst="rect">
            <a:avLst/>
          </a:prstGeom>
          <a:noFill/>
          <a:ln w="9525">
            <a:noFill/>
            <a:miter lim="800000"/>
            <a:headEnd/>
            <a:tailEnd/>
          </a:ln>
        </p:spPr>
        <p:txBody>
          <a:bodyPr wrap="none" anchor="ctr">
            <a:spAutoFit/>
          </a:bodyPr>
          <a:lstStyle/>
          <a:p>
            <a:r>
              <a:rPr lang="en-US" sz="2000" b="1">
                <a:solidFill>
                  <a:srgbClr val="000000"/>
                </a:solidFill>
              </a:rPr>
              <a:t>birds &amp; mammals</a:t>
            </a:r>
          </a:p>
        </p:txBody>
      </p:sp>
      <p:sp>
        <p:nvSpPr>
          <p:cNvPr id="21512" name="Rectangle 8"/>
          <p:cNvSpPr>
            <a:spLocks noChangeArrowheads="1"/>
          </p:cNvSpPr>
          <p:nvPr/>
        </p:nvSpPr>
        <p:spPr bwMode="auto">
          <a:xfrm>
            <a:off x="2586038" y="5229225"/>
            <a:ext cx="330200" cy="336550"/>
          </a:xfrm>
          <a:prstGeom prst="rect">
            <a:avLst/>
          </a:prstGeom>
          <a:noFill/>
          <a:ln w="9525">
            <a:noFill/>
            <a:miter lim="800000"/>
            <a:headEnd/>
            <a:tailEnd/>
          </a:ln>
        </p:spPr>
        <p:txBody>
          <a:bodyPr wrap="none" anchor="ctr">
            <a:spAutoFit/>
          </a:bodyPr>
          <a:lstStyle/>
          <a:p>
            <a:r>
              <a:rPr lang="en-US" sz="1600" b="1">
                <a:solidFill>
                  <a:srgbClr val="000000"/>
                </a:solidFill>
              </a:rPr>
              <a:t>A</a:t>
            </a:r>
          </a:p>
        </p:txBody>
      </p:sp>
      <p:sp>
        <p:nvSpPr>
          <p:cNvPr id="21513" name="Rectangle 9"/>
          <p:cNvSpPr>
            <a:spLocks noChangeArrowheads="1"/>
          </p:cNvSpPr>
          <p:nvPr/>
        </p:nvSpPr>
        <p:spPr bwMode="auto">
          <a:xfrm>
            <a:off x="3521075" y="5229225"/>
            <a:ext cx="330200" cy="336550"/>
          </a:xfrm>
          <a:prstGeom prst="rect">
            <a:avLst/>
          </a:prstGeom>
          <a:noFill/>
          <a:ln w="9525">
            <a:noFill/>
            <a:miter lim="800000"/>
            <a:headEnd/>
            <a:tailEnd/>
          </a:ln>
        </p:spPr>
        <p:txBody>
          <a:bodyPr wrap="none" anchor="ctr">
            <a:spAutoFit/>
          </a:bodyPr>
          <a:lstStyle/>
          <a:p>
            <a:r>
              <a:rPr lang="en-US" sz="1600" b="1">
                <a:solidFill>
                  <a:srgbClr val="000000"/>
                </a:solidFill>
              </a:rPr>
              <a:t>A</a:t>
            </a:r>
          </a:p>
        </p:txBody>
      </p:sp>
      <p:sp>
        <p:nvSpPr>
          <p:cNvPr id="21514" name="Rectangle 10"/>
          <p:cNvSpPr>
            <a:spLocks noChangeArrowheads="1"/>
          </p:cNvSpPr>
          <p:nvPr/>
        </p:nvSpPr>
        <p:spPr bwMode="auto">
          <a:xfrm>
            <a:off x="2884488" y="5780088"/>
            <a:ext cx="319087" cy="336550"/>
          </a:xfrm>
          <a:prstGeom prst="rect">
            <a:avLst/>
          </a:prstGeom>
          <a:noFill/>
          <a:ln w="9525">
            <a:noFill/>
            <a:miter lim="800000"/>
            <a:headEnd/>
            <a:tailEnd/>
          </a:ln>
        </p:spPr>
        <p:txBody>
          <a:bodyPr wrap="none" anchor="ctr">
            <a:spAutoFit/>
          </a:bodyPr>
          <a:lstStyle/>
          <a:p>
            <a:r>
              <a:rPr lang="en-US" sz="1600" b="1">
                <a:solidFill>
                  <a:srgbClr val="000000"/>
                </a:solidFill>
              </a:rPr>
              <a:t>V</a:t>
            </a:r>
          </a:p>
        </p:txBody>
      </p:sp>
      <p:sp>
        <p:nvSpPr>
          <p:cNvPr id="21515" name="Rectangle 11"/>
          <p:cNvSpPr>
            <a:spLocks noChangeArrowheads="1"/>
          </p:cNvSpPr>
          <p:nvPr/>
        </p:nvSpPr>
        <p:spPr bwMode="auto">
          <a:xfrm>
            <a:off x="5845175" y="5508625"/>
            <a:ext cx="319088" cy="336550"/>
          </a:xfrm>
          <a:prstGeom prst="rect">
            <a:avLst/>
          </a:prstGeom>
          <a:noFill/>
          <a:ln w="9525">
            <a:noFill/>
            <a:miter lim="800000"/>
            <a:headEnd/>
            <a:tailEnd/>
          </a:ln>
        </p:spPr>
        <p:txBody>
          <a:bodyPr wrap="none" anchor="ctr">
            <a:spAutoFit/>
          </a:bodyPr>
          <a:lstStyle/>
          <a:p>
            <a:r>
              <a:rPr lang="en-US" sz="1600" b="1">
                <a:solidFill>
                  <a:srgbClr val="000000"/>
                </a:solidFill>
              </a:rPr>
              <a:t>V</a:t>
            </a:r>
          </a:p>
        </p:txBody>
      </p:sp>
      <p:sp>
        <p:nvSpPr>
          <p:cNvPr id="21516" name="Rectangle 12"/>
          <p:cNvSpPr>
            <a:spLocks noChangeArrowheads="1"/>
          </p:cNvSpPr>
          <p:nvPr/>
        </p:nvSpPr>
        <p:spPr bwMode="auto">
          <a:xfrm>
            <a:off x="7335838" y="5565775"/>
            <a:ext cx="319087" cy="336550"/>
          </a:xfrm>
          <a:prstGeom prst="rect">
            <a:avLst/>
          </a:prstGeom>
          <a:noFill/>
          <a:ln w="9525">
            <a:noFill/>
            <a:miter lim="800000"/>
            <a:headEnd/>
            <a:tailEnd/>
          </a:ln>
        </p:spPr>
        <p:txBody>
          <a:bodyPr wrap="none" anchor="ctr">
            <a:spAutoFit/>
          </a:bodyPr>
          <a:lstStyle/>
          <a:p>
            <a:r>
              <a:rPr lang="en-US" sz="1600" b="1">
                <a:solidFill>
                  <a:srgbClr val="000000"/>
                </a:solidFill>
              </a:rPr>
              <a:t>V</a:t>
            </a:r>
          </a:p>
        </p:txBody>
      </p:sp>
      <p:sp>
        <p:nvSpPr>
          <p:cNvPr id="21517" name="Rectangle 13"/>
          <p:cNvSpPr>
            <a:spLocks noChangeArrowheads="1"/>
          </p:cNvSpPr>
          <p:nvPr/>
        </p:nvSpPr>
        <p:spPr bwMode="auto">
          <a:xfrm>
            <a:off x="8066088" y="5565775"/>
            <a:ext cx="319087" cy="336550"/>
          </a:xfrm>
          <a:prstGeom prst="rect">
            <a:avLst/>
          </a:prstGeom>
          <a:noFill/>
          <a:ln w="9525">
            <a:noFill/>
            <a:miter lim="800000"/>
            <a:headEnd/>
            <a:tailEnd/>
          </a:ln>
        </p:spPr>
        <p:txBody>
          <a:bodyPr wrap="none" anchor="ctr">
            <a:spAutoFit/>
          </a:bodyPr>
          <a:lstStyle/>
          <a:p>
            <a:r>
              <a:rPr lang="en-US" sz="1600" b="1">
                <a:solidFill>
                  <a:srgbClr val="000000"/>
                </a:solidFill>
              </a:rPr>
              <a:t>V</a:t>
            </a:r>
          </a:p>
        </p:txBody>
      </p:sp>
      <p:sp>
        <p:nvSpPr>
          <p:cNvPr id="21518" name="Rectangle 14"/>
          <p:cNvSpPr>
            <a:spLocks noChangeArrowheads="1"/>
          </p:cNvSpPr>
          <p:nvPr/>
        </p:nvSpPr>
        <p:spPr bwMode="auto">
          <a:xfrm>
            <a:off x="5000625" y="5508625"/>
            <a:ext cx="319088" cy="336550"/>
          </a:xfrm>
          <a:prstGeom prst="rect">
            <a:avLst/>
          </a:prstGeom>
          <a:noFill/>
          <a:ln w="9525">
            <a:noFill/>
            <a:miter lim="800000"/>
            <a:headEnd/>
            <a:tailEnd/>
          </a:ln>
        </p:spPr>
        <p:txBody>
          <a:bodyPr wrap="none" anchor="ctr">
            <a:spAutoFit/>
          </a:bodyPr>
          <a:lstStyle/>
          <a:p>
            <a:r>
              <a:rPr lang="en-US" sz="1600" b="1">
                <a:solidFill>
                  <a:srgbClr val="000000"/>
                </a:solidFill>
              </a:rPr>
              <a:t>V</a:t>
            </a:r>
          </a:p>
        </p:txBody>
      </p:sp>
      <p:sp>
        <p:nvSpPr>
          <p:cNvPr id="21519" name="Rectangle 15"/>
          <p:cNvSpPr>
            <a:spLocks noChangeArrowheads="1"/>
          </p:cNvSpPr>
          <p:nvPr/>
        </p:nvSpPr>
        <p:spPr bwMode="auto">
          <a:xfrm>
            <a:off x="7242175" y="5214938"/>
            <a:ext cx="330200" cy="336550"/>
          </a:xfrm>
          <a:prstGeom prst="rect">
            <a:avLst/>
          </a:prstGeom>
          <a:noFill/>
          <a:ln w="9525">
            <a:noFill/>
            <a:miter lim="800000"/>
            <a:headEnd/>
            <a:tailEnd/>
          </a:ln>
        </p:spPr>
        <p:txBody>
          <a:bodyPr wrap="none" anchor="ctr">
            <a:spAutoFit/>
          </a:bodyPr>
          <a:lstStyle/>
          <a:p>
            <a:r>
              <a:rPr lang="en-US" sz="1600" b="1">
                <a:solidFill>
                  <a:srgbClr val="000000"/>
                </a:solidFill>
              </a:rPr>
              <a:t>A</a:t>
            </a:r>
          </a:p>
        </p:txBody>
      </p:sp>
      <p:sp>
        <p:nvSpPr>
          <p:cNvPr id="21520" name="Rectangle 16"/>
          <p:cNvSpPr>
            <a:spLocks noChangeArrowheads="1"/>
          </p:cNvSpPr>
          <p:nvPr/>
        </p:nvSpPr>
        <p:spPr bwMode="auto">
          <a:xfrm>
            <a:off x="8148638" y="5214938"/>
            <a:ext cx="330200" cy="336550"/>
          </a:xfrm>
          <a:prstGeom prst="rect">
            <a:avLst/>
          </a:prstGeom>
          <a:noFill/>
          <a:ln w="9525">
            <a:noFill/>
            <a:miter lim="800000"/>
            <a:headEnd/>
            <a:tailEnd/>
          </a:ln>
        </p:spPr>
        <p:txBody>
          <a:bodyPr wrap="none" anchor="ctr">
            <a:spAutoFit/>
          </a:bodyPr>
          <a:lstStyle/>
          <a:p>
            <a:r>
              <a:rPr lang="en-US" sz="1600" b="1">
                <a:solidFill>
                  <a:srgbClr val="000000"/>
                </a:solidFill>
              </a:rPr>
              <a:t>A</a:t>
            </a:r>
          </a:p>
        </p:txBody>
      </p:sp>
      <p:sp>
        <p:nvSpPr>
          <p:cNvPr id="21521" name="Rectangle 17"/>
          <p:cNvSpPr>
            <a:spLocks noChangeArrowheads="1"/>
          </p:cNvSpPr>
          <p:nvPr/>
        </p:nvSpPr>
        <p:spPr bwMode="auto">
          <a:xfrm>
            <a:off x="5897563" y="5214938"/>
            <a:ext cx="330200" cy="336550"/>
          </a:xfrm>
          <a:prstGeom prst="rect">
            <a:avLst/>
          </a:prstGeom>
          <a:noFill/>
          <a:ln w="9525">
            <a:noFill/>
            <a:miter lim="800000"/>
            <a:headEnd/>
            <a:tailEnd/>
          </a:ln>
        </p:spPr>
        <p:txBody>
          <a:bodyPr wrap="none" anchor="ctr">
            <a:spAutoFit/>
          </a:bodyPr>
          <a:lstStyle/>
          <a:p>
            <a:r>
              <a:rPr lang="en-US" sz="1600" b="1">
                <a:solidFill>
                  <a:srgbClr val="000000"/>
                </a:solidFill>
              </a:rPr>
              <a:t>A</a:t>
            </a:r>
          </a:p>
        </p:txBody>
      </p:sp>
      <p:sp>
        <p:nvSpPr>
          <p:cNvPr id="21522" name="Rectangle 18"/>
          <p:cNvSpPr>
            <a:spLocks noChangeArrowheads="1"/>
          </p:cNvSpPr>
          <p:nvPr/>
        </p:nvSpPr>
        <p:spPr bwMode="auto">
          <a:xfrm>
            <a:off x="4978400" y="5214938"/>
            <a:ext cx="330200" cy="336550"/>
          </a:xfrm>
          <a:prstGeom prst="rect">
            <a:avLst/>
          </a:prstGeom>
          <a:noFill/>
          <a:ln w="9525">
            <a:noFill/>
            <a:miter lim="800000"/>
            <a:headEnd/>
            <a:tailEnd/>
          </a:ln>
        </p:spPr>
        <p:txBody>
          <a:bodyPr wrap="none" anchor="ctr">
            <a:spAutoFit/>
          </a:bodyPr>
          <a:lstStyle/>
          <a:p>
            <a:r>
              <a:rPr lang="en-US" sz="1600" b="1">
                <a:solidFill>
                  <a:srgbClr val="000000"/>
                </a:solidFill>
              </a:rPr>
              <a:t>A</a:t>
            </a:r>
          </a:p>
        </p:txBody>
      </p:sp>
      <p:sp>
        <p:nvSpPr>
          <p:cNvPr id="21523" name="Rectangle 19"/>
          <p:cNvSpPr>
            <a:spLocks noChangeArrowheads="1"/>
          </p:cNvSpPr>
          <p:nvPr/>
        </p:nvSpPr>
        <p:spPr bwMode="auto">
          <a:xfrm>
            <a:off x="468313" y="5462588"/>
            <a:ext cx="330200" cy="336550"/>
          </a:xfrm>
          <a:prstGeom prst="rect">
            <a:avLst/>
          </a:prstGeom>
          <a:noFill/>
          <a:ln w="9525">
            <a:noFill/>
            <a:miter lim="800000"/>
            <a:headEnd/>
            <a:tailEnd/>
          </a:ln>
        </p:spPr>
        <p:txBody>
          <a:bodyPr wrap="none" anchor="ctr">
            <a:spAutoFit/>
          </a:bodyPr>
          <a:lstStyle/>
          <a:p>
            <a:r>
              <a:rPr lang="en-US" sz="1600" b="1">
                <a:solidFill>
                  <a:srgbClr val="000000"/>
                </a:solidFill>
              </a:rPr>
              <a:t>A</a:t>
            </a:r>
          </a:p>
        </p:txBody>
      </p:sp>
      <p:sp>
        <p:nvSpPr>
          <p:cNvPr id="21524" name="Rectangle 20"/>
          <p:cNvSpPr>
            <a:spLocks noChangeArrowheads="1"/>
          </p:cNvSpPr>
          <p:nvPr/>
        </p:nvSpPr>
        <p:spPr bwMode="auto">
          <a:xfrm>
            <a:off x="533400" y="5064125"/>
            <a:ext cx="319088" cy="336550"/>
          </a:xfrm>
          <a:prstGeom prst="rect">
            <a:avLst/>
          </a:prstGeom>
          <a:noFill/>
          <a:ln w="9525">
            <a:noFill/>
            <a:miter lim="800000"/>
            <a:headEnd/>
            <a:tailEnd/>
          </a:ln>
        </p:spPr>
        <p:txBody>
          <a:bodyPr wrap="none" anchor="ctr">
            <a:spAutoFit/>
          </a:bodyPr>
          <a:lstStyle/>
          <a:p>
            <a:r>
              <a:rPr lang="en-US" sz="1600" b="1">
                <a:solidFill>
                  <a:srgbClr val="000000"/>
                </a:solidFill>
              </a:rPr>
              <a:t>V</a:t>
            </a:r>
          </a:p>
        </p:txBody>
      </p:sp>
      <p:sp>
        <p:nvSpPr>
          <p:cNvPr id="21525" name="Rectangle 21"/>
          <p:cNvSpPr>
            <a:spLocks noChangeArrowheads="1"/>
          </p:cNvSpPr>
          <p:nvPr/>
        </p:nvSpPr>
        <p:spPr bwMode="auto">
          <a:xfrm>
            <a:off x="260350" y="3243263"/>
            <a:ext cx="1454150" cy="396875"/>
          </a:xfrm>
          <a:prstGeom prst="rect">
            <a:avLst/>
          </a:prstGeom>
          <a:noFill/>
          <a:ln w="9525">
            <a:noFill/>
            <a:miter lim="800000"/>
            <a:headEnd/>
            <a:tailEnd/>
          </a:ln>
        </p:spPr>
        <p:txBody>
          <a:bodyPr wrap="none" anchor="ctr">
            <a:spAutoFit/>
          </a:bodyPr>
          <a:lstStyle/>
          <a:p>
            <a:r>
              <a:rPr lang="en-US" sz="2000" b="1">
                <a:solidFill>
                  <a:schemeClr val="bg1"/>
                </a:solidFill>
              </a:rPr>
              <a:t>2 chamber</a:t>
            </a:r>
          </a:p>
        </p:txBody>
      </p:sp>
      <p:sp>
        <p:nvSpPr>
          <p:cNvPr id="21526" name="Rectangle 22"/>
          <p:cNvSpPr>
            <a:spLocks noChangeArrowheads="1"/>
          </p:cNvSpPr>
          <p:nvPr/>
        </p:nvSpPr>
        <p:spPr bwMode="auto">
          <a:xfrm>
            <a:off x="2543175" y="3243263"/>
            <a:ext cx="1454150" cy="396875"/>
          </a:xfrm>
          <a:prstGeom prst="rect">
            <a:avLst/>
          </a:prstGeom>
          <a:noFill/>
          <a:ln w="9525">
            <a:noFill/>
            <a:miter lim="800000"/>
            <a:headEnd/>
            <a:tailEnd/>
          </a:ln>
        </p:spPr>
        <p:txBody>
          <a:bodyPr wrap="none" anchor="ctr">
            <a:spAutoFit/>
          </a:bodyPr>
          <a:lstStyle/>
          <a:p>
            <a:r>
              <a:rPr lang="en-US" sz="2000" b="1">
                <a:solidFill>
                  <a:schemeClr val="bg1"/>
                </a:solidFill>
              </a:rPr>
              <a:t>3 chamber</a:t>
            </a:r>
          </a:p>
        </p:txBody>
      </p:sp>
      <p:sp>
        <p:nvSpPr>
          <p:cNvPr id="21527" name="Rectangle 23"/>
          <p:cNvSpPr>
            <a:spLocks noChangeArrowheads="1"/>
          </p:cNvSpPr>
          <p:nvPr/>
        </p:nvSpPr>
        <p:spPr bwMode="auto">
          <a:xfrm>
            <a:off x="4921250" y="3243263"/>
            <a:ext cx="1454150" cy="396875"/>
          </a:xfrm>
          <a:prstGeom prst="rect">
            <a:avLst/>
          </a:prstGeom>
          <a:noFill/>
          <a:ln w="9525">
            <a:noFill/>
            <a:miter lim="800000"/>
            <a:headEnd/>
            <a:tailEnd/>
          </a:ln>
        </p:spPr>
        <p:txBody>
          <a:bodyPr wrap="none" anchor="ctr">
            <a:spAutoFit/>
          </a:bodyPr>
          <a:lstStyle/>
          <a:p>
            <a:r>
              <a:rPr lang="en-US" sz="2000" b="1">
                <a:solidFill>
                  <a:schemeClr val="bg1"/>
                </a:solidFill>
              </a:rPr>
              <a:t>3 chamber</a:t>
            </a:r>
          </a:p>
        </p:txBody>
      </p:sp>
      <p:sp>
        <p:nvSpPr>
          <p:cNvPr id="21528" name="Rectangle 24"/>
          <p:cNvSpPr>
            <a:spLocks noChangeArrowheads="1"/>
          </p:cNvSpPr>
          <p:nvPr/>
        </p:nvSpPr>
        <p:spPr bwMode="auto">
          <a:xfrm>
            <a:off x="7037388" y="3243263"/>
            <a:ext cx="1454150" cy="396875"/>
          </a:xfrm>
          <a:prstGeom prst="rect">
            <a:avLst/>
          </a:prstGeom>
          <a:noFill/>
          <a:ln w="9525">
            <a:noFill/>
            <a:miter lim="800000"/>
            <a:headEnd/>
            <a:tailEnd/>
          </a:ln>
        </p:spPr>
        <p:txBody>
          <a:bodyPr wrap="none" anchor="ctr">
            <a:spAutoFit/>
          </a:bodyPr>
          <a:lstStyle/>
          <a:p>
            <a:r>
              <a:rPr lang="en-US" sz="2000" b="1">
                <a:solidFill>
                  <a:schemeClr val="bg1"/>
                </a:solidFill>
              </a:rPr>
              <a:t>4 chamber</a:t>
            </a:r>
          </a:p>
        </p:txBody>
      </p:sp>
      <p:sp>
        <p:nvSpPr>
          <p:cNvPr id="21529" name="Rectangle 30"/>
          <p:cNvSpPr>
            <a:spLocks noChangeArrowheads="1"/>
          </p:cNvSpPr>
          <p:nvPr/>
        </p:nvSpPr>
        <p:spPr bwMode="auto">
          <a:xfrm>
            <a:off x="606425" y="1257300"/>
            <a:ext cx="7772400" cy="625475"/>
          </a:xfrm>
          <a:prstGeom prst="rect">
            <a:avLst/>
          </a:prstGeom>
          <a:noFill/>
          <a:ln w="9525">
            <a:noFill/>
            <a:miter lim="800000"/>
            <a:headEnd/>
            <a:tailEnd/>
          </a:ln>
        </p:spPr>
        <p:txBody>
          <a:bodyPr/>
          <a:lstStyle/>
          <a:p>
            <a:pPr algn="l" eaLnBrk="1" hangingPunct="1"/>
            <a:r>
              <a:rPr lang="en-US" sz="2500" b="1">
                <a:solidFill>
                  <a:srgbClr val="0F116A"/>
                </a:solidFill>
              </a:rPr>
              <a:t>Not everyone has a 4-chambered heart</a:t>
            </a:r>
            <a:endParaRPr lang="en-US" sz="3200" b="1">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4" descr="9367.jpg"/>
          <p:cNvPicPr>
            <a:picLocks noChangeAspect="1"/>
          </p:cNvPicPr>
          <p:nvPr/>
        </p:nvPicPr>
        <p:blipFill>
          <a:blip r:embed="rId2">
            <a:clrChange>
              <a:clrFrom>
                <a:srgbClr val="FFFFFF"/>
              </a:clrFrom>
              <a:clrTo>
                <a:srgbClr val="FFFFFF">
                  <a:alpha val="0"/>
                </a:srgbClr>
              </a:clrTo>
            </a:clrChange>
          </a:blip>
          <a:srcRect l="-3600" r="3600" b="2251"/>
          <a:stretch>
            <a:fillRect/>
          </a:stretch>
        </p:blipFill>
        <p:spPr bwMode="auto">
          <a:xfrm>
            <a:off x="3108325" y="3419475"/>
            <a:ext cx="4283075" cy="3348038"/>
          </a:xfrm>
          <a:prstGeom prst="rect">
            <a:avLst/>
          </a:prstGeom>
          <a:solidFill>
            <a:schemeClr val="bg1"/>
          </a:solidFill>
          <a:ln w="9525">
            <a:noFill/>
            <a:miter lim="800000"/>
            <a:headEnd/>
            <a:tailEnd/>
          </a:ln>
        </p:spPr>
      </p:pic>
      <p:pic>
        <p:nvPicPr>
          <p:cNvPr id="33796" name="Picture 4" descr="Firefox089"/>
          <p:cNvPicPr>
            <a:picLocks noChangeAspect="1" noChangeArrowheads="1"/>
          </p:cNvPicPr>
          <p:nvPr/>
        </p:nvPicPr>
        <p:blipFill>
          <a:blip r:embed="rId3"/>
          <a:srcRect l="10641" t="1585" r="3548" b="6345"/>
          <a:stretch>
            <a:fillRect/>
          </a:stretch>
        </p:blipFill>
        <p:spPr bwMode="auto">
          <a:xfrm>
            <a:off x="6242050" y="387350"/>
            <a:ext cx="2901950" cy="3479800"/>
          </a:xfrm>
          <a:prstGeom prst="rect">
            <a:avLst/>
          </a:prstGeom>
          <a:noFill/>
          <a:ln w="9525">
            <a:noFill/>
            <a:miter lim="800000"/>
            <a:headEnd/>
            <a:tailEnd/>
          </a:ln>
        </p:spPr>
      </p:pic>
      <p:sp>
        <p:nvSpPr>
          <p:cNvPr id="33797" name="Rectangle 5"/>
          <p:cNvSpPr>
            <a:spLocks noChangeArrowheads="1"/>
          </p:cNvSpPr>
          <p:nvPr/>
        </p:nvSpPr>
        <p:spPr bwMode="auto">
          <a:xfrm>
            <a:off x="729672" y="387350"/>
            <a:ext cx="5330305" cy="1446550"/>
          </a:xfrm>
          <a:prstGeom prst="rect">
            <a:avLst/>
          </a:prstGeom>
          <a:noFill/>
          <a:ln w="9525">
            <a:noFill/>
            <a:miter lim="800000"/>
            <a:headEnd/>
            <a:tailEnd/>
          </a:ln>
        </p:spPr>
        <p:txBody>
          <a:bodyPr wrap="none" anchor="ctr">
            <a:spAutoFit/>
          </a:bodyPr>
          <a:lstStyle/>
          <a:p>
            <a:r>
              <a:rPr lang="en-US" sz="4400" b="1" dirty="0">
                <a:solidFill>
                  <a:schemeClr val="tx2"/>
                </a:solidFill>
              </a:rPr>
              <a:t>Circulatory System</a:t>
            </a:r>
            <a:br>
              <a:rPr lang="en-US" sz="4400" b="1" dirty="0">
                <a:solidFill>
                  <a:schemeClr val="tx2"/>
                </a:solidFill>
              </a:rPr>
            </a:br>
            <a:r>
              <a:rPr lang="en-US" sz="4400" b="1" dirty="0">
                <a:solidFill>
                  <a:schemeClr val="tx2"/>
                </a:solidFill>
              </a:rPr>
              <a:t>Blood Vessels</a:t>
            </a:r>
          </a:p>
        </p:txBody>
      </p:sp>
      <p:pic>
        <p:nvPicPr>
          <p:cNvPr id="510984" name="Picture 8"/>
          <p:cNvPicPr>
            <a:picLocks noChangeAspect="1" noChangeArrowheads="1"/>
          </p:cNvPicPr>
          <p:nvPr/>
        </p:nvPicPr>
        <p:blipFill>
          <a:blip r:embed="rId4"/>
          <a:srcRect l="27562" t="4500" r="27562" b="3000"/>
          <a:stretch>
            <a:fillRect/>
          </a:stretch>
        </p:blipFill>
        <p:spPr bwMode="auto">
          <a:xfrm>
            <a:off x="84138" y="3276600"/>
            <a:ext cx="2244725" cy="3468688"/>
          </a:xfrm>
          <a:prstGeom prst="rect">
            <a:avLst/>
          </a:prstGeom>
          <a:noFill/>
          <a:ln w="9525">
            <a:noFill/>
            <a:miter lim="800000"/>
            <a:headEnd/>
            <a:tailEnd/>
          </a:ln>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2741613" y="3500438"/>
            <a:ext cx="1574800" cy="2276475"/>
            <a:chOff x="1807" y="2677"/>
            <a:chExt cx="1137" cy="1643"/>
          </a:xfrm>
        </p:grpSpPr>
        <p:pic>
          <p:nvPicPr>
            <p:cNvPr id="34840" name="Picture 17"/>
            <p:cNvPicPr>
              <a:picLocks noChangeAspect="1" noChangeArrowheads="1"/>
            </p:cNvPicPr>
            <p:nvPr/>
          </p:nvPicPr>
          <p:blipFill>
            <a:blip r:embed="rId5"/>
            <a:srcRect l="33749" t="14999" r="33749" b="24001"/>
            <a:stretch>
              <a:fillRect/>
            </a:stretch>
          </p:blipFill>
          <p:spPr bwMode="auto">
            <a:xfrm>
              <a:off x="1807" y="2677"/>
              <a:ext cx="1137" cy="1601"/>
            </a:xfrm>
            <a:prstGeom prst="rect">
              <a:avLst/>
            </a:prstGeom>
            <a:noFill/>
            <a:ln w="9525">
              <a:noFill/>
              <a:miter lim="800000"/>
              <a:headEnd/>
              <a:tailEnd/>
            </a:ln>
          </p:spPr>
        </p:pic>
        <p:sp>
          <p:nvSpPr>
            <p:cNvPr id="34841" name="Rectangle 18"/>
            <p:cNvSpPr>
              <a:spLocks noChangeArrowheads="1"/>
            </p:cNvSpPr>
            <p:nvPr/>
          </p:nvSpPr>
          <p:spPr bwMode="auto">
            <a:xfrm>
              <a:off x="1958" y="4164"/>
              <a:ext cx="313" cy="156"/>
            </a:xfrm>
            <a:prstGeom prst="rect">
              <a:avLst/>
            </a:prstGeom>
            <a:solidFill>
              <a:schemeClr val="bg1"/>
            </a:solidFill>
            <a:ln w="9525">
              <a:noFill/>
              <a:miter lim="800000"/>
              <a:headEnd/>
              <a:tailEnd/>
            </a:ln>
          </p:spPr>
          <p:txBody>
            <a:bodyPr wrap="none" anchor="ctr"/>
            <a:lstStyle/>
            <a:p>
              <a:endParaRPr lang="en-US"/>
            </a:p>
          </p:txBody>
        </p:sp>
      </p:grpSp>
      <p:grpSp>
        <p:nvGrpSpPr>
          <p:cNvPr id="3" name="Group 22"/>
          <p:cNvGrpSpPr>
            <a:grpSpLocks/>
          </p:cNvGrpSpPr>
          <p:nvPr/>
        </p:nvGrpSpPr>
        <p:grpSpPr bwMode="auto">
          <a:xfrm>
            <a:off x="6010275" y="4451350"/>
            <a:ext cx="1943100" cy="2406650"/>
            <a:chOff x="4402" y="2025"/>
            <a:chExt cx="1358" cy="1682"/>
          </a:xfrm>
        </p:grpSpPr>
        <p:pic>
          <p:nvPicPr>
            <p:cNvPr id="34838" name="Picture 20"/>
            <p:cNvPicPr>
              <a:picLocks noChangeAspect="1" noChangeArrowheads="1"/>
            </p:cNvPicPr>
            <p:nvPr/>
          </p:nvPicPr>
          <p:blipFill>
            <a:blip r:embed="rId6"/>
            <a:srcRect l="25874" t="12000" r="28125" b="13499"/>
            <a:stretch>
              <a:fillRect/>
            </a:stretch>
          </p:blipFill>
          <p:spPr bwMode="auto">
            <a:xfrm>
              <a:off x="4402" y="2025"/>
              <a:ext cx="1358" cy="1649"/>
            </a:xfrm>
            <a:prstGeom prst="rect">
              <a:avLst/>
            </a:prstGeom>
            <a:noFill/>
            <a:ln w="9525">
              <a:noFill/>
              <a:miter lim="800000"/>
              <a:headEnd/>
              <a:tailEnd/>
            </a:ln>
          </p:spPr>
        </p:pic>
        <p:sp>
          <p:nvSpPr>
            <p:cNvPr id="34839" name="Rectangle 21"/>
            <p:cNvSpPr>
              <a:spLocks noChangeArrowheads="1"/>
            </p:cNvSpPr>
            <p:nvPr/>
          </p:nvSpPr>
          <p:spPr bwMode="auto">
            <a:xfrm>
              <a:off x="4959" y="3483"/>
              <a:ext cx="223" cy="224"/>
            </a:xfrm>
            <a:prstGeom prst="rect">
              <a:avLst/>
            </a:prstGeom>
            <a:solidFill>
              <a:schemeClr val="bg1"/>
            </a:solidFill>
            <a:ln w="9525">
              <a:noFill/>
              <a:miter lim="800000"/>
              <a:headEnd/>
              <a:tailEnd/>
            </a:ln>
          </p:spPr>
          <p:txBody>
            <a:bodyPr wrap="none" anchor="ctr"/>
            <a:lstStyle/>
            <a:p>
              <a:endParaRPr lang="en-US"/>
            </a:p>
          </p:txBody>
        </p:sp>
      </p:grpSp>
      <p:grpSp>
        <p:nvGrpSpPr>
          <p:cNvPr id="4" name="Group 16"/>
          <p:cNvGrpSpPr>
            <a:grpSpLocks/>
          </p:cNvGrpSpPr>
          <p:nvPr/>
        </p:nvGrpSpPr>
        <p:grpSpPr bwMode="auto">
          <a:xfrm>
            <a:off x="88900" y="1890713"/>
            <a:ext cx="2012950" cy="2489200"/>
            <a:chOff x="125" y="1688"/>
            <a:chExt cx="1424" cy="1761"/>
          </a:xfrm>
        </p:grpSpPr>
        <p:pic>
          <p:nvPicPr>
            <p:cNvPr id="34836" name="Picture 14"/>
            <p:cNvPicPr>
              <a:picLocks noChangeAspect="1" noChangeArrowheads="1"/>
            </p:cNvPicPr>
            <p:nvPr/>
          </p:nvPicPr>
          <p:blipFill>
            <a:blip r:embed="rId7"/>
            <a:srcRect l="22501" t="9000" r="33749" b="19501"/>
            <a:stretch>
              <a:fillRect/>
            </a:stretch>
          </p:blipFill>
          <p:spPr bwMode="auto">
            <a:xfrm>
              <a:off x="125" y="1688"/>
              <a:ext cx="1424" cy="1745"/>
            </a:xfrm>
            <a:prstGeom prst="rect">
              <a:avLst/>
            </a:prstGeom>
            <a:noFill/>
            <a:ln w="9525">
              <a:noFill/>
              <a:miter lim="800000"/>
              <a:headEnd/>
              <a:tailEnd/>
            </a:ln>
          </p:spPr>
        </p:pic>
        <p:sp>
          <p:nvSpPr>
            <p:cNvPr id="34837" name="Rectangle 15"/>
            <p:cNvSpPr>
              <a:spLocks noChangeArrowheads="1"/>
            </p:cNvSpPr>
            <p:nvPr/>
          </p:nvSpPr>
          <p:spPr bwMode="auto">
            <a:xfrm>
              <a:off x="532" y="3245"/>
              <a:ext cx="303" cy="204"/>
            </a:xfrm>
            <a:prstGeom prst="rect">
              <a:avLst/>
            </a:prstGeom>
            <a:solidFill>
              <a:schemeClr val="bg1"/>
            </a:solidFill>
            <a:ln w="9525">
              <a:noFill/>
              <a:miter lim="800000"/>
              <a:headEnd/>
              <a:tailEnd/>
            </a:ln>
          </p:spPr>
          <p:txBody>
            <a:bodyPr wrap="none" anchor="ctr"/>
            <a:lstStyle/>
            <a:p>
              <a:endParaRPr lang="en-US"/>
            </a:p>
          </p:txBody>
        </p:sp>
      </p:grpSp>
      <p:sp>
        <p:nvSpPr>
          <p:cNvPr id="34821" name="Rectangle 2"/>
          <p:cNvSpPr>
            <a:spLocks noGrp="1" noChangeArrowheads="1"/>
          </p:cNvSpPr>
          <p:nvPr>
            <p:ph type="title"/>
          </p:nvPr>
        </p:nvSpPr>
        <p:spPr>
          <a:xfrm>
            <a:off x="430213" y="333375"/>
            <a:ext cx="7772400" cy="762000"/>
          </a:xfrm>
        </p:spPr>
        <p:txBody>
          <a:bodyPr/>
          <a:lstStyle/>
          <a:p>
            <a:pPr eaLnBrk="1" hangingPunct="1"/>
            <a:r>
              <a:rPr lang="en-US" u="sng" dirty="0" smtClean="0"/>
              <a:t>Blood vessels</a:t>
            </a:r>
          </a:p>
        </p:txBody>
      </p:sp>
      <p:sp>
        <p:nvSpPr>
          <p:cNvPr id="398339" name="Text Box 3"/>
          <p:cNvSpPr txBox="1">
            <a:spLocks noChangeArrowheads="1"/>
          </p:cNvSpPr>
          <p:nvPr/>
        </p:nvSpPr>
        <p:spPr bwMode="auto">
          <a:xfrm>
            <a:off x="796925" y="1265238"/>
            <a:ext cx="1468438" cy="519112"/>
          </a:xfrm>
          <a:prstGeom prst="rect">
            <a:avLst/>
          </a:prstGeom>
          <a:noFill/>
          <a:ln w="9525">
            <a:noFill/>
            <a:miter lim="800000"/>
            <a:headEnd/>
            <a:tailEnd/>
          </a:ln>
        </p:spPr>
        <p:txBody>
          <a:bodyPr wrap="none" anchor="ctr">
            <a:spAutoFit/>
          </a:bodyPr>
          <a:lstStyle/>
          <a:p>
            <a:r>
              <a:rPr lang="en-US" sz="2800" b="1" u="sng">
                <a:solidFill>
                  <a:srgbClr val="CC0000"/>
                </a:solidFill>
              </a:rPr>
              <a:t>arteries</a:t>
            </a:r>
            <a:endParaRPr lang="en-US" sz="2800"/>
          </a:p>
        </p:txBody>
      </p:sp>
      <p:sp>
        <p:nvSpPr>
          <p:cNvPr id="398340" name="Text Box 4"/>
          <p:cNvSpPr txBox="1">
            <a:spLocks noChangeArrowheads="1"/>
          </p:cNvSpPr>
          <p:nvPr/>
        </p:nvSpPr>
        <p:spPr bwMode="auto">
          <a:xfrm>
            <a:off x="1947863" y="2198688"/>
            <a:ext cx="1785937" cy="519112"/>
          </a:xfrm>
          <a:prstGeom prst="rect">
            <a:avLst/>
          </a:prstGeom>
          <a:noFill/>
          <a:ln w="9525">
            <a:noFill/>
            <a:miter lim="800000"/>
            <a:headEnd/>
            <a:tailEnd/>
          </a:ln>
        </p:spPr>
        <p:txBody>
          <a:bodyPr wrap="none" anchor="ctr">
            <a:spAutoFit/>
          </a:bodyPr>
          <a:lstStyle/>
          <a:p>
            <a:r>
              <a:rPr lang="en-US" sz="2800" b="1" u="sng">
                <a:solidFill>
                  <a:srgbClr val="0F116A"/>
                </a:solidFill>
              </a:rPr>
              <a:t>arterioles</a:t>
            </a:r>
            <a:endParaRPr lang="en-US" sz="2800"/>
          </a:p>
        </p:txBody>
      </p:sp>
      <p:sp>
        <p:nvSpPr>
          <p:cNvPr id="398341" name="Text Box 5"/>
          <p:cNvSpPr txBox="1">
            <a:spLocks noChangeArrowheads="1"/>
          </p:cNvSpPr>
          <p:nvPr/>
        </p:nvSpPr>
        <p:spPr bwMode="auto">
          <a:xfrm>
            <a:off x="3452813" y="3132138"/>
            <a:ext cx="1924050" cy="519112"/>
          </a:xfrm>
          <a:prstGeom prst="rect">
            <a:avLst/>
          </a:prstGeom>
          <a:noFill/>
          <a:ln w="9525">
            <a:noFill/>
            <a:miter lim="800000"/>
            <a:headEnd/>
            <a:tailEnd/>
          </a:ln>
        </p:spPr>
        <p:txBody>
          <a:bodyPr wrap="none" anchor="ctr">
            <a:spAutoFit/>
          </a:bodyPr>
          <a:lstStyle/>
          <a:p>
            <a:r>
              <a:rPr lang="en-US" sz="2800" b="1" u="sng">
                <a:solidFill>
                  <a:srgbClr val="CC0000"/>
                </a:solidFill>
              </a:rPr>
              <a:t>capillaries</a:t>
            </a:r>
            <a:endParaRPr lang="en-US" sz="2800"/>
          </a:p>
        </p:txBody>
      </p:sp>
      <p:sp>
        <p:nvSpPr>
          <p:cNvPr id="398342" name="Text Box 6"/>
          <p:cNvSpPr txBox="1">
            <a:spLocks noChangeArrowheads="1"/>
          </p:cNvSpPr>
          <p:nvPr/>
        </p:nvSpPr>
        <p:spPr bwMode="auto">
          <a:xfrm>
            <a:off x="5521325" y="4065588"/>
            <a:ext cx="1508125" cy="519112"/>
          </a:xfrm>
          <a:prstGeom prst="rect">
            <a:avLst/>
          </a:prstGeom>
          <a:noFill/>
          <a:ln w="9525">
            <a:noFill/>
            <a:miter lim="800000"/>
            <a:headEnd/>
            <a:tailEnd/>
          </a:ln>
        </p:spPr>
        <p:txBody>
          <a:bodyPr wrap="none" anchor="ctr">
            <a:spAutoFit/>
          </a:bodyPr>
          <a:lstStyle/>
          <a:p>
            <a:r>
              <a:rPr lang="en-US" sz="2800" b="1" u="sng">
                <a:solidFill>
                  <a:srgbClr val="0F116A"/>
                </a:solidFill>
              </a:rPr>
              <a:t>venules</a:t>
            </a:r>
            <a:endParaRPr lang="en-US" sz="2800"/>
          </a:p>
        </p:txBody>
      </p:sp>
      <p:sp>
        <p:nvSpPr>
          <p:cNvPr id="398343" name="Text Box 7"/>
          <p:cNvSpPr txBox="1">
            <a:spLocks noChangeArrowheads="1"/>
          </p:cNvSpPr>
          <p:nvPr/>
        </p:nvSpPr>
        <p:spPr bwMode="auto">
          <a:xfrm>
            <a:off x="7273925" y="4999038"/>
            <a:ext cx="1093788" cy="519112"/>
          </a:xfrm>
          <a:prstGeom prst="rect">
            <a:avLst/>
          </a:prstGeom>
          <a:noFill/>
          <a:ln w="9525">
            <a:noFill/>
            <a:miter lim="800000"/>
            <a:headEnd/>
            <a:tailEnd/>
          </a:ln>
        </p:spPr>
        <p:txBody>
          <a:bodyPr wrap="none" anchor="ctr">
            <a:spAutoFit/>
          </a:bodyPr>
          <a:lstStyle/>
          <a:p>
            <a:r>
              <a:rPr lang="en-US" sz="2800" b="1" u="sng">
                <a:solidFill>
                  <a:srgbClr val="CC0000"/>
                </a:solidFill>
              </a:rPr>
              <a:t>veins</a:t>
            </a:r>
            <a:endParaRPr lang="en-US" sz="2800"/>
          </a:p>
        </p:txBody>
      </p:sp>
      <p:sp>
        <p:nvSpPr>
          <p:cNvPr id="398344" name="AutoShape 8"/>
          <p:cNvSpPr>
            <a:spLocks noChangeArrowheads="1"/>
          </p:cNvSpPr>
          <p:nvPr/>
        </p:nvSpPr>
        <p:spPr bwMode="auto">
          <a:xfrm rot="2539572">
            <a:off x="1482725" y="1838325"/>
            <a:ext cx="609600" cy="304800"/>
          </a:xfrm>
          <a:prstGeom prst="rightArrow">
            <a:avLst>
              <a:gd name="adj1" fmla="val 50000"/>
              <a:gd name="adj2" fmla="val 50000"/>
            </a:avLst>
          </a:prstGeom>
          <a:solidFill>
            <a:srgbClr val="FFEA18"/>
          </a:solidFill>
          <a:ln w="9525">
            <a:solidFill>
              <a:schemeClr val="tx1"/>
            </a:solidFill>
            <a:miter lim="800000"/>
            <a:headEnd/>
            <a:tailEnd/>
          </a:ln>
        </p:spPr>
        <p:txBody>
          <a:bodyPr wrap="none" anchor="ctr"/>
          <a:lstStyle/>
          <a:p>
            <a:endParaRPr lang="en-US"/>
          </a:p>
        </p:txBody>
      </p:sp>
      <p:sp>
        <p:nvSpPr>
          <p:cNvPr id="398345" name="AutoShape 9"/>
          <p:cNvSpPr>
            <a:spLocks noChangeArrowheads="1"/>
          </p:cNvSpPr>
          <p:nvPr/>
        </p:nvSpPr>
        <p:spPr bwMode="auto">
          <a:xfrm rot="2539572">
            <a:off x="3014663" y="2771775"/>
            <a:ext cx="609600" cy="304800"/>
          </a:xfrm>
          <a:prstGeom prst="rightArrow">
            <a:avLst>
              <a:gd name="adj1" fmla="val 50000"/>
              <a:gd name="adj2" fmla="val 50000"/>
            </a:avLst>
          </a:prstGeom>
          <a:solidFill>
            <a:srgbClr val="FFEA18"/>
          </a:solidFill>
          <a:ln w="9525">
            <a:solidFill>
              <a:schemeClr val="tx1"/>
            </a:solidFill>
            <a:miter lim="800000"/>
            <a:headEnd/>
            <a:tailEnd/>
          </a:ln>
        </p:spPr>
        <p:txBody>
          <a:bodyPr wrap="none" anchor="ctr"/>
          <a:lstStyle/>
          <a:p>
            <a:endParaRPr lang="en-US"/>
          </a:p>
        </p:txBody>
      </p:sp>
      <p:sp>
        <p:nvSpPr>
          <p:cNvPr id="398346" name="AutoShape 10"/>
          <p:cNvSpPr>
            <a:spLocks noChangeArrowheads="1"/>
          </p:cNvSpPr>
          <p:nvPr/>
        </p:nvSpPr>
        <p:spPr bwMode="auto">
          <a:xfrm rot="2539572">
            <a:off x="5072063" y="3705225"/>
            <a:ext cx="609600" cy="304800"/>
          </a:xfrm>
          <a:prstGeom prst="rightArrow">
            <a:avLst>
              <a:gd name="adj1" fmla="val 50000"/>
              <a:gd name="adj2" fmla="val 50000"/>
            </a:avLst>
          </a:prstGeom>
          <a:solidFill>
            <a:srgbClr val="FFEA18"/>
          </a:solidFill>
          <a:ln w="9525">
            <a:solidFill>
              <a:schemeClr val="tx1"/>
            </a:solidFill>
            <a:miter lim="800000"/>
            <a:headEnd/>
            <a:tailEnd/>
          </a:ln>
        </p:spPr>
        <p:txBody>
          <a:bodyPr wrap="none" anchor="ctr"/>
          <a:lstStyle/>
          <a:p>
            <a:endParaRPr lang="en-US"/>
          </a:p>
        </p:txBody>
      </p:sp>
      <p:sp>
        <p:nvSpPr>
          <p:cNvPr id="398347" name="AutoShape 11"/>
          <p:cNvSpPr>
            <a:spLocks noChangeArrowheads="1"/>
          </p:cNvSpPr>
          <p:nvPr/>
        </p:nvSpPr>
        <p:spPr bwMode="auto">
          <a:xfrm rot="2539572">
            <a:off x="6892925" y="4638675"/>
            <a:ext cx="609600" cy="304800"/>
          </a:xfrm>
          <a:prstGeom prst="rightArrow">
            <a:avLst>
              <a:gd name="adj1" fmla="val 50000"/>
              <a:gd name="adj2" fmla="val 50000"/>
            </a:avLst>
          </a:prstGeom>
          <a:solidFill>
            <a:srgbClr val="FFEA18"/>
          </a:solidFill>
          <a:ln w="9525">
            <a:solidFill>
              <a:schemeClr val="tx1"/>
            </a:solidFill>
            <a:miter lim="800000"/>
            <a:headEnd/>
            <a:tailEnd/>
          </a:ln>
        </p:spPr>
        <p:txBody>
          <a:bodyPr wrap="none" anchor="ctr"/>
          <a:lstStyle/>
          <a:p>
            <a:endParaRPr lang="en-US"/>
          </a:p>
        </p:txBody>
      </p:sp>
      <p:pic>
        <p:nvPicPr>
          <p:cNvPr id="34831" name="Picture 13"/>
          <p:cNvPicPr>
            <a:picLocks noChangeAspect="1" noChangeArrowheads="1"/>
          </p:cNvPicPr>
          <p:nvPr/>
        </p:nvPicPr>
        <p:blipFill>
          <a:blip r:embed="rId8"/>
          <a:srcRect l="67050" t="3923" b="11771"/>
          <a:stretch>
            <a:fillRect/>
          </a:stretch>
        </p:blipFill>
        <p:spPr bwMode="auto">
          <a:xfrm>
            <a:off x="5754688" y="333375"/>
            <a:ext cx="2855912" cy="3346450"/>
          </a:xfrm>
          <a:prstGeom prst="rect">
            <a:avLst/>
          </a:prstGeom>
          <a:noFill/>
          <a:ln w="9525">
            <a:noFill/>
            <a:miter lim="800000"/>
            <a:headEnd/>
            <a:tailEnd/>
          </a:ln>
        </p:spPr>
      </p:pic>
      <p:sp>
        <p:nvSpPr>
          <p:cNvPr id="34832" name="Text Box 25"/>
          <p:cNvSpPr txBox="1">
            <a:spLocks noChangeArrowheads="1"/>
          </p:cNvSpPr>
          <p:nvPr/>
        </p:nvSpPr>
        <p:spPr bwMode="auto">
          <a:xfrm>
            <a:off x="8016875" y="1509713"/>
            <a:ext cx="749300" cy="336550"/>
          </a:xfrm>
          <a:prstGeom prst="rect">
            <a:avLst/>
          </a:prstGeom>
          <a:solidFill>
            <a:srgbClr val="FFEA18"/>
          </a:solidFill>
          <a:ln w="9525">
            <a:noFill/>
            <a:miter lim="800000"/>
            <a:headEnd/>
            <a:tailEnd/>
          </a:ln>
        </p:spPr>
        <p:txBody>
          <a:bodyPr wrap="none" anchor="ctr">
            <a:spAutoFit/>
          </a:bodyPr>
          <a:lstStyle/>
          <a:p>
            <a:r>
              <a:rPr lang="en-US" sz="1600" b="1">
                <a:solidFill>
                  <a:srgbClr val="0F116A"/>
                </a:solidFill>
              </a:rPr>
              <a:t>artery</a:t>
            </a:r>
            <a:endParaRPr lang="en-US" sz="1600"/>
          </a:p>
        </p:txBody>
      </p:sp>
      <p:sp>
        <p:nvSpPr>
          <p:cNvPr id="34833" name="Text Box 26"/>
          <p:cNvSpPr txBox="1">
            <a:spLocks noChangeArrowheads="1"/>
          </p:cNvSpPr>
          <p:nvPr/>
        </p:nvSpPr>
        <p:spPr bwMode="auto">
          <a:xfrm>
            <a:off x="8016875" y="2928938"/>
            <a:ext cx="1098550" cy="336550"/>
          </a:xfrm>
          <a:prstGeom prst="rect">
            <a:avLst/>
          </a:prstGeom>
          <a:solidFill>
            <a:srgbClr val="FFEA18"/>
          </a:solidFill>
          <a:ln w="9525">
            <a:noFill/>
            <a:miter lim="800000"/>
            <a:headEnd/>
            <a:tailEnd/>
          </a:ln>
        </p:spPr>
        <p:txBody>
          <a:bodyPr wrap="none" anchor="ctr">
            <a:spAutoFit/>
          </a:bodyPr>
          <a:lstStyle/>
          <a:p>
            <a:r>
              <a:rPr lang="en-US" sz="1600" b="1">
                <a:solidFill>
                  <a:srgbClr val="0F116A"/>
                </a:solidFill>
              </a:rPr>
              <a:t>arterioles</a:t>
            </a:r>
            <a:endParaRPr lang="en-US" sz="1600"/>
          </a:p>
        </p:txBody>
      </p:sp>
      <p:sp>
        <p:nvSpPr>
          <p:cNvPr id="34834" name="Text Box 27"/>
          <p:cNvSpPr txBox="1">
            <a:spLocks noChangeArrowheads="1"/>
          </p:cNvSpPr>
          <p:nvPr/>
        </p:nvSpPr>
        <p:spPr bwMode="auto">
          <a:xfrm>
            <a:off x="5392738" y="2928938"/>
            <a:ext cx="941387" cy="336550"/>
          </a:xfrm>
          <a:prstGeom prst="rect">
            <a:avLst/>
          </a:prstGeom>
          <a:solidFill>
            <a:srgbClr val="FFEA18"/>
          </a:solidFill>
          <a:ln w="9525">
            <a:noFill/>
            <a:miter lim="800000"/>
            <a:headEnd/>
            <a:tailEnd/>
          </a:ln>
        </p:spPr>
        <p:txBody>
          <a:bodyPr wrap="none" anchor="ctr">
            <a:spAutoFit/>
          </a:bodyPr>
          <a:lstStyle/>
          <a:p>
            <a:r>
              <a:rPr lang="en-US" sz="1600" b="1">
                <a:solidFill>
                  <a:srgbClr val="0F116A"/>
                </a:solidFill>
              </a:rPr>
              <a:t>venules</a:t>
            </a:r>
            <a:endParaRPr lang="en-US" sz="1600"/>
          </a:p>
        </p:txBody>
      </p:sp>
      <p:sp>
        <p:nvSpPr>
          <p:cNvPr id="34835" name="Text Box 28"/>
          <p:cNvSpPr txBox="1">
            <a:spLocks noChangeArrowheads="1"/>
          </p:cNvSpPr>
          <p:nvPr/>
        </p:nvSpPr>
        <p:spPr bwMode="auto">
          <a:xfrm>
            <a:off x="5392738" y="1509713"/>
            <a:ext cx="703262" cy="336550"/>
          </a:xfrm>
          <a:prstGeom prst="rect">
            <a:avLst/>
          </a:prstGeom>
          <a:solidFill>
            <a:srgbClr val="FFEA18"/>
          </a:solidFill>
          <a:ln w="9525">
            <a:noFill/>
            <a:miter lim="800000"/>
            <a:headEnd/>
            <a:tailEnd/>
          </a:ln>
        </p:spPr>
        <p:txBody>
          <a:bodyPr wrap="none" anchor="ctr">
            <a:spAutoFit/>
          </a:bodyPr>
          <a:lstStyle/>
          <a:p>
            <a:r>
              <a:rPr lang="en-US" sz="1600" b="1">
                <a:solidFill>
                  <a:srgbClr val="0F116A"/>
                </a:solidFill>
              </a:rPr>
              <a:t>veins</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animEffect transition="in" filter="wipe(up)">
                                      <p:cBhvr>
                                        <p:cTn id="7" dur="500"/>
                                        <p:tgtEl>
                                          <p:spTgt spid="3983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8344"/>
                                        </p:tgtEl>
                                        <p:attrNameLst>
                                          <p:attrName>style.visibility</p:attrName>
                                        </p:attrNameLst>
                                      </p:cBhvr>
                                      <p:to>
                                        <p:strVal val="visible"/>
                                      </p:to>
                                    </p:set>
                                    <p:animEffect transition="in" filter="wipe(up)">
                                      <p:cBhvr>
                                        <p:cTn id="17" dur="500"/>
                                        <p:tgtEl>
                                          <p:spTgt spid="398344"/>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98340">
                                            <p:txEl>
                                              <p:pRg st="0" end="0"/>
                                            </p:txEl>
                                          </p:spTgt>
                                        </p:tgtEl>
                                        <p:attrNameLst>
                                          <p:attrName>style.visibility</p:attrName>
                                        </p:attrNameLst>
                                      </p:cBhvr>
                                      <p:to>
                                        <p:strVal val="visible"/>
                                      </p:to>
                                    </p:set>
                                    <p:animEffect transition="in" filter="wipe(up)">
                                      <p:cBhvr>
                                        <p:cTn id="22" dur="500"/>
                                        <p:tgtEl>
                                          <p:spTgt spid="398340">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8345"/>
                                        </p:tgtEl>
                                        <p:attrNameLst>
                                          <p:attrName>style.visibility</p:attrName>
                                        </p:attrNameLst>
                                      </p:cBhvr>
                                      <p:to>
                                        <p:strVal val="visible"/>
                                      </p:to>
                                    </p:set>
                                    <p:animEffect transition="in" filter="wipe(up)">
                                      <p:cBhvr>
                                        <p:cTn id="27" dur="500"/>
                                        <p:tgtEl>
                                          <p:spTgt spid="398345"/>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98341">
                                            <p:txEl>
                                              <p:pRg st="0" end="0"/>
                                            </p:txEl>
                                          </p:spTgt>
                                        </p:tgtEl>
                                        <p:attrNameLst>
                                          <p:attrName>style.visibility</p:attrName>
                                        </p:attrNameLst>
                                      </p:cBhvr>
                                      <p:to>
                                        <p:strVal val="visible"/>
                                      </p:to>
                                    </p:set>
                                    <p:animEffect transition="in" filter="wipe(up)">
                                      <p:cBhvr>
                                        <p:cTn id="32" dur="500"/>
                                        <p:tgtEl>
                                          <p:spTgt spid="398341">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4" name="Vibro Up"/>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98346"/>
                                        </p:tgtEl>
                                        <p:attrNameLst>
                                          <p:attrName>style.visibility</p:attrName>
                                        </p:attrNameLst>
                                      </p:cBhvr>
                                      <p:to>
                                        <p:strVal val="visible"/>
                                      </p:to>
                                    </p:set>
                                    <p:animEffect transition="in" filter="wipe(up)">
                                      <p:cBhvr>
                                        <p:cTn id="42" dur="500"/>
                                        <p:tgtEl>
                                          <p:spTgt spid="398346"/>
                                        </p:tgtEl>
                                      </p:cBhvr>
                                    </p:animEffect>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98342">
                                            <p:txEl>
                                              <p:pRg st="0" end="0"/>
                                            </p:txEl>
                                          </p:spTgt>
                                        </p:tgtEl>
                                        <p:attrNameLst>
                                          <p:attrName>style.visibility</p:attrName>
                                        </p:attrNameLst>
                                      </p:cBhvr>
                                      <p:to>
                                        <p:strVal val="visible"/>
                                      </p:to>
                                    </p:set>
                                    <p:animEffect transition="in" filter="wipe(up)">
                                      <p:cBhvr>
                                        <p:cTn id="47" dur="500"/>
                                        <p:tgtEl>
                                          <p:spTgt spid="398342">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98347"/>
                                        </p:tgtEl>
                                        <p:attrNameLst>
                                          <p:attrName>style.visibility</p:attrName>
                                        </p:attrNameLst>
                                      </p:cBhvr>
                                      <p:to>
                                        <p:strVal val="visible"/>
                                      </p:to>
                                    </p:set>
                                    <p:animEffect transition="in" filter="wipe(up)">
                                      <p:cBhvr>
                                        <p:cTn id="52" dur="500"/>
                                        <p:tgtEl>
                                          <p:spTgt spid="398347"/>
                                        </p:tgtEl>
                                      </p:cBhvr>
                                    </p:animEffect>
                                  </p:childTnLst>
                                  <p:subTnLst>
                                    <p:audio>
                                      <p:cMediaNode>
                                        <p:cTn display="0" masterRel="sameClick">
                                          <p:stCondLst>
                                            <p:cond evt="begin" delay="0">
                                              <p:tn val="50"/>
                                            </p:cond>
                                          </p:stCondLst>
                                          <p:endCondLst>
                                            <p:cond evt="onStopAudio" delay="0">
                                              <p:tgtEl>
                                                <p:sldTgt/>
                                              </p:tgtEl>
                                            </p:cond>
                                          </p:endCondLst>
                                        </p:cTn>
                                        <p:tgtEl>
                                          <p:sndTgt r:embed="rId3" name="Whoosh"/>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98343">
                                            <p:txEl>
                                              <p:pRg st="0" end="0"/>
                                            </p:txEl>
                                          </p:spTgt>
                                        </p:tgtEl>
                                        <p:attrNameLst>
                                          <p:attrName>style.visibility</p:attrName>
                                        </p:attrNameLst>
                                      </p:cBhvr>
                                      <p:to>
                                        <p:strVal val="visible"/>
                                      </p:to>
                                    </p:set>
                                    <p:animEffect transition="in" filter="wipe(up)">
                                      <p:cBhvr>
                                        <p:cTn id="57" dur="500"/>
                                        <p:tgtEl>
                                          <p:spTgt spid="398343">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3" name="Whoosh"/>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subTnLst>
                                    <p:audio>
                                      <p:cMediaNode>
                                        <p:cTn display="0" masterRel="sameClick">
                                          <p:stCondLst>
                                            <p:cond evt="begin" delay="0">
                                              <p:tn val="60"/>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autoUpdateAnimBg="0"/>
      <p:bldP spid="398340" grpId="0" build="p" autoUpdateAnimBg="0"/>
      <p:bldP spid="398341" grpId="0" build="p" autoUpdateAnimBg="0"/>
      <p:bldP spid="398342" grpId="0" build="p" autoUpdateAnimBg="0"/>
      <p:bldP spid="398343" grpId="0" build="p" autoUpdateAnimBg="0"/>
      <p:bldP spid="398344" grpId="0" animBg="1"/>
      <p:bldP spid="398345" grpId="0" animBg="1"/>
      <p:bldP spid="398346" grpId="0" animBg="1"/>
      <p:bldP spid="3983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descr="42_10BloodVessels-L.jpg"/>
          <p:cNvPicPr>
            <a:picLocks noChangeAspect="1"/>
          </p:cNvPicPr>
          <p:nvPr/>
        </p:nvPicPr>
        <p:blipFill>
          <a:blip r:embed="rId4"/>
          <a:srcRect b="2783"/>
          <a:stretch>
            <a:fillRect/>
          </a:stretch>
        </p:blipFill>
        <p:spPr bwMode="auto">
          <a:xfrm>
            <a:off x="4908550" y="2470150"/>
            <a:ext cx="4235450" cy="4381500"/>
          </a:xfrm>
          <a:prstGeom prst="rect">
            <a:avLst/>
          </a:prstGeom>
          <a:noFill/>
          <a:ln w="9525">
            <a:noFill/>
            <a:miter lim="800000"/>
            <a:headEnd/>
            <a:tailEnd/>
          </a:ln>
        </p:spPr>
      </p:pic>
      <p:grpSp>
        <p:nvGrpSpPr>
          <p:cNvPr id="36867" name="Group 8"/>
          <p:cNvGrpSpPr>
            <a:grpSpLocks/>
          </p:cNvGrpSpPr>
          <p:nvPr/>
        </p:nvGrpSpPr>
        <p:grpSpPr bwMode="auto">
          <a:xfrm>
            <a:off x="0" y="4100513"/>
            <a:ext cx="2401888" cy="2757487"/>
            <a:chOff x="0" y="2578"/>
            <a:chExt cx="1513" cy="1737"/>
          </a:xfrm>
        </p:grpSpPr>
        <p:pic>
          <p:nvPicPr>
            <p:cNvPr id="36870" name="Picture 6"/>
            <p:cNvPicPr>
              <a:picLocks noChangeAspect="1" noChangeArrowheads="1"/>
            </p:cNvPicPr>
            <p:nvPr/>
          </p:nvPicPr>
          <p:blipFill>
            <a:blip r:embed="rId5"/>
            <a:srcRect l="22501" t="9000" r="33749" b="24001"/>
            <a:stretch>
              <a:fillRect/>
            </a:stretch>
          </p:blipFill>
          <p:spPr bwMode="auto">
            <a:xfrm>
              <a:off x="0" y="2578"/>
              <a:ext cx="1513" cy="1737"/>
            </a:xfrm>
            <a:prstGeom prst="rect">
              <a:avLst/>
            </a:prstGeom>
            <a:noFill/>
            <a:ln w="9525">
              <a:noFill/>
              <a:miter lim="800000"/>
              <a:headEnd/>
              <a:tailEnd/>
            </a:ln>
          </p:spPr>
        </p:pic>
        <p:sp>
          <p:nvSpPr>
            <p:cNvPr id="36871" name="Rectangle 7"/>
            <p:cNvSpPr>
              <a:spLocks noChangeArrowheads="1"/>
            </p:cNvSpPr>
            <p:nvPr/>
          </p:nvSpPr>
          <p:spPr bwMode="auto">
            <a:xfrm>
              <a:off x="432" y="4208"/>
              <a:ext cx="322" cy="107"/>
            </a:xfrm>
            <a:prstGeom prst="rect">
              <a:avLst/>
            </a:prstGeom>
            <a:solidFill>
              <a:schemeClr val="bg1"/>
            </a:solidFill>
            <a:ln w="9525">
              <a:noFill/>
              <a:miter lim="800000"/>
              <a:headEnd/>
              <a:tailEnd/>
            </a:ln>
          </p:spPr>
          <p:txBody>
            <a:bodyPr wrap="none" anchor="ctr"/>
            <a:lstStyle/>
            <a:p>
              <a:endParaRPr lang="en-US"/>
            </a:p>
          </p:txBody>
        </p:sp>
      </p:grpSp>
      <p:sp>
        <p:nvSpPr>
          <p:cNvPr id="36868" name="Rectangle 3"/>
          <p:cNvSpPr>
            <a:spLocks noGrp="1" noChangeArrowheads="1"/>
          </p:cNvSpPr>
          <p:nvPr>
            <p:ph type="title"/>
          </p:nvPr>
        </p:nvSpPr>
        <p:spPr/>
        <p:txBody>
          <a:bodyPr/>
          <a:lstStyle/>
          <a:p>
            <a:pPr eaLnBrk="1" hangingPunct="1"/>
            <a:r>
              <a:rPr lang="en-US" smtClean="0"/>
              <a:t>Arteries: Built for their job</a:t>
            </a:r>
          </a:p>
        </p:txBody>
      </p:sp>
      <p:sp>
        <p:nvSpPr>
          <p:cNvPr id="416772" name="Rectangle 4" descr="Rectangle: Click to edit Master text styles&#10;Second level&#10;Third level&#10;Fourth level&#10;Fifth level"/>
          <p:cNvSpPr>
            <a:spLocks noGrp="1" noChangeArrowheads="1"/>
          </p:cNvSpPr>
          <p:nvPr>
            <p:ph type="body" idx="1"/>
          </p:nvPr>
        </p:nvSpPr>
        <p:spPr>
          <a:xfrm>
            <a:off x="612775" y="1371600"/>
            <a:ext cx="6173788" cy="5260975"/>
          </a:xfrm>
        </p:spPr>
        <p:txBody>
          <a:bodyPr/>
          <a:lstStyle/>
          <a:p>
            <a:pPr eaLnBrk="1" hangingPunct="1"/>
            <a:r>
              <a:rPr lang="en-US" u="sng" smtClean="0">
                <a:solidFill>
                  <a:srgbClr val="CC0000"/>
                </a:solidFill>
              </a:rPr>
              <a:t>Arteries</a:t>
            </a:r>
            <a:r>
              <a:rPr lang="en-US" smtClean="0"/>
              <a:t> </a:t>
            </a:r>
          </a:p>
          <a:p>
            <a:pPr lvl="1" eaLnBrk="1" hangingPunct="1"/>
            <a:r>
              <a:rPr lang="en-US" u="sng" smtClean="0">
                <a:solidFill>
                  <a:srgbClr val="CC0000"/>
                </a:solidFill>
              </a:rPr>
              <a:t>blood flows away from heart</a:t>
            </a:r>
          </a:p>
          <a:p>
            <a:pPr lvl="1" eaLnBrk="1" hangingPunct="1"/>
            <a:r>
              <a:rPr lang="en-US" u="sng" smtClean="0">
                <a:solidFill>
                  <a:srgbClr val="CC0000"/>
                </a:solidFill>
              </a:rPr>
              <a:t>thicker walls</a:t>
            </a:r>
            <a:r>
              <a:rPr lang="en-US" smtClean="0"/>
              <a:t> </a:t>
            </a:r>
          </a:p>
          <a:p>
            <a:pPr lvl="2" eaLnBrk="1" hangingPunct="1"/>
            <a:r>
              <a:rPr lang="en-US" smtClean="0"/>
              <a:t>provide strength </a:t>
            </a:r>
            <a:br>
              <a:rPr lang="en-US" smtClean="0"/>
            </a:br>
            <a:r>
              <a:rPr lang="en-US" smtClean="0"/>
              <a:t>for high pressure </a:t>
            </a:r>
            <a:br>
              <a:rPr lang="en-US" smtClean="0"/>
            </a:br>
            <a:r>
              <a:rPr lang="en-US" smtClean="0"/>
              <a:t>pumping of blood</a:t>
            </a:r>
          </a:p>
          <a:p>
            <a:pPr lvl="1" eaLnBrk="1" hangingPunct="1"/>
            <a:r>
              <a:rPr lang="en-US" smtClean="0">
                <a:solidFill>
                  <a:srgbClr val="0F116A"/>
                </a:solidFill>
              </a:rPr>
              <a:t>elastic &amp; stretchable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6772">
                                            <p:txEl>
                                              <p:pRg st="0" end="0"/>
                                            </p:txEl>
                                          </p:spTgt>
                                        </p:tgtEl>
                                        <p:attrNameLst>
                                          <p:attrName>style.visibility</p:attrName>
                                        </p:attrNameLst>
                                      </p:cBhvr>
                                      <p:to>
                                        <p:strVal val="visible"/>
                                      </p:to>
                                    </p:set>
                                    <p:anim calcmode="lin" valueType="num">
                                      <p:cBhvr additive="base">
                                        <p:cTn id="7" dur="500" fill="hold"/>
                                        <p:tgtEl>
                                          <p:spTgt spid="4167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67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6772">
                                            <p:txEl>
                                              <p:pRg st="1" end="1"/>
                                            </p:txEl>
                                          </p:spTgt>
                                        </p:tgtEl>
                                        <p:attrNameLst>
                                          <p:attrName>style.visibility</p:attrName>
                                        </p:attrNameLst>
                                      </p:cBhvr>
                                      <p:to>
                                        <p:strVal val="visible"/>
                                      </p:to>
                                    </p:set>
                                    <p:anim calcmode="lin" valueType="num">
                                      <p:cBhvr additive="base">
                                        <p:cTn id="13" dur="500" fill="hold"/>
                                        <p:tgtEl>
                                          <p:spTgt spid="4167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677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6772">
                                            <p:txEl>
                                              <p:pRg st="2" end="2"/>
                                            </p:txEl>
                                          </p:spTgt>
                                        </p:tgtEl>
                                        <p:attrNameLst>
                                          <p:attrName>style.visibility</p:attrName>
                                        </p:attrNameLst>
                                      </p:cBhvr>
                                      <p:to>
                                        <p:strVal val="visible"/>
                                      </p:to>
                                    </p:set>
                                    <p:anim calcmode="lin" valueType="num">
                                      <p:cBhvr additive="base">
                                        <p:cTn id="19" dur="500" fill="hold"/>
                                        <p:tgtEl>
                                          <p:spTgt spid="41677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677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6772">
                                            <p:txEl>
                                              <p:pRg st="3" end="3"/>
                                            </p:txEl>
                                          </p:spTgt>
                                        </p:tgtEl>
                                        <p:attrNameLst>
                                          <p:attrName>style.visibility</p:attrName>
                                        </p:attrNameLst>
                                      </p:cBhvr>
                                      <p:to>
                                        <p:strVal val="visible"/>
                                      </p:to>
                                    </p:set>
                                    <p:anim calcmode="lin" valueType="num">
                                      <p:cBhvr additive="base">
                                        <p:cTn id="25" dur="500" fill="hold"/>
                                        <p:tgtEl>
                                          <p:spTgt spid="41677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677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6772">
                                            <p:txEl>
                                              <p:pRg st="4" end="4"/>
                                            </p:txEl>
                                          </p:spTgt>
                                        </p:tgtEl>
                                        <p:attrNameLst>
                                          <p:attrName>style.visibility</p:attrName>
                                        </p:attrNameLst>
                                      </p:cBhvr>
                                      <p:to>
                                        <p:strVal val="visible"/>
                                      </p:to>
                                    </p:set>
                                    <p:anim calcmode="lin" valueType="num">
                                      <p:cBhvr additive="base">
                                        <p:cTn id="31" dur="500" fill="hold"/>
                                        <p:tgtEl>
                                          <p:spTgt spid="41677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677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986" name="Group 9"/>
          <p:cNvGrpSpPr>
            <a:grpSpLocks/>
          </p:cNvGrpSpPr>
          <p:nvPr/>
        </p:nvGrpSpPr>
        <p:grpSpPr bwMode="auto">
          <a:xfrm>
            <a:off x="49213" y="2486025"/>
            <a:ext cx="1925637" cy="2384425"/>
            <a:chOff x="4402" y="2025"/>
            <a:chExt cx="1358" cy="1682"/>
          </a:xfrm>
        </p:grpSpPr>
        <p:pic>
          <p:nvPicPr>
            <p:cNvPr id="41993" name="Picture 10"/>
            <p:cNvPicPr>
              <a:picLocks noChangeAspect="1" noChangeArrowheads="1"/>
            </p:cNvPicPr>
            <p:nvPr/>
          </p:nvPicPr>
          <p:blipFill>
            <a:blip r:embed="rId4"/>
            <a:srcRect l="25874" t="12000" r="28125" b="13499"/>
            <a:stretch>
              <a:fillRect/>
            </a:stretch>
          </p:blipFill>
          <p:spPr bwMode="auto">
            <a:xfrm>
              <a:off x="4402" y="2025"/>
              <a:ext cx="1358" cy="1649"/>
            </a:xfrm>
            <a:prstGeom prst="rect">
              <a:avLst/>
            </a:prstGeom>
            <a:noFill/>
            <a:ln w="9525">
              <a:noFill/>
              <a:miter lim="800000"/>
              <a:headEnd/>
              <a:tailEnd/>
            </a:ln>
          </p:spPr>
        </p:pic>
        <p:sp>
          <p:nvSpPr>
            <p:cNvPr id="41994" name="Rectangle 11"/>
            <p:cNvSpPr>
              <a:spLocks noChangeArrowheads="1"/>
            </p:cNvSpPr>
            <p:nvPr/>
          </p:nvSpPr>
          <p:spPr bwMode="auto">
            <a:xfrm>
              <a:off x="4959" y="3483"/>
              <a:ext cx="223" cy="224"/>
            </a:xfrm>
            <a:prstGeom prst="rect">
              <a:avLst/>
            </a:prstGeom>
            <a:solidFill>
              <a:schemeClr val="bg1"/>
            </a:solidFill>
            <a:ln w="9525">
              <a:noFill/>
              <a:miter lim="800000"/>
              <a:headEnd/>
              <a:tailEnd/>
            </a:ln>
          </p:spPr>
          <p:txBody>
            <a:bodyPr wrap="none" anchor="ctr"/>
            <a:lstStyle/>
            <a:p>
              <a:endParaRPr lang="en-US"/>
            </a:p>
          </p:txBody>
        </p:sp>
      </p:grpSp>
      <p:pic>
        <p:nvPicPr>
          <p:cNvPr id="41987" name="Picture 5"/>
          <p:cNvPicPr>
            <a:picLocks noChangeAspect="1" noChangeArrowheads="1"/>
          </p:cNvPicPr>
          <p:nvPr/>
        </p:nvPicPr>
        <p:blipFill>
          <a:blip r:embed="rId5"/>
          <a:srcRect l="25874" t="12000" r="29250" b="1500"/>
          <a:stretch>
            <a:fillRect/>
          </a:stretch>
        </p:blipFill>
        <p:spPr bwMode="auto">
          <a:xfrm>
            <a:off x="6727825" y="1871663"/>
            <a:ext cx="2416175" cy="3492500"/>
          </a:xfrm>
          <a:prstGeom prst="rect">
            <a:avLst/>
          </a:prstGeom>
          <a:noFill/>
          <a:ln w="9525">
            <a:noFill/>
            <a:miter lim="800000"/>
            <a:headEnd/>
            <a:tailEnd/>
          </a:ln>
        </p:spPr>
      </p:pic>
      <p:sp>
        <p:nvSpPr>
          <p:cNvPr id="41988" name="Rectangle 3"/>
          <p:cNvSpPr>
            <a:spLocks noGrp="1" noChangeArrowheads="1"/>
          </p:cNvSpPr>
          <p:nvPr>
            <p:ph type="title"/>
          </p:nvPr>
        </p:nvSpPr>
        <p:spPr>
          <a:xfrm>
            <a:off x="558326" y="361059"/>
            <a:ext cx="7772400" cy="762000"/>
          </a:xfrm>
        </p:spPr>
        <p:txBody>
          <a:bodyPr/>
          <a:lstStyle/>
          <a:p>
            <a:pPr eaLnBrk="1" hangingPunct="1"/>
            <a:r>
              <a:rPr lang="en-US" u="sng" dirty="0" smtClean="0"/>
              <a:t>Veins: Built for their job</a:t>
            </a:r>
          </a:p>
        </p:txBody>
      </p:sp>
      <p:sp>
        <p:nvSpPr>
          <p:cNvPr id="418820" name="Rectangle 4" descr="Rectangle: Click to edit Master text styles&#10;Second level&#10;Third level&#10;Fourth level&#10;Fifth level"/>
          <p:cNvSpPr>
            <a:spLocks noGrp="1" noChangeArrowheads="1"/>
          </p:cNvSpPr>
          <p:nvPr>
            <p:ph type="body" idx="1"/>
          </p:nvPr>
        </p:nvSpPr>
        <p:spPr>
          <a:xfrm>
            <a:off x="942975" y="1371600"/>
            <a:ext cx="6997700" cy="5224463"/>
          </a:xfrm>
        </p:spPr>
        <p:txBody>
          <a:bodyPr/>
          <a:lstStyle/>
          <a:p>
            <a:pPr eaLnBrk="1" hangingPunct="1">
              <a:lnSpc>
                <a:spcPct val="90000"/>
              </a:lnSpc>
            </a:pPr>
            <a:r>
              <a:rPr lang="en-US" u="sng" smtClean="0">
                <a:solidFill>
                  <a:srgbClr val="CC0000"/>
                </a:solidFill>
              </a:rPr>
              <a:t>Veins</a:t>
            </a:r>
            <a:endParaRPr lang="en-US" smtClean="0"/>
          </a:p>
          <a:p>
            <a:pPr lvl="1" eaLnBrk="1" hangingPunct="1">
              <a:lnSpc>
                <a:spcPct val="90000"/>
              </a:lnSpc>
            </a:pPr>
            <a:r>
              <a:rPr lang="en-US" u="sng" smtClean="0">
                <a:solidFill>
                  <a:srgbClr val="CC0000"/>
                </a:solidFill>
              </a:rPr>
              <a:t>blood returns back to heart</a:t>
            </a:r>
          </a:p>
          <a:p>
            <a:pPr lvl="1" eaLnBrk="1" hangingPunct="1">
              <a:lnSpc>
                <a:spcPct val="90000"/>
              </a:lnSpc>
            </a:pPr>
            <a:r>
              <a:rPr lang="en-US" u="sng" smtClean="0">
                <a:solidFill>
                  <a:srgbClr val="CC0000"/>
                </a:solidFill>
              </a:rPr>
              <a:t>thinner-walled</a:t>
            </a:r>
            <a:r>
              <a:rPr lang="en-US" smtClean="0"/>
              <a:t> </a:t>
            </a:r>
          </a:p>
          <a:p>
            <a:pPr marL="1085850" lvl="2" eaLnBrk="1" hangingPunct="1">
              <a:lnSpc>
                <a:spcPct val="90000"/>
              </a:lnSpc>
            </a:pPr>
            <a:r>
              <a:rPr lang="en-US" smtClean="0"/>
              <a:t>blood travels back to heart </a:t>
            </a:r>
            <a:br>
              <a:rPr lang="en-US" smtClean="0"/>
            </a:br>
            <a:r>
              <a:rPr lang="en-US" smtClean="0"/>
              <a:t>at low speed &amp; pressure</a:t>
            </a:r>
          </a:p>
          <a:p>
            <a:pPr marL="1085850" lvl="2" eaLnBrk="1" hangingPunct="1">
              <a:lnSpc>
                <a:spcPct val="90000"/>
              </a:lnSpc>
            </a:pPr>
            <a:r>
              <a:rPr lang="en-US" smtClean="0"/>
              <a:t>why low pressure?</a:t>
            </a:r>
          </a:p>
          <a:p>
            <a:pPr marL="1428750" lvl="3" eaLnBrk="1" hangingPunct="1">
              <a:lnSpc>
                <a:spcPct val="90000"/>
              </a:lnSpc>
            </a:pPr>
            <a:r>
              <a:rPr lang="en-US" smtClean="0"/>
              <a:t>far from heart</a:t>
            </a:r>
          </a:p>
          <a:p>
            <a:pPr marL="1085850" lvl="2" eaLnBrk="1" hangingPunct="1">
              <a:lnSpc>
                <a:spcPct val="90000"/>
              </a:lnSpc>
            </a:pPr>
            <a:r>
              <a:rPr lang="en-US" smtClean="0"/>
              <a:t>blood flows because muscles </a:t>
            </a:r>
            <a:br>
              <a:rPr lang="en-US" smtClean="0"/>
            </a:br>
            <a:r>
              <a:rPr lang="en-US" smtClean="0"/>
              <a:t>contract when we move </a:t>
            </a:r>
          </a:p>
          <a:p>
            <a:pPr marL="1428750" lvl="3" eaLnBrk="1" hangingPunct="1">
              <a:lnSpc>
                <a:spcPct val="90000"/>
              </a:lnSpc>
            </a:pPr>
            <a:r>
              <a:rPr lang="en-US" smtClean="0"/>
              <a:t>squeeze blood through veins</a:t>
            </a:r>
          </a:p>
          <a:p>
            <a:pPr lvl="1" eaLnBrk="1" hangingPunct="1">
              <a:lnSpc>
                <a:spcPct val="90000"/>
              </a:lnSpc>
            </a:pPr>
            <a:r>
              <a:rPr lang="en-US" smtClean="0">
                <a:solidFill>
                  <a:srgbClr val="0F116A"/>
                </a:solidFill>
              </a:rPr>
              <a:t>valves in large veins</a:t>
            </a:r>
          </a:p>
          <a:p>
            <a:pPr marL="1085850" lvl="2" eaLnBrk="1" hangingPunct="1">
              <a:lnSpc>
                <a:spcPct val="90000"/>
              </a:lnSpc>
            </a:pPr>
            <a:r>
              <a:rPr lang="en-US" smtClean="0"/>
              <a:t>in larger veins one-way valves </a:t>
            </a:r>
            <a:br>
              <a:rPr lang="en-US" smtClean="0"/>
            </a:br>
            <a:r>
              <a:rPr lang="en-US" smtClean="0"/>
              <a:t>allow blood to flow only toward heart</a:t>
            </a:r>
            <a:endParaRPr lang="en-US" sz="2000" smtClean="0"/>
          </a:p>
        </p:txBody>
      </p:sp>
      <p:sp>
        <p:nvSpPr>
          <p:cNvPr id="41990" name="Rectangle 6"/>
          <p:cNvSpPr>
            <a:spLocks noChangeArrowheads="1"/>
          </p:cNvSpPr>
          <p:nvPr/>
        </p:nvSpPr>
        <p:spPr bwMode="auto">
          <a:xfrm>
            <a:off x="6345238" y="2201863"/>
            <a:ext cx="1287462" cy="246062"/>
          </a:xfrm>
          <a:prstGeom prst="rect">
            <a:avLst/>
          </a:prstGeom>
          <a:noFill/>
          <a:ln w="9525">
            <a:noFill/>
            <a:miter lim="800000"/>
            <a:headEnd/>
            <a:tailEnd/>
          </a:ln>
        </p:spPr>
        <p:txBody>
          <a:bodyPr wrap="none" lIns="0" tIns="0" rIns="0" bIns="0">
            <a:spAutoFit/>
          </a:bodyPr>
          <a:lstStyle/>
          <a:p>
            <a:pPr algn="r">
              <a:lnSpc>
                <a:spcPct val="85000"/>
              </a:lnSpc>
            </a:pPr>
            <a:r>
              <a:rPr lang="en-US" sz="1900" b="1">
                <a:solidFill>
                  <a:srgbClr val="000000"/>
                </a:solidFill>
              </a:rPr>
              <a:t>Open</a:t>
            </a:r>
            <a:r>
              <a:rPr lang="en-US" sz="1900" b="1">
                <a:solidFill>
                  <a:srgbClr val="CC0000"/>
                </a:solidFill>
              </a:rPr>
              <a:t> </a:t>
            </a:r>
            <a:r>
              <a:rPr lang="en-US" sz="1900" b="1">
                <a:solidFill>
                  <a:srgbClr val="000000"/>
                </a:solidFill>
              </a:rPr>
              <a:t>valve</a:t>
            </a:r>
            <a:endParaRPr lang="en-US" sz="1900" b="1">
              <a:solidFill>
                <a:srgbClr val="CC0000"/>
              </a:solidFill>
            </a:endParaRPr>
          </a:p>
        </p:txBody>
      </p:sp>
      <p:sp>
        <p:nvSpPr>
          <p:cNvPr id="41991" name="Rectangle 7"/>
          <p:cNvSpPr>
            <a:spLocks noChangeArrowheads="1"/>
          </p:cNvSpPr>
          <p:nvPr/>
        </p:nvSpPr>
        <p:spPr bwMode="auto">
          <a:xfrm>
            <a:off x="7251700" y="1289050"/>
            <a:ext cx="1447800" cy="492125"/>
          </a:xfrm>
          <a:prstGeom prst="rect">
            <a:avLst/>
          </a:prstGeom>
          <a:noFill/>
          <a:ln w="9525">
            <a:noFill/>
            <a:miter lim="800000"/>
            <a:headEnd/>
            <a:tailEnd/>
          </a:ln>
        </p:spPr>
        <p:txBody>
          <a:bodyPr wrap="none" lIns="0" tIns="0" rIns="0" bIns="0">
            <a:spAutoFit/>
          </a:bodyPr>
          <a:lstStyle/>
          <a:p>
            <a:pPr>
              <a:lnSpc>
                <a:spcPct val="85000"/>
              </a:lnSpc>
            </a:pPr>
            <a:r>
              <a:rPr lang="en-US" sz="1900" b="1">
                <a:solidFill>
                  <a:srgbClr val="000000"/>
                </a:solidFill>
              </a:rPr>
              <a:t>Blood flows</a:t>
            </a:r>
          </a:p>
          <a:p>
            <a:pPr>
              <a:lnSpc>
                <a:spcPct val="85000"/>
              </a:lnSpc>
            </a:pPr>
            <a:r>
              <a:rPr lang="en-US" sz="1900" b="1">
                <a:solidFill>
                  <a:srgbClr val="000000"/>
                </a:solidFill>
              </a:rPr>
              <a:t>toward heart</a:t>
            </a:r>
            <a:endParaRPr lang="en-US" sz="1800">
              <a:solidFill>
                <a:srgbClr val="000000"/>
              </a:solidFill>
            </a:endParaRPr>
          </a:p>
        </p:txBody>
      </p:sp>
      <p:sp>
        <p:nvSpPr>
          <p:cNvPr id="41992" name="Rectangle 8"/>
          <p:cNvSpPr>
            <a:spLocks noChangeArrowheads="1"/>
          </p:cNvSpPr>
          <p:nvPr/>
        </p:nvSpPr>
        <p:spPr bwMode="auto">
          <a:xfrm>
            <a:off x="6053138" y="4708525"/>
            <a:ext cx="1579562" cy="246063"/>
          </a:xfrm>
          <a:prstGeom prst="rect">
            <a:avLst/>
          </a:prstGeom>
          <a:noFill/>
          <a:ln w="9525">
            <a:noFill/>
            <a:miter lim="800000"/>
            <a:headEnd/>
            <a:tailEnd/>
          </a:ln>
        </p:spPr>
        <p:txBody>
          <a:bodyPr lIns="0" tIns="0" rIns="0" bIns="0">
            <a:spAutoFit/>
          </a:bodyPr>
          <a:lstStyle/>
          <a:p>
            <a:pPr algn="r">
              <a:lnSpc>
                <a:spcPct val="85000"/>
              </a:lnSpc>
            </a:pPr>
            <a:r>
              <a:rPr lang="en-US" sz="1900" b="1">
                <a:solidFill>
                  <a:srgbClr val="000000"/>
                </a:solidFill>
              </a:rPr>
              <a:t>Closed valve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8820">
                                            <p:txEl>
                                              <p:pRg st="1" end="1"/>
                                            </p:txEl>
                                          </p:spTgt>
                                        </p:tgtEl>
                                        <p:attrNameLst>
                                          <p:attrName>style.visibility</p:attrName>
                                        </p:attrNameLst>
                                      </p:cBhvr>
                                      <p:to>
                                        <p:strVal val="visible"/>
                                      </p:to>
                                    </p:set>
                                    <p:anim calcmode="lin" valueType="num">
                                      <p:cBhvr additive="base">
                                        <p:cTn id="7" dur="500" fill="hold"/>
                                        <p:tgtEl>
                                          <p:spTgt spid="41882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882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8820">
                                            <p:txEl>
                                              <p:pRg st="2" end="2"/>
                                            </p:txEl>
                                          </p:spTgt>
                                        </p:tgtEl>
                                        <p:attrNameLst>
                                          <p:attrName>style.visibility</p:attrName>
                                        </p:attrNameLst>
                                      </p:cBhvr>
                                      <p:to>
                                        <p:strVal val="visible"/>
                                      </p:to>
                                    </p:set>
                                    <p:anim calcmode="lin" valueType="num">
                                      <p:cBhvr additive="base">
                                        <p:cTn id="13" dur="500" fill="hold"/>
                                        <p:tgtEl>
                                          <p:spTgt spid="41882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882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8820">
                                            <p:txEl>
                                              <p:pRg st="3" end="3"/>
                                            </p:txEl>
                                          </p:spTgt>
                                        </p:tgtEl>
                                        <p:attrNameLst>
                                          <p:attrName>style.visibility</p:attrName>
                                        </p:attrNameLst>
                                      </p:cBhvr>
                                      <p:to>
                                        <p:strVal val="visible"/>
                                      </p:to>
                                    </p:set>
                                    <p:anim calcmode="lin" valueType="num">
                                      <p:cBhvr additive="base">
                                        <p:cTn id="19" dur="500" fill="hold"/>
                                        <p:tgtEl>
                                          <p:spTgt spid="41882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882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8820">
                                            <p:txEl>
                                              <p:pRg st="4" end="4"/>
                                            </p:txEl>
                                          </p:spTgt>
                                        </p:tgtEl>
                                        <p:attrNameLst>
                                          <p:attrName>style.visibility</p:attrName>
                                        </p:attrNameLst>
                                      </p:cBhvr>
                                      <p:to>
                                        <p:strVal val="visible"/>
                                      </p:to>
                                    </p:set>
                                    <p:anim calcmode="lin" valueType="num">
                                      <p:cBhvr additive="base">
                                        <p:cTn id="25" dur="500" fill="hold"/>
                                        <p:tgtEl>
                                          <p:spTgt spid="41882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882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8820">
                                            <p:txEl>
                                              <p:pRg st="5" end="5"/>
                                            </p:txEl>
                                          </p:spTgt>
                                        </p:tgtEl>
                                        <p:attrNameLst>
                                          <p:attrName>style.visibility</p:attrName>
                                        </p:attrNameLst>
                                      </p:cBhvr>
                                      <p:to>
                                        <p:strVal val="visible"/>
                                      </p:to>
                                    </p:set>
                                    <p:anim calcmode="lin" valueType="num">
                                      <p:cBhvr additive="base">
                                        <p:cTn id="31" dur="500" fill="hold"/>
                                        <p:tgtEl>
                                          <p:spTgt spid="41882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882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8820">
                                            <p:txEl>
                                              <p:pRg st="6" end="6"/>
                                            </p:txEl>
                                          </p:spTgt>
                                        </p:tgtEl>
                                        <p:attrNameLst>
                                          <p:attrName>style.visibility</p:attrName>
                                        </p:attrNameLst>
                                      </p:cBhvr>
                                      <p:to>
                                        <p:strVal val="visible"/>
                                      </p:to>
                                    </p:set>
                                    <p:anim calcmode="lin" valueType="num">
                                      <p:cBhvr additive="base">
                                        <p:cTn id="37" dur="500" fill="hold"/>
                                        <p:tgtEl>
                                          <p:spTgt spid="41882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882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8820">
                                            <p:txEl>
                                              <p:pRg st="7" end="7"/>
                                            </p:txEl>
                                          </p:spTgt>
                                        </p:tgtEl>
                                        <p:attrNameLst>
                                          <p:attrName>style.visibility</p:attrName>
                                        </p:attrNameLst>
                                      </p:cBhvr>
                                      <p:to>
                                        <p:strVal val="visible"/>
                                      </p:to>
                                    </p:set>
                                    <p:anim calcmode="lin" valueType="num">
                                      <p:cBhvr additive="base">
                                        <p:cTn id="43" dur="500" fill="hold"/>
                                        <p:tgtEl>
                                          <p:spTgt spid="418820">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8820">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8820">
                                            <p:txEl>
                                              <p:pRg st="8" end="8"/>
                                            </p:txEl>
                                          </p:spTgt>
                                        </p:tgtEl>
                                        <p:attrNameLst>
                                          <p:attrName>style.visibility</p:attrName>
                                        </p:attrNameLst>
                                      </p:cBhvr>
                                      <p:to>
                                        <p:strVal val="visible"/>
                                      </p:to>
                                    </p:set>
                                    <p:anim calcmode="lin" valueType="num">
                                      <p:cBhvr additive="base">
                                        <p:cTn id="49" dur="500" fill="hold"/>
                                        <p:tgtEl>
                                          <p:spTgt spid="418820">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882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8820">
                                            <p:txEl>
                                              <p:pRg st="9" end="9"/>
                                            </p:txEl>
                                          </p:spTgt>
                                        </p:tgtEl>
                                        <p:attrNameLst>
                                          <p:attrName>style.visibility</p:attrName>
                                        </p:attrNameLst>
                                      </p:cBhvr>
                                      <p:to>
                                        <p:strVal val="visible"/>
                                      </p:to>
                                    </p:set>
                                    <p:anim calcmode="lin" valueType="num">
                                      <p:cBhvr additive="base">
                                        <p:cTn id="55" dur="500" fill="hold"/>
                                        <p:tgtEl>
                                          <p:spTgt spid="418820">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18820">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0" grpId="0" build="p" autoUpdateAnimBg="0"/>
    </p:bldLst>
  </p:timing>
</p:sld>
</file>

<file path=ppt/theme/theme1.xml><?xml version="1.0" encoding="utf-8"?>
<a:theme xmlns:a="http://schemas.openxmlformats.org/drawingml/2006/main" name=" template2005">
  <a:themeElements>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 template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 template2005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 template2005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 template2005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 template2005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 template2005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 template2005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 template2005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11586</TotalTime>
  <Words>1009</Words>
  <Application>Microsoft Office PowerPoint</Application>
  <PresentationFormat>On-screen Show (4:3)</PresentationFormat>
  <Paragraphs>262</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 template2005</vt:lpstr>
      <vt:lpstr>PowerPoint Presentation</vt:lpstr>
      <vt:lpstr>Feeding Energy Needs</vt:lpstr>
      <vt:lpstr>Circulatory System</vt:lpstr>
      <vt:lpstr>Vertebrate Heart</vt:lpstr>
      <vt:lpstr>Evolution of circulatory system</vt:lpstr>
      <vt:lpstr>PowerPoint Presentation</vt:lpstr>
      <vt:lpstr>Blood vessels</vt:lpstr>
      <vt:lpstr>Arteries: Built for their job</vt:lpstr>
      <vt:lpstr>Veins: Built for their job</vt:lpstr>
      <vt:lpstr>Structure-function relationship</vt:lpstr>
      <vt:lpstr>Circulation of Blood</vt:lpstr>
      <vt:lpstr>Stops along the way…</vt:lpstr>
      <vt:lpstr>More stops along the way…</vt:lpstr>
      <vt:lpstr>Circulatory System &amp; Homeostasis</vt:lpstr>
      <vt:lpstr>PowerPoint Presentation</vt:lpstr>
      <vt:lpstr>Blood &amp; blood cells</vt:lpstr>
      <vt:lpstr>Blood Cell production</vt:lpstr>
      <vt:lpstr>Red blood cells</vt:lpstr>
      <vt:lpstr>Hemoglobin</vt:lpstr>
      <vt:lpstr>Blood clotting</vt:lpstr>
      <vt:lpstr>Cardiovascular disease</vt:lpstr>
      <vt:lpstr>Cardiovascular health</vt:lpstr>
      <vt:lpstr>Heart Disease</vt:lpstr>
      <vt:lpstr>Women &amp; Heart Disease</vt:lpstr>
    </vt:vector>
  </TitlesOfParts>
  <Company>Kim Foglia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MARTIN</dc:creator>
  <cp:lastModifiedBy>LPS User</cp:lastModifiedBy>
  <cp:revision>138</cp:revision>
  <cp:lastPrinted>2010-01-08T17:05:19Z</cp:lastPrinted>
  <dcterms:created xsi:type="dcterms:W3CDTF">2010-01-07T22:50:56Z</dcterms:created>
  <dcterms:modified xsi:type="dcterms:W3CDTF">2016-04-27T11:49:05Z</dcterms:modified>
</cp:coreProperties>
</file>