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405" r:id="rId3"/>
    <p:sldId id="397" r:id="rId4"/>
    <p:sldId id="401" r:id="rId5"/>
    <p:sldId id="398" r:id="rId6"/>
    <p:sldId id="305" r:id="rId7"/>
    <p:sldId id="399" r:id="rId8"/>
    <p:sldId id="306" r:id="rId9"/>
    <p:sldId id="480" r:id="rId10"/>
    <p:sldId id="406" r:id="rId11"/>
    <p:sldId id="407" r:id="rId12"/>
    <p:sldId id="310" r:id="rId13"/>
    <p:sldId id="311" r:id="rId14"/>
    <p:sldId id="309" r:id="rId15"/>
    <p:sldId id="400" r:id="rId16"/>
    <p:sldId id="313" r:id="rId17"/>
    <p:sldId id="403" r:id="rId18"/>
    <p:sldId id="314" r:id="rId19"/>
    <p:sldId id="315" r:id="rId20"/>
    <p:sldId id="408" r:id="rId21"/>
    <p:sldId id="317" r:id="rId22"/>
    <p:sldId id="318" r:id="rId23"/>
    <p:sldId id="320" r:id="rId24"/>
    <p:sldId id="481" r:id="rId25"/>
    <p:sldId id="321" r:id="rId26"/>
    <p:sldId id="322" r:id="rId27"/>
    <p:sldId id="482" r:id="rId28"/>
    <p:sldId id="486" r:id="rId29"/>
    <p:sldId id="458" r:id="rId30"/>
    <p:sldId id="462" r:id="rId31"/>
    <p:sldId id="463" r:id="rId32"/>
    <p:sldId id="461" r:id="rId33"/>
    <p:sldId id="484" r:id="rId34"/>
    <p:sldId id="459" r:id="rId35"/>
    <p:sldId id="460" r:id="rId36"/>
    <p:sldId id="465" r:id="rId37"/>
    <p:sldId id="466" r:id="rId38"/>
    <p:sldId id="464" r:id="rId39"/>
    <p:sldId id="468" r:id="rId40"/>
    <p:sldId id="467" r:id="rId41"/>
    <p:sldId id="325" r:id="rId42"/>
    <p:sldId id="469" r:id="rId43"/>
    <p:sldId id="470" r:id="rId44"/>
    <p:sldId id="471" r:id="rId45"/>
    <p:sldId id="483" r:id="rId46"/>
    <p:sldId id="339" r:id="rId47"/>
    <p:sldId id="472" r:id="rId48"/>
    <p:sldId id="473" r:id="rId49"/>
    <p:sldId id="340" r:id="rId50"/>
    <p:sldId id="474" r:id="rId51"/>
    <p:sldId id="475" r:id="rId52"/>
    <p:sldId id="476" r:id="rId53"/>
    <p:sldId id="477" r:id="rId54"/>
    <p:sldId id="478" r:id="rId55"/>
    <p:sldId id="479" r:id="rId56"/>
    <p:sldId id="485" r:id="rId57"/>
    <p:sldId id="375"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mn-cs"/>
      </a:defRPr>
    </a:lvl1pPr>
    <a:lvl2pPr marL="457200" algn="l" rtl="0" fontAlgn="base">
      <a:spcBef>
        <a:spcPct val="0"/>
      </a:spcBef>
      <a:spcAft>
        <a:spcPct val="0"/>
      </a:spcAft>
      <a:defRPr sz="2400" kern="1200">
        <a:solidFill>
          <a:schemeClr val="tx1"/>
        </a:solidFill>
        <a:latin typeface="Comic Sans MS" pitchFamily="66" charset="0"/>
        <a:ea typeface="+mn-ea"/>
        <a:cs typeface="+mn-cs"/>
      </a:defRPr>
    </a:lvl2pPr>
    <a:lvl3pPr marL="914400" algn="l" rtl="0" fontAlgn="base">
      <a:spcBef>
        <a:spcPct val="0"/>
      </a:spcBef>
      <a:spcAft>
        <a:spcPct val="0"/>
      </a:spcAft>
      <a:defRPr sz="2400" kern="1200">
        <a:solidFill>
          <a:schemeClr val="tx1"/>
        </a:solidFill>
        <a:latin typeface="Comic Sans MS" pitchFamily="66" charset="0"/>
        <a:ea typeface="+mn-ea"/>
        <a:cs typeface="+mn-cs"/>
      </a:defRPr>
    </a:lvl3pPr>
    <a:lvl4pPr marL="1371600" algn="l" rtl="0" fontAlgn="base">
      <a:spcBef>
        <a:spcPct val="0"/>
      </a:spcBef>
      <a:spcAft>
        <a:spcPct val="0"/>
      </a:spcAft>
      <a:defRPr sz="2400" kern="1200">
        <a:solidFill>
          <a:schemeClr val="tx1"/>
        </a:solidFill>
        <a:latin typeface="Comic Sans MS" pitchFamily="66" charset="0"/>
        <a:ea typeface="+mn-ea"/>
        <a:cs typeface="+mn-cs"/>
      </a:defRPr>
    </a:lvl4pPr>
    <a:lvl5pPr marL="1828800" algn="l" rtl="0" fontAlgn="base">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CCFFCC"/>
    <a:srgbClr val="FF9999"/>
    <a:srgbClr val="CC99FF"/>
    <a:srgbClr val="66FFFF"/>
    <a:srgbClr val="FFCCFF"/>
    <a:srgbClr val="CC00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466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7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slide" Target="slides/slide14.xml"/><Relationship Id="rId1" Type="http://schemas.openxmlformats.org/officeDocument/2006/relationships/slide" Target="slides/slide7.xml"/><Relationship Id="rId5" Type="http://schemas.openxmlformats.org/officeDocument/2006/relationships/slide" Target="slides/slide17.xml"/><Relationship Id="rId4"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C5446C-B244-435F-9B20-B35AF922E1A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B123E6-EB5A-41DA-A626-3B8DF782C7F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045EEF-FDD9-41E2-A4DA-A78FAA092F8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32CDEE6-431E-4C63-A946-B3127C59CCC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0A2E10E-C662-4991-8BB6-1A6E0228978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F1D741E-5E03-4C09-BF91-800D0AF3C4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5693AB-CE0A-4071-AF92-7D9C556C7AA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C337B5-22AB-4A32-83CF-C6F9C9B9B29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29102E-FF27-4E6B-BDAA-AA1A088906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2509FC-AB85-4C51-9D67-4083DAF059B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4364518-1099-4CF9-B6B6-FBDB5659593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31C0155-F8DD-4380-92DA-175A1A295DA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0453B5-5369-4570-9F16-05ED2C963B6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FD2253-C7F6-4714-AF88-0A7C892B8B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31366C7E-12B7-451A-95DA-8754485CF5A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hyperlink" Target="http://upload.wikimedia.org/wikipedia/en/0/02/Black_bear_large.jp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5.jpeg"/><Relationship Id="rId3" Type="http://schemas.openxmlformats.org/officeDocument/2006/relationships/image" Target="../media/image29.jpeg"/><Relationship Id="rId7" Type="http://schemas.openxmlformats.org/officeDocument/2006/relationships/hyperlink" Target="https://en.wikipedia.org/wiki/Aptostichus_barackobamai" TargetMode="External"/><Relationship Id="rId12" Type="http://schemas.openxmlformats.org/officeDocument/2006/relationships/image" Target="../media/image34.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hyperlink" Target="https://en.wikipedia.org/wiki/Scaptia_beyonceae" TargetMode="External"/><Relationship Id="rId5" Type="http://schemas.openxmlformats.org/officeDocument/2006/relationships/image" Target="../media/image30.jpeg"/><Relationship Id="rId10" Type="http://schemas.openxmlformats.org/officeDocument/2006/relationships/hyperlink" Target="https://en.wikipedia.org/wiki/Eristalis_gatesi" TargetMode="External"/><Relationship Id="rId4" Type="http://schemas.openxmlformats.org/officeDocument/2006/relationships/hyperlink" Target="https://en.wikipedia.org/wiki/Anophthalmus_hitleri" TargetMode="Externa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762000" y="381000"/>
            <a:ext cx="7620000" cy="1676400"/>
          </a:xfrm>
        </p:spPr>
        <p:txBody>
          <a:bodyPr/>
          <a:lstStyle/>
          <a:p>
            <a:r>
              <a:rPr lang="en-US" sz="5400" b="1"/>
              <a:t>Classification of Living Things</a:t>
            </a:r>
            <a:br>
              <a:rPr lang="en-US" sz="5400" b="1"/>
            </a:br>
            <a:r>
              <a:rPr lang="en-US" sz="3200" b="1"/>
              <a:t>Chapter 18</a:t>
            </a:r>
          </a:p>
        </p:txBody>
      </p:sp>
      <p:pic>
        <p:nvPicPr>
          <p:cNvPr id="51203" name="Picture 3" descr="Five_ki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2295525"/>
            <a:ext cx="6019800" cy="4264025"/>
          </a:xfrm>
          <a:prstGeom prst="rect">
            <a:avLst/>
          </a:prstGeom>
          <a:noFill/>
        </p:spPr>
      </p:pic>
      <p:sp>
        <p:nvSpPr>
          <p:cNvPr id="51205" name="Rectangle 5"/>
          <p:cNvSpPr>
            <a:spLocks noChangeArrowheads="1"/>
          </p:cNvSpPr>
          <p:nvPr/>
        </p:nvSpPr>
        <p:spPr bwMode="auto">
          <a:xfrm>
            <a:off x="4495800" y="6575425"/>
            <a:ext cx="4062413" cy="274638"/>
          </a:xfrm>
          <a:prstGeom prst="rect">
            <a:avLst/>
          </a:prstGeom>
          <a:noFill/>
          <a:ln w="9525">
            <a:noFill/>
            <a:miter lim="800000"/>
            <a:headEnd/>
            <a:tailEnd/>
          </a:ln>
          <a:effectLst/>
        </p:spPr>
        <p:txBody>
          <a:bodyPr wrap="none">
            <a:spAutoFit/>
          </a:bodyPr>
          <a:lstStyle/>
          <a:p>
            <a:r>
              <a:rPr lang="en-US" sz="1200" b="1">
                <a:solidFill>
                  <a:srgbClr val="990099"/>
                </a:solidFill>
                <a:latin typeface="Arial" charset="0"/>
                <a:cs typeface="Times New Roman" pitchFamily="18" charset="0"/>
              </a:rPr>
              <a:t>http://analyzer.depaul.edu/astrobiology/kingdoms.jpg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sz="half" idx="2"/>
          </p:nvPr>
        </p:nvSpPr>
        <p:spPr>
          <a:xfrm>
            <a:off x="2895600" y="457200"/>
            <a:ext cx="5867400" cy="5943600"/>
          </a:xfrm>
        </p:spPr>
        <p:txBody>
          <a:bodyPr/>
          <a:lstStyle/>
          <a:p>
            <a:pPr>
              <a:buFontTx/>
              <a:buNone/>
            </a:pPr>
            <a:r>
              <a:rPr lang="en-US" sz="4400" b="1">
                <a:latin typeface="Comic Sans MS" pitchFamily="66" charset="0"/>
              </a:rPr>
              <a:t>The first person to group or classify organisms was the Greek teacher &amp; philosopher _______________</a:t>
            </a:r>
            <a:br>
              <a:rPr lang="en-US" sz="4400" b="1">
                <a:latin typeface="Comic Sans MS" pitchFamily="66" charset="0"/>
              </a:rPr>
            </a:br>
            <a:r>
              <a:rPr lang="en-US" sz="4400" b="1">
                <a:latin typeface="Comic Sans MS" pitchFamily="66" charset="0"/>
              </a:rPr>
              <a:t>more than 2000 years ago.</a:t>
            </a:r>
          </a:p>
        </p:txBody>
      </p:sp>
      <p:pic>
        <p:nvPicPr>
          <p:cNvPr id="210947" name="Picture 3" descr="platoaristo"/>
          <p:cNvPicPr>
            <a:picLocks noGrp="1" noChangeAspect="1" noChangeArrowheads="1"/>
          </p:cNvPicPr>
          <p:nvPr>
            <p:ph type="clipArt" sz="half" idx="1"/>
          </p:nvPr>
        </p:nvPicPr>
        <p:blipFill>
          <a:blip r:embed="rId2" cstate="print"/>
          <a:srcRect/>
          <a:stretch>
            <a:fillRect/>
          </a:stretch>
        </p:blipFill>
        <p:spPr>
          <a:xfrm>
            <a:off x="304800" y="381000"/>
            <a:ext cx="2468563" cy="3200400"/>
          </a:xfrm>
          <a:noFill/>
          <a:ln/>
        </p:spPr>
      </p:pic>
      <p:sp>
        <p:nvSpPr>
          <p:cNvPr id="210948" name="Text Box 4"/>
          <p:cNvSpPr txBox="1">
            <a:spLocks noChangeArrowheads="1"/>
          </p:cNvSpPr>
          <p:nvPr/>
        </p:nvSpPr>
        <p:spPr bwMode="auto">
          <a:xfrm>
            <a:off x="365125" y="3730625"/>
            <a:ext cx="2003425" cy="519113"/>
          </a:xfrm>
          <a:prstGeom prst="rect">
            <a:avLst/>
          </a:prstGeom>
          <a:noFill/>
          <a:ln w="9525">
            <a:noFill/>
            <a:miter lim="800000"/>
            <a:headEnd/>
            <a:tailEnd/>
          </a:ln>
          <a:effectLst/>
        </p:spPr>
        <p:txBody>
          <a:bodyPr wrap="none">
            <a:spAutoFit/>
          </a:bodyPr>
          <a:lstStyle/>
          <a:p>
            <a:r>
              <a:rPr lang="en-US" sz="2800" b="1"/>
              <a:t>(300 B.C.)</a:t>
            </a:r>
          </a:p>
        </p:txBody>
      </p:sp>
      <p:sp>
        <p:nvSpPr>
          <p:cNvPr id="210949" name="Text Box 5"/>
          <p:cNvSpPr txBox="1">
            <a:spLocks noChangeArrowheads="1"/>
          </p:cNvSpPr>
          <p:nvPr/>
        </p:nvSpPr>
        <p:spPr bwMode="auto">
          <a:xfrm>
            <a:off x="3489325" y="3692525"/>
            <a:ext cx="3522663" cy="762000"/>
          </a:xfrm>
          <a:prstGeom prst="rect">
            <a:avLst/>
          </a:prstGeom>
          <a:noFill/>
          <a:ln w="9525">
            <a:noFill/>
            <a:miter lim="800000"/>
            <a:headEnd/>
            <a:tailEnd/>
          </a:ln>
          <a:effectLst/>
        </p:spPr>
        <p:txBody>
          <a:bodyPr wrap="none">
            <a:spAutoFit/>
          </a:bodyPr>
          <a:lstStyle/>
          <a:p>
            <a:r>
              <a:rPr lang="en-US" sz="4400" b="1">
                <a:solidFill>
                  <a:schemeClr val="accent2"/>
                </a:solidFill>
              </a:rPr>
              <a:t>ARISTOTLE</a:t>
            </a:r>
          </a:p>
        </p:txBody>
      </p:sp>
      <p:sp>
        <p:nvSpPr>
          <p:cNvPr id="210950" name="Rectangle 6"/>
          <p:cNvSpPr>
            <a:spLocks noChangeArrowheads="1"/>
          </p:cNvSpPr>
          <p:nvPr/>
        </p:nvSpPr>
        <p:spPr bwMode="auto">
          <a:xfrm>
            <a:off x="228600" y="6316663"/>
            <a:ext cx="4983163" cy="274637"/>
          </a:xfrm>
          <a:prstGeom prst="rect">
            <a:avLst/>
          </a:prstGeom>
          <a:noFill/>
          <a:ln w="9525">
            <a:noFill/>
            <a:miter lim="800000"/>
            <a:headEnd/>
            <a:tailEnd/>
          </a:ln>
          <a:effectLst/>
        </p:spPr>
        <p:txBody>
          <a:bodyPr wrap="none">
            <a:spAutoFit/>
          </a:bodyPr>
          <a:lstStyle/>
          <a:p>
            <a:r>
              <a:rPr lang="en-US" sz="1200" b="1">
                <a:solidFill>
                  <a:srgbClr val="990099"/>
                </a:solidFill>
                <a:latin typeface="Arial" charset="0"/>
              </a:rPr>
              <a:t>Image from:    http://www.ucmp.berkeley.edu/history/aristotle.html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0949"/>
                                        </p:tgtEl>
                                        <p:attrNameLst>
                                          <p:attrName>style.visibility</p:attrName>
                                        </p:attrNameLst>
                                      </p:cBhvr>
                                      <p:to>
                                        <p:strVal val="visible"/>
                                      </p:to>
                                    </p:set>
                                    <p:animEffect transition="in" filter="blinds(horizontal)">
                                      <p:cBhvr>
                                        <p:cTn id="7" dur="500"/>
                                        <p:tgtEl>
                                          <p:spTgt spid="210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762000" y="228600"/>
            <a:ext cx="7772400" cy="1143000"/>
          </a:xfrm>
        </p:spPr>
        <p:txBody>
          <a:bodyPr/>
          <a:lstStyle/>
          <a:p>
            <a:r>
              <a:rPr lang="en-US" sz="6600" b="1">
                <a:latin typeface="Comic Sans MS" pitchFamily="66" charset="0"/>
              </a:rPr>
              <a:t>Aristotle’s system</a:t>
            </a:r>
          </a:p>
        </p:txBody>
      </p:sp>
      <p:pic>
        <p:nvPicPr>
          <p:cNvPr id="211971" name="Picture 3" descr="AristotlesSystem"/>
          <p:cNvPicPr>
            <a:picLocks noGrp="1" noChangeAspect="1" noChangeArrowheads="1"/>
          </p:cNvPicPr>
          <p:nvPr>
            <p:ph type="clipArt" sz="half" idx="1"/>
          </p:nvPr>
        </p:nvPicPr>
        <p:blipFill>
          <a:blip r:embed="rId2" cstate="print">
            <a:clrChange>
              <a:clrFrom>
                <a:srgbClr val="FFFFFF"/>
              </a:clrFrom>
              <a:clrTo>
                <a:srgbClr val="FFFFFF">
                  <a:alpha val="0"/>
                </a:srgbClr>
              </a:clrTo>
            </a:clrChange>
          </a:blip>
          <a:srcRect/>
          <a:stretch>
            <a:fillRect/>
          </a:stretch>
        </p:blipFill>
        <p:spPr>
          <a:xfrm>
            <a:off x="304800" y="1219200"/>
            <a:ext cx="8534400" cy="4040188"/>
          </a:xfrm>
          <a:noFill/>
          <a:ln/>
        </p:spPr>
      </p:pic>
      <p:sp>
        <p:nvSpPr>
          <p:cNvPr id="211972" name="Text Box 4"/>
          <p:cNvSpPr txBox="1">
            <a:spLocks noChangeArrowheads="1"/>
          </p:cNvSpPr>
          <p:nvPr/>
        </p:nvSpPr>
        <p:spPr bwMode="auto">
          <a:xfrm>
            <a:off x="1371600" y="5797550"/>
            <a:ext cx="2649538" cy="1066800"/>
          </a:xfrm>
          <a:prstGeom prst="rect">
            <a:avLst/>
          </a:prstGeom>
          <a:noFill/>
          <a:ln w="9525">
            <a:noFill/>
            <a:miter lim="800000"/>
            <a:headEnd/>
            <a:tailEnd/>
          </a:ln>
          <a:effectLst/>
        </p:spPr>
        <p:txBody>
          <a:bodyPr wrap="none">
            <a:spAutoFit/>
          </a:bodyPr>
          <a:lstStyle/>
          <a:p>
            <a:r>
              <a:rPr lang="en-US" sz="3200" b="1">
                <a:solidFill>
                  <a:srgbClr val="FF0066"/>
                </a:solidFill>
              </a:rPr>
              <a:t>Based on </a:t>
            </a:r>
            <a:br>
              <a:rPr lang="en-US" sz="3200" b="1">
                <a:solidFill>
                  <a:srgbClr val="FF0066"/>
                </a:solidFill>
              </a:rPr>
            </a:br>
            <a:r>
              <a:rPr lang="en-US" sz="3200" b="1">
                <a:solidFill>
                  <a:srgbClr val="FF0066"/>
                </a:solidFill>
              </a:rPr>
              <a:t>size of stem</a:t>
            </a:r>
          </a:p>
        </p:txBody>
      </p:sp>
      <p:sp>
        <p:nvSpPr>
          <p:cNvPr id="211973" name="Text Box 5"/>
          <p:cNvSpPr txBox="1">
            <a:spLocks noChangeArrowheads="1"/>
          </p:cNvSpPr>
          <p:nvPr/>
        </p:nvSpPr>
        <p:spPr bwMode="auto">
          <a:xfrm>
            <a:off x="1371600" y="5265738"/>
            <a:ext cx="2219325" cy="641350"/>
          </a:xfrm>
          <a:prstGeom prst="rect">
            <a:avLst/>
          </a:prstGeom>
          <a:noFill/>
          <a:ln w="9525">
            <a:noFill/>
            <a:miter lim="800000"/>
            <a:headEnd/>
            <a:tailEnd/>
          </a:ln>
          <a:effectLst/>
        </p:spPr>
        <p:txBody>
          <a:bodyPr wrap="none">
            <a:spAutoFit/>
          </a:bodyPr>
          <a:lstStyle/>
          <a:p>
            <a:r>
              <a:rPr lang="en-US" sz="3600" b="1">
                <a:solidFill>
                  <a:schemeClr val="accent2"/>
                </a:solidFill>
              </a:rPr>
              <a:t>PLANTS:</a:t>
            </a:r>
          </a:p>
        </p:txBody>
      </p:sp>
      <p:sp>
        <p:nvSpPr>
          <p:cNvPr id="211974" name="Text Box 6"/>
          <p:cNvSpPr txBox="1">
            <a:spLocks noChangeArrowheads="1"/>
          </p:cNvSpPr>
          <p:nvPr/>
        </p:nvSpPr>
        <p:spPr bwMode="auto">
          <a:xfrm>
            <a:off x="5486400" y="5791200"/>
            <a:ext cx="3467100" cy="1066800"/>
          </a:xfrm>
          <a:prstGeom prst="rect">
            <a:avLst/>
          </a:prstGeom>
          <a:noFill/>
          <a:ln w="9525">
            <a:noFill/>
            <a:miter lim="800000"/>
            <a:headEnd/>
            <a:tailEnd/>
          </a:ln>
          <a:effectLst/>
        </p:spPr>
        <p:txBody>
          <a:bodyPr wrap="none">
            <a:spAutoFit/>
          </a:bodyPr>
          <a:lstStyle/>
          <a:p>
            <a:r>
              <a:rPr lang="en-US" sz="3200" b="1">
                <a:solidFill>
                  <a:srgbClr val="FF3300"/>
                </a:solidFill>
              </a:rPr>
              <a:t>Based on </a:t>
            </a:r>
            <a:br>
              <a:rPr lang="en-US" sz="3200" b="1">
                <a:solidFill>
                  <a:srgbClr val="FF3300"/>
                </a:solidFill>
              </a:rPr>
            </a:br>
            <a:r>
              <a:rPr lang="en-US" sz="3200" b="1">
                <a:solidFill>
                  <a:srgbClr val="FF3300"/>
                </a:solidFill>
              </a:rPr>
              <a:t>where they lived</a:t>
            </a:r>
          </a:p>
        </p:txBody>
      </p:sp>
      <p:sp>
        <p:nvSpPr>
          <p:cNvPr id="211975" name="Text Box 7"/>
          <p:cNvSpPr txBox="1">
            <a:spLocks noGrp="1" noChangeArrowheads="1"/>
          </p:cNvSpPr>
          <p:nvPr>
            <p:ph type="body" sz="half" idx="2"/>
          </p:nvPr>
        </p:nvSpPr>
        <p:spPr>
          <a:xfrm>
            <a:off x="5867400" y="5334000"/>
            <a:ext cx="2895600" cy="381000"/>
          </a:xfrm>
          <a:noFill/>
          <a:ln/>
        </p:spPr>
        <p:txBody>
          <a:bodyPr/>
          <a:lstStyle/>
          <a:p>
            <a:pPr>
              <a:lnSpc>
                <a:spcPct val="90000"/>
              </a:lnSpc>
              <a:spcBef>
                <a:spcPct val="0"/>
              </a:spcBef>
              <a:buFontTx/>
              <a:buNone/>
            </a:pPr>
            <a:r>
              <a:rPr lang="en-US" sz="3600" b="1">
                <a:solidFill>
                  <a:schemeClr val="accent2"/>
                </a:solidFill>
                <a:latin typeface="Comic Sans MS" pitchFamily="66" charset="0"/>
              </a:rPr>
              <a:t>ANIMALS: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09600" y="228600"/>
            <a:ext cx="7772400" cy="1143000"/>
          </a:xfrm>
        </p:spPr>
        <p:txBody>
          <a:bodyPr/>
          <a:lstStyle/>
          <a:p>
            <a:r>
              <a:rPr lang="en-US" sz="4800">
                <a:latin typeface="Comic Sans MS" pitchFamily="66" charset="0"/>
              </a:rPr>
              <a:t>Common names can vary</a:t>
            </a:r>
          </a:p>
        </p:txBody>
      </p:sp>
      <p:sp>
        <p:nvSpPr>
          <p:cNvPr id="57349" name="Text Box 5"/>
          <p:cNvSpPr txBox="1">
            <a:spLocks noChangeArrowheads="1"/>
          </p:cNvSpPr>
          <p:nvPr/>
        </p:nvSpPr>
        <p:spPr bwMode="auto">
          <a:xfrm>
            <a:off x="304800" y="1295400"/>
            <a:ext cx="4267200" cy="3508375"/>
          </a:xfrm>
          <a:prstGeom prst="rect">
            <a:avLst/>
          </a:prstGeom>
          <a:noFill/>
          <a:ln w="9525">
            <a:noFill/>
            <a:miter lim="800000"/>
            <a:headEnd/>
            <a:tailEnd/>
          </a:ln>
          <a:effectLst/>
        </p:spPr>
        <p:txBody>
          <a:bodyPr>
            <a:spAutoFit/>
          </a:bodyPr>
          <a:lstStyle/>
          <a:p>
            <a:r>
              <a:rPr lang="en-US" sz="2800" b="1"/>
              <a:t>Example:</a:t>
            </a:r>
            <a:br>
              <a:rPr lang="en-US" sz="2800" b="1"/>
            </a:br>
            <a:r>
              <a:rPr lang="en-US" sz="2800" b="1"/>
              <a:t>   puma, </a:t>
            </a:r>
            <a:br>
              <a:rPr lang="en-US" sz="2800" b="1"/>
            </a:br>
            <a:r>
              <a:rPr lang="en-US" sz="2800" b="1"/>
              <a:t>   catamount, </a:t>
            </a:r>
            <a:br>
              <a:rPr lang="en-US" sz="2800" b="1"/>
            </a:br>
            <a:r>
              <a:rPr lang="en-US" sz="2800" b="1"/>
              <a:t>   mountain lion, </a:t>
            </a:r>
            <a:br>
              <a:rPr lang="en-US" sz="2800" b="1"/>
            </a:br>
            <a:r>
              <a:rPr lang="en-US" sz="2800" b="1"/>
              <a:t>   cougar </a:t>
            </a:r>
            <a:br>
              <a:rPr lang="en-US" sz="2800" b="1"/>
            </a:br>
            <a:r>
              <a:rPr lang="en-US" sz="2800" b="1"/>
              <a:t>   </a:t>
            </a:r>
          </a:p>
          <a:p>
            <a:r>
              <a:rPr lang="en-US" sz="2800" b="1"/>
              <a:t>. . . are all names </a:t>
            </a:r>
            <a:br>
              <a:rPr lang="en-US" sz="2800" b="1"/>
            </a:br>
            <a:r>
              <a:rPr lang="en-US" sz="2800" b="1"/>
              <a:t>   for same animal</a:t>
            </a:r>
          </a:p>
        </p:txBody>
      </p:sp>
      <p:sp>
        <p:nvSpPr>
          <p:cNvPr id="57351" name="Rectangle 7"/>
          <p:cNvSpPr>
            <a:spLocks noChangeArrowheads="1"/>
          </p:cNvSpPr>
          <p:nvPr/>
        </p:nvSpPr>
        <p:spPr bwMode="auto">
          <a:xfrm>
            <a:off x="4191000" y="228600"/>
            <a:ext cx="4689475" cy="274638"/>
          </a:xfrm>
          <a:prstGeom prst="rect">
            <a:avLst/>
          </a:prstGeom>
          <a:noFill/>
          <a:ln w="9525">
            <a:noFill/>
            <a:miter lim="800000"/>
            <a:headEnd/>
            <a:tailEnd/>
          </a:ln>
          <a:effectLst/>
        </p:spPr>
        <p:txBody>
          <a:bodyPr wrap="none">
            <a:spAutoFit/>
          </a:bodyPr>
          <a:lstStyle/>
          <a:p>
            <a:r>
              <a:rPr lang="en-US" sz="1200" b="1">
                <a:solidFill>
                  <a:srgbClr val="990099"/>
                </a:solidFill>
                <a:latin typeface="Arial" charset="0"/>
              </a:rPr>
              <a:t>Image from:  http://www4.d25.k12.id.us/ihil/images/Cougar.jpg</a:t>
            </a:r>
          </a:p>
        </p:txBody>
      </p:sp>
      <p:pic>
        <p:nvPicPr>
          <p:cNvPr id="57353" name="Picture 9" descr="Cougar"/>
          <p:cNvPicPr>
            <a:picLocks noGrp="1" noChangeAspect="1" noChangeArrowheads="1"/>
          </p:cNvPicPr>
          <p:nvPr>
            <p:ph type="clipArt" sz="half" idx="2"/>
          </p:nvPr>
        </p:nvPicPr>
        <p:blipFill>
          <a:blip r:embed="rId2" cstate="print"/>
          <a:srcRect/>
          <a:stretch>
            <a:fillRect/>
          </a:stretch>
        </p:blipFill>
        <p:spPr>
          <a:xfrm>
            <a:off x="4495800" y="1219200"/>
            <a:ext cx="3810000" cy="3362325"/>
          </a:xfrm>
          <a:noFill/>
          <a:ln/>
        </p:spPr>
      </p:pic>
      <p:sp>
        <p:nvSpPr>
          <p:cNvPr id="57354" name="Rectangle 10"/>
          <p:cNvSpPr>
            <a:spLocks noChangeArrowheads="1"/>
          </p:cNvSpPr>
          <p:nvPr/>
        </p:nvSpPr>
        <p:spPr bwMode="auto">
          <a:xfrm>
            <a:off x="228600" y="5257800"/>
            <a:ext cx="8594725" cy="1373188"/>
          </a:xfrm>
          <a:prstGeom prst="rect">
            <a:avLst/>
          </a:prstGeom>
          <a:noFill/>
          <a:ln w="9525">
            <a:noFill/>
            <a:miter lim="800000"/>
            <a:headEnd/>
            <a:tailEnd/>
          </a:ln>
          <a:effectLst/>
        </p:spPr>
        <p:txBody>
          <a:bodyPr wrap="none">
            <a:spAutoFit/>
          </a:bodyPr>
          <a:lstStyle/>
          <a:p>
            <a:r>
              <a:rPr lang="en-US" sz="2800" b="1"/>
              <a:t>By using a universally accepted scientific name, </a:t>
            </a:r>
          </a:p>
          <a:p>
            <a:r>
              <a:rPr lang="en-US" sz="2800" b="1"/>
              <a:t>scientists can be sure they are discussing </a:t>
            </a:r>
          </a:p>
          <a:p>
            <a:r>
              <a:rPr lang="en-US" sz="2800" b="1"/>
              <a:t>the same organism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143000"/>
          </a:xfrm>
        </p:spPr>
        <p:txBody>
          <a:bodyPr/>
          <a:lstStyle/>
          <a:p>
            <a:r>
              <a:rPr lang="en-US" sz="4800">
                <a:latin typeface="Comic Sans MS" pitchFamily="66" charset="0"/>
              </a:rPr>
              <a:t>Common names vary </a:t>
            </a:r>
          </a:p>
        </p:txBody>
      </p:sp>
      <p:sp>
        <p:nvSpPr>
          <p:cNvPr id="58371" name="Rectangle 3"/>
          <p:cNvSpPr>
            <a:spLocks noGrp="1" noChangeArrowheads="1"/>
          </p:cNvSpPr>
          <p:nvPr>
            <p:ph type="body" sz="half" idx="1"/>
          </p:nvPr>
        </p:nvSpPr>
        <p:spPr>
          <a:xfrm>
            <a:off x="457200" y="1295400"/>
            <a:ext cx="8001000" cy="1371600"/>
          </a:xfrm>
        </p:spPr>
        <p:txBody>
          <a:bodyPr/>
          <a:lstStyle/>
          <a:p>
            <a:pPr>
              <a:buFontTx/>
              <a:buNone/>
            </a:pPr>
            <a:endParaRPr lang="en-US" sz="4000" b="1">
              <a:solidFill>
                <a:schemeClr val="accent2"/>
              </a:solidFill>
            </a:endParaRPr>
          </a:p>
        </p:txBody>
      </p:sp>
      <p:sp>
        <p:nvSpPr>
          <p:cNvPr id="58372" name="Text Box 4"/>
          <p:cNvSpPr txBox="1">
            <a:spLocks noChangeArrowheads="1"/>
          </p:cNvSpPr>
          <p:nvPr/>
        </p:nvSpPr>
        <p:spPr bwMode="auto">
          <a:xfrm>
            <a:off x="228600" y="4038600"/>
            <a:ext cx="7010400" cy="2530475"/>
          </a:xfrm>
          <a:prstGeom prst="rect">
            <a:avLst/>
          </a:prstGeom>
          <a:noFill/>
          <a:ln w="9525">
            <a:noFill/>
            <a:miter lim="800000"/>
            <a:headEnd/>
            <a:tailEnd/>
          </a:ln>
          <a:effectLst/>
        </p:spPr>
        <p:txBody>
          <a:bodyPr>
            <a:spAutoFit/>
          </a:bodyPr>
          <a:lstStyle/>
          <a:p>
            <a:r>
              <a:rPr lang="en-US" sz="4000" b="1"/>
              <a:t>Chipmunk</a:t>
            </a:r>
          </a:p>
          <a:p>
            <a:r>
              <a:rPr lang="en-US" sz="4000" b="1"/>
              <a:t>Streifenhornchen (German)</a:t>
            </a:r>
          </a:p>
          <a:p>
            <a:r>
              <a:rPr lang="en-US" sz="4000" b="1"/>
              <a:t>Tamia (Italian)</a:t>
            </a:r>
          </a:p>
          <a:p>
            <a:r>
              <a:rPr lang="en-US" sz="4000" b="1"/>
              <a:t>Ardilla listada (Spanish)</a:t>
            </a:r>
          </a:p>
        </p:txBody>
      </p:sp>
      <p:sp>
        <p:nvSpPr>
          <p:cNvPr id="58374" name="Rectangle 6"/>
          <p:cNvSpPr>
            <a:spLocks noChangeArrowheads="1"/>
          </p:cNvSpPr>
          <p:nvPr/>
        </p:nvSpPr>
        <p:spPr bwMode="auto">
          <a:xfrm>
            <a:off x="3733800" y="6580188"/>
            <a:ext cx="5572125" cy="274637"/>
          </a:xfrm>
          <a:prstGeom prst="rect">
            <a:avLst/>
          </a:prstGeom>
          <a:noFill/>
          <a:ln w="9525">
            <a:noFill/>
            <a:miter lim="800000"/>
            <a:headEnd/>
            <a:tailEnd/>
          </a:ln>
          <a:effectLst/>
        </p:spPr>
        <p:txBody>
          <a:bodyPr wrap="none">
            <a:spAutoFit/>
          </a:bodyPr>
          <a:lstStyle/>
          <a:p>
            <a:r>
              <a:rPr lang="en-US" sz="1200" b="1" dirty="0">
                <a:solidFill>
                  <a:srgbClr val="990099"/>
                </a:solidFill>
                <a:latin typeface="Arial" charset="0"/>
              </a:rPr>
              <a:t>Image from:   http://www.entm.purdue.edu/wildlife/chipmunk_pictures.htm</a:t>
            </a:r>
          </a:p>
        </p:txBody>
      </p:sp>
      <p:pic>
        <p:nvPicPr>
          <p:cNvPr id="58377" name="Picture 9" descr="chipmunkseeds"/>
          <p:cNvPicPr>
            <a:picLocks noGrp="1" noChangeAspect="1" noChangeArrowheads="1"/>
          </p:cNvPicPr>
          <p:nvPr>
            <p:ph type="clipArt" sz="half" idx="2"/>
          </p:nvPr>
        </p:nvPicPr>
        <p:blipFill>
          <a:blip r:embed="rId2" cstate="print"/>
          <a:srcRect l="17999" t="28001" r="28001" b="17999"/>
          <a:stretch>
            <a:fillRect/>
          </a:stretch>
        </p:blipFill>
        <p:spPr>
          <a:xfrm>
            <a:off x="3200400" y="1447800"/>
            <a:ext cx="4800600" cy="3200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blinds(horizontal)">
                                      <p:cBhvr>
                                        <p:cTn id="7" dur="5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43000"/>
          </a:xfrm>
        </p:spPr>
        <p:txBody>
          <a:bodyPr/>
          <a:lstStyle/>
          <a:p>
            <a:r>
              <a:rPr lang="en-US">
                <a:latin typeface="Comic Sans MS" pitchFamily="66" charset="0"/>
              </a:rPr>
              <a:t>Common names can be misleading</a:t>
            </a:r>
          </a:p>
        </p:txBody>
      </p:sp>
      <p:sp>
        <p:nvSpPr>
          <p:cNvPr id="56325" name="Text Box 5"/>
          <p:cNvSpPr txBox="1">
            <a:spLocks noChangeArrowheads="1"/>
          </p:cNvSpPr>
          <p:nvPr/>
        </p:nvSpPr>
        <p:spPr bwMode="auto">
          <a:xfrm>
            <a:off x="4191000" y="4343400"/>
            <a:ext cx="4572000" cy="1676400"/>
          </a:xfrm>
          <a:prstGeom prst="rect">
            <a:avLst/>
          </a:prstGeom>
          <a:noFill/>
          <a:ln w="9525">
            <a:noFill/>
            <a:miter lim="800000"/>
            <a:headEnd/>
            <a:tailEnd/>
          </a:ln>
          <a:effectLst/>
        </p:spPr>
        <p:txBody>
          <a:bodyPr>
            <a:spAutoFit/>
          </a:bodyPr>
          <a:lstStyle/>
          <a:p>
            <a:r>
              <a:rPr lang="en-US" sz="3200" b="1"/>
              <a:t>Sea cucumber </a:t>
            </a:r>
            <a:br>
              <a:rPr lang="en-US" sz="3200" b="1"/>
            </a:br>
            <a:r>
              <a:rPr lang="en-US" sz="3200" b="1"/>
              <a:t>sounds like a plant but… it’s an animal!</a:t>
            </a:r>
            <a:r>
              <a:rPr lang="en-US" sz="4000" b="1"/>
              <a:t> </a:t>
            </a:r>
          </a:p>
        </p:txBody>
      </p:sp>
      <p:sp>
        <p:nvSpPr>
          <p:cNvPr id="56327" name="Text Box 7"/>
          <p:cNvSpPr txBox="1">
            <a:spLocks noChangeArrowheads="1"/>
          </p:cNvSpPr>
          <p:nvPr/>
        </p:nvSpPr>
        <p:spPr bwMode="auto">
          <a:xfrm>
            <a:off x="304800" y="942975"/>
            <a:ext cx="5229225" cy="1554163"/>
          </a:xfrm>
          <a:prstGeom prst="rect">
            <a:avLst/>
          </a:prstGeom>
          <a:noFill/>
          <a:ln w="9525">
            <a:noFill/>
            <a:miter lim="800000"/>
            <a:headEnd/>
            <a:tailEnd/>
          </a:ln>
          <a:effectLst/>
        </p:spPr>
        <p:txBody>
          <a:bodyPr wrap="none">
            <a:spAutoFit/>
          </a:bodyPr>
          <a:lstStyle/>
          <a:p>
            <a:r>
              <a:rPr lang="en-US" sz="3200" b="1"/>
              <a:t>Ex: </a:t>
            </a:r>
            <a:br>
              <a:rPr lang="en-US" sz="3200" b="1"/>
            </a:br>
            <a:r>
              <a:rPr lang="en-US" sz="3200" b="1"/>
              <a:t>A jellyFISH isn’t a fish, </a:t>
            </a:r>
          </a:p>
          <a:p>
            <a:r>
              <a:rPr lang="en-US" sz="3200" b="1"/>
              <a:t>but a seaHORSE is!</a:t>
            </a:r>
          </a:p>
        </p:txBody>
      </p:sp>
      <p:pic>
        <p:nvPicPr>
          <p:cNvPr id="56328" name="Picture 8" descr="Littlebluejellyfish"/>
          <p:cNvPicPr>
            <a:picLocks noChangeAspect="1" noChangeArrowheads="1"/>
          </p:cNvPicPr>
          <p:nvPr/>
        </p:nvPicPr>
        <p:blipFill>
          <a:blip r:embed="rId2" cstate="print"/>
          <a:srcRect/>
          <a:stretch>
            <a:fillRect/>
          </a:stretch>
        </p:blipFill>
        <p:spPr bwMode="auto">
          <a:xfrm>
            <a:off x="5486400" y="1143000"/>
            <a:ext cx="2209800" cy="1657350"/>
          </a:xfrm>
          <a:prstGeom prst="rect">
            <a:avLst/>
          </a:prstGeom>
          <a:noFill/>
        </p:spPr>
      </p:pic>
      <p:pic>
        <p:nvPicPr>
          <p:cNvPr id="56333" name="Picture 13" descr="seacucumber2"/>
          <p:cNvPicPr>
            <a:picLocks noGrp="1" noChangeAspect="1" noChangeArrowheads="1"/>
          </p:cNvPicPr>
          <p:nvPr>
            <p:ph type="clipArt" sz="half" idx="2"/>
          </p:nvPr>
        </p:nvPicPr>
        <p:blipFill>
          <a:blip r:embed="rId3" cstate="print"/>
          <a:srcRect/>
          <a:stretch>
            <a:fillRect/>
          </a:stretch>
        </p:blipFill>
        <p:spPr>
          <a:xfrm>
            <a:off x="381000" y="3657600"/>
            <a:ext cx="3657600" cy="2786063"/>
          </a:xfrm>
          <a:noFill/>
          <a:ln/>
        </p:spPr>
      </p:pic>
      <p:pic>
        <p:nvPicPr>
          <p:cNvPr id="56334" name="Picture 14" descr="seahorse"/>
          <p:cNvPicPr>
            <a:picLocks noChangeAspect="1" noChangeArrowheads="1" noCrop="1"/>
          </p:cNvPicPr>
          <p:nvPr/>
        </p:nvPicPr>
        <p:blipFill>
          <a:blip r:embed="rId4" cstate="print"/>
          <a:srcRect/>
          <a:stretch>
            <a:fillRect/>
          </a:stretch>
        </p:blipFill>
        <p:spPr bwMode="auto">
          <a:xfrm>
            <a:off x="6477000" y="914400"/>
            <a:ext cx="2209800" cy="19780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0" y="0"/>
            <a:ext cx="9144000" cy="1143000"/>
          </a:xfrm>
        </p:spPr>
        <p:txBody>
          <a:bodyPr/>
          <a:lstStyle/>
          <a:p>
            <a:r>
              <a:rPr lang="en-US">
                <a:latin typeface="Comic Sans MS" pitchFamily="66" charset="0"/>
              </a:rPr>
              <a:t>Common names can be misleading</a:t>
            </a:r>
          </a:p>
        </p:txBody>
      </p:sp>
      <p:sp>
        <p:nvSpPr>
          <p:cNvPr id="203779" name="Text Box 3"/>
          <p:cNvSpPr txBox="1">
            <a:spLocks noChangeArrowheads="1"/>
          </p:cNvSpPr>
          <p:nvPr/>
        </p:nvSpPr>
        <p:spPr bwMode="auto">
          <a:xfrm>
            <a:off x="3429000" y="4724400"/>
            <a:ext cx="5486400" cy="1554163"/>
          </a:xfrm>
          <a:prstGeom prst="rect">
            <a:avLst/>
          </a:prstGeom>
          <a:noFill/>
          <a:ln w="9525">
            <a:noFill/>
            <a:miter lim="800000"/>
            <a:headEnd/>
            <a:tailEnd/>
          </a:ln>
          <a:effectLst/>
        </p:spPr>
        <p:txBody>
          <a:bodyPr>
            <a:spAutoFit/>
          </a:bodyPr>
          <a:lstStyle/>
          <a:p>
            <a:r>
              <a:rPr lang="en-US" sz="3200" b="1"/>
              <a:t>In the United States,</a:t>
            </a:r>
          </a:p>
          <a:p>
            <a:r>
              <a:rPr lang="en-US" sz="3200" b="1"/>
              <a:t>BUZZARD refers to a vulture. </a:t>
            </a:r>
            <a:endParaRPr lang="en-US" sz="4000" b="1"/>
          </a:p>
        </p:txBody>
      </p:sp>
      <p:sp>
        <p:nvSpPr>
          <p:cNvPr id="203780" name="Text Box 4"/>
          <p:cNvSpPr txBox="1">
            <a:spLocks noChangeArrowheads="1"/>
          </p:cNvSpPr>
          <p:nvPr/>
        </p:nvSpPr>
        <p:spPr bwMode="auto">
          <a:xfrm>
            <a:off x="228600" y="1447800"/>
            <a:ext cx="5699125" cy="1066800"/>
          </a:xfrm>
          <a:prstGeom prst="rect">
            <a:avLst/>
          </a:prstGeom>
          <a:noFill/>
          <a:ln w="9525">
            <a:noFill/>
            <a:miter lim="800000"/>
            <a:headEnd/>
            <a:tailEnd/>
          </a:ln>
          <a:effectLst/>
        </p:spPr>
        <p:txBody>
          <a:bodyPr wrap="none">
            <a:spAutoFit/>
          </a:bodyPr>
          <a:lstStyle/>
          <a:p>
            <a:r>
              <a:rPr lang="en-US" sz="3200" b="1"/>
              <a:t>In the United Kingdom,</a:t>
            </a:r>
          </a:p>
          <a:p>
            <a:r>
              <a:rPr lang="en-US" sz="3200" b="1"/>
              <a:t>BUZZARD refers to a hawk</a:t>
            </a:r>
          </a:p>
        </p:txBody>
      </p:sp>
      <p:pic>
        <p:nvPicPr>
          <p:cNvPr id="203788" name="Picture 12" descr="HoodedVulture(HM)"/>
          <p:cNvPicPr>
            <a:picLocks noGrp="1" noChangeAspect="1" noChangeArrowheads="1"/>
          </p:cNvPicPr>
          <p:nvPr>
            <p:ph type="clipArt" sz="half" idx="2"/>
          </p:nvPr>
        </p:nvPicPr>
        <p:blipFill>
          <a:blip r:embed="rId2" cstate="print"/>
          <a:srcRect/>
          <a:stretch>
            <a:fillRect/>
          </a:stretch>
        </p:blipFill>
        <p:spPr>
          <a:xfrm>
            <a:off x="609600" y="2971800"/>
            <a:ext cx="2336800" cy="3505200"/>
          </a:xfrm>
        </p:spPr>
      </p:pic>
      <p:sp>
        <p:nvSpPr>
          <p:cNvPr id="203789" name="Rectangle 13"/>
          <p:cNvSpPr>
            <a:spLocks noChangeArrowheads="1"/>
          </p:cNvSpPr>
          <p:nvPr/>
        </p:nvSpPr>
        <p:spPr bwMode="auto">
          <a:xfrm>
            <a:off x="381000" y="6613525"/>
            <a:ext cx="3890963" cy="244475"/>
          </a:xfrm>
          <a:prstGeom prst="rect">
            <a:avLst/>
          </a:prstGeom>
          <a:noFill/>
          <a:ln w="9525">
            <a:noFill/>
            <a:miter lim="800000"/>
            <a:headEnd/>
            <a:tailEnd/>
          </a:ln>
          <a:effectLst/>
        </p:spPr>
        <p:txBody>
          <a:bodyPr wrap="none">
            <a:spAutoFit/>
          </a:bodyPr>
          <a:lstStyle/>
          <a:p>
            <a:r>
              <a:rPr lang="en-US" sz="1000" b="1">
                <a:solidFill>
                  <a:srgbClr val="990099"/>
                </a:solidFill>
                <a:latin typeface="Arial" charset="0"/>
              </a:rPr>
              <a:t>http://www.camacdonald.com/birding/HoodedVulture(HM).jpg</a:t>
            </a:r>
          </a:p>
        </p:txBody>
      </p:sp>
      <p:pic>
        <p:nvPicPr>
          <p:cNvPr id="203791" name="Picture 15" descr="Buteo_buteo_5_%28Marek_Szczepanek%29"/>
          <p:cNvPicPr>
            <a:picLocks noChangeAspect="1" noChangeArrowheads="1"/>
          </p:cNvPicPr>
          <p:nvPr/>
        </p:nvPicPr>
        <p:blipFill>
          <a:blip r:embed="rId3" cstate="print"/>
          <a:srcRect t="14444" r="23334" b="7777"/>
          <a:stretch>
            <a:fillRect/>
          </a:stretch>
        </p:blipFill>
        <p:spPr bwMode="auto">
          <a:xfrm>
            <a:off x="6248400" y="1066800"/>
            <a:ext cx="2203450" cy="3352800"/>
          </a:xfrm>
          <a:prstGeom prst="rect">
            <a:avLst/>
          </a:prstGeom>
          <a:noFill/>
        </p:spPr>
      </p:pic>
      <p:sp>
        <p:nvSpPr>
          <p:cNvPr id="203792" name="Rectangle 16"/>
          <p:cNvSpPr>
            <a:spLocks noChangeArrowheads="1"/>
          </p:cNvSpPr>
          <p:nvPr/>
        </p:nvSpPr>
        <p:spPr bwMode="auto">
          <a:xfrm>
            <a:off x="3733800" y="838200"/>
            <a:ext cx="5111750" cy="244475"/>
          </a:xfrm>
          <a:prstGeom prst="rect">
            <a:avLst/>
          </a:prstGeom>
          <a:noFill/>
          <a:ln w="9525">
            <a:noFill/>
            <a:miter lim="800000"/>
            <a:headEnd/>
            <a:tailEnd/>
          </a:ln>
          <a:effectLst/>
        </p:spPr>
        <p:txBody>
          <a:bodyPr wrap="none">
            <a:spAutoFit/>
          </a:bodyPr>
          <a:lstStyle/>
          <a:p>
            <a:r>
              <a:rPr lang="en-US" sz="1000" b="1">
                <a:solidFill>
                  <a:srgbClr val="990099"/>
                </a:solidFill>
                <a:latin typeface="Arial" charset="0"/>
              </a:rPr>
              <a:t>http://en.wikipedia.org/wiki/Image:Buteo_buteo_5_%28Marek_Szczepanek%29.jpg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body" sz="half" idx="2"/>
          </p:nvPr>
        </p:nvSpPr>
        <p:spPr>
          <a:xfrm>
            <a:off x="304800" y="304800"/>
            <a:ext cx="8610600" cy="6324600"/>
          </a:xfrm>
        </p:spPr>
        <p:txBody>
          <a:bodyPr/>
          <a:lstStyle/>
          <a:p>
            <a:pPr>
              <a:lnSpc>
                <a:spcPct val="90000"/>
              </a:lnSpc>
              <a:buFontTx/>
              <a:buNone/>
            </a:pPr>
            <a:r>
              <a:rPr lang="en-US" sz="4800" b="1">
                <a:latin typeface="Comic Sans MS" pitchFamily="66" charset="0"/>
              </a:rPr>
              <a:t>By mid 19</a:t>
            </a:r>
            <a:r>
              <a:rPr lang="en-US" sz="4800" b="1" baseline="30000">
                <a:latin typeface="Comic Sans MS" pitchFamily="66" charset="0"/>
              </a:rPr>
              <a:t>th</a:t>
            </a:r>
            <a:r>
              <a:rPr lang="en-US" sz="4800" b="1">
                <a:latin typeface="Comic Sans MS" pitchFamily="66" charset="0"/>
              </a:rPr>
              <a:t> century, scientists recognized that using common names was confusing.</a:t>
            </a:r>
          </a:p>
          <a:p>
            <a:pPr>
              <a:lnSpc>
                <a:spcPct val="90000"/>
              </a:lnSpc>
              <a:buFontTx/>
              <a:buNone/>
            </a:pPr>
            <a:endParaRPr lang="en-US" sz="4800" b="1">
              <a:latin typeface="Comic Sans MS" pitchFamily="66" charset="0"/>
            </a:endParaRPr>
          </a:p>
          <a:p>
            <a:pPr>
              <a:lnSpc>
                <a:spcPct val="90000"/>
              </a:lnSpc>
              <a:buFontTx/>
              <a:buNone/>
            </a:pPr>
            <a:r>
              <a:rPr lang="en-US" sz="4800" b="1">
                <a:latin typeface="Comic Sans MS" pitchFamily="66" charset="0"/>
              </a:rPr>
              <a:t>Scientists agreed to use ____________ to give a single name to each species.</a:t>
            </a:r>
          </a:p>
        </p:txBody>
      </p:sp>
      <p:sp>
        <p:nvSpPr>
          <p:cNvPr id="60423" name="Rectangle 7"/>
          <p:cNvSpPr>
            <a:spLocks noChangeArrowheads="1"/>
          </p:cNvSpPr>
          <p:nvPr/>
        </p:nvSpPr>
        <p:spPr bwMode="auto">
          <a:xfrm>
            <a:off x="914400" y="4572000"/>
            <a:ext cx="4117975" cy="701675"/>
          </a:xfrm>
          <a:prstGeom prst="rect">
            <a:avLst/>
          </a:prstGeom>
          <a:noFill/>
          <a:ln w="9525">
            <a:noFill/>
            <a:miter lim="800000"/>
            <a:headEnd/>
            <a:tailEnd/>
          </a:ln>
          <a:effectLst/>
        </p:spPr>
        <p:txBody>
          <a:bodyPr wrap="none">
            <a:spAutoFit/>
          </a:bodyPr>
          <a:lstStyle/>
          <a:p>
            <a:r>
              <a:rPr lang="en-US" sz="4000" b="1">
                <a:solidFill>
                  <a:schemeClr val="accent2"/>
                </a:solidFill>
              </a:rPr>
              <a:t>Latin and Greek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0423"/>
                                        </p:tgtEl>
                                        <p:attrNameLst>
                                          <p:attrName>style.visibility</p:attrName>
                                        </p:attrNameLst>
                                      </p:cBhvr>
                                      <p:to>
                                        <p:strVal val="visible"/>
                                      </p:to>
                                    </p:set>
                                    <p:animEffect transition="in" filter="checkerboard(across)">
                                      <p:cBhvr>
                                        <p:cTn id="7" dur="5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body" sz="half" idx="2"/>
          </p:nvPr>
        </p:nvSpPr>
        <p:spPr>
          <a:xfrm>
            <a:off x="304800" y="304800"/>
            <a:ext cx="8610600" cy="1981200"/>
          </a:xfrm>
        </p:spPr>
        <p:txBody>
          <a:bodyPr/>
          <a:lstStyle/>
          <a:p>
            <a:pPr>
              <a:lnSpc>
                <a:spcPct val="90000"/>
              </a:lnSpc>
              <a:buFontTx/>
              <a:buNone/>
            </a:pPr>
            <a:r>
              <a:rPr lang="en-US" sz="4000" b="1" u="sng">
                <a:latin typeface="Comic Sans MS" pitchFamily="66" charset="0"/>
              </a:rPr>
              <a:t>EXAMPLE:  RED OAK</a:t>
            </a:r>
          </a:p>
          <a:p>
            <a:pPr>
              <a:lnSpc>
                <a:spcPct val="90000"/>
              </a:lnSpc>
              <a:buFontTx/>
              <a:buNone/>
            </a:pPr>
            <a:r>
              <a:rPr lang="en-US" sz="4000" b="1">
                <a:solidFill>
                  <a:schemeClr val="accent2"/>
                </a:solidFill>
                <a:latin typeface="Comic Sans MS" pitchFamily="66" charset="0"/>
              </a:rPr>
              <a:t>  </a:t>
            </a:r>
            <a:r>
              <a:rPr lang="en-US" sz="3600" b="1">
                <a:solidFill>
                  <a:schemeClr val="accent2"/>
                </a:solidFill>
                <a:latin typeface="Comic Sans MS" pitchFamily="66" charset="0"/>
              </a:rPr>
              <a:t>Quercus foliis obtuse-sinuatis setaceo-mucronatis </a:t>
            </a:r>
            <a:endParaRPr lang="en-US" sz="2400">
              <a:latin typeface="Comic Sans MS" pitchFamily="66" charset="0"/>
            </a:endParaRPr>
          </a:p>
        </p:txBody>
      </p:sp>
      <p:sp>
        <p:nvSpPr>
          <p:cNvPr id="206852" name="Text Box 4"/>
          <p:cNvSpPr txBox="1">
            <a:spLocks noChangeArrowheads="1"/>
          </p:cNvSpPr>
          <p:nvPr/>
        </p:nvSpPr>
        <p:spPr bwMode="auto">
          <a:xfrm>
            <a:off x="228600" y="4648200"/>
            <a:ext cx="8915400" cy="641350"/>
          </a:xfrm>
          <a:prstGeom prst="rect">
            <a:avLst/>
          </a:prstGeom>
          <a:noFill/>
          <a:ln w="9525">
            <a:noFill/>
            <a:miter lim="800000"/>
            <a:headEnd/>
            <a:tailEnd/>
          </a:ln>
          <a:effectLst/>
        </p:spPr>
        <p:txBody>
          <a:bodyPr>
            <a:spAutoFit/>
          </a:bodyPr>
          <a:lstStyle/>
          <a:p>
            <a:r>
              <a:rPr lang="en-US" sz="3600" b="1">
                <a:solidFill>
                  <a:srgbClr val="FF0000"/>
                </a:solidFill>
              </a:rPr>
              <a:t>Names too hard and long to remember!</a:t>
            </a:r>
            <a:endParaRPr lang="en-US" sz="3200" b="1">
              <a:solidFill>
                <a:schemeClr val="accent2"/>
              </a:solidFill>
            </a:endParaRPr>
          </a:p>
        </p:txBody>
      </p:sp>
      <p:sp>
        <p:nvSpPr>
          <p:cNvPr id="206853" name="Text Box 5"/>
          <p:cNvSpPr txBox="1">
            <a:spLocks noChangeArrowheads="1"/>
          </p:cNvSpPr>
          <p:nvPr/>
        </p:nvSpPr>
        <p:spPr bwMode="auto">
          <a:xfrm>
            <a:off x="685800" y="2133600"/>
            <a:ext cx="7712075" cy="2041525"/>
          </a:xfrm>
          <a:prstGeom prst="rect">
            <a:avLst/>
          </a:prstGeom>
          <a:noFill/>
          <a:ln w="9525">
            <a:noFill/>
            <a:miter lim="800000"/>
            <a:headEnd/>
            <a:tailEnd/>
          </a:ln>
          <a:effectLst/>
        </p:spPr>
        <p:txBody>
          <a:bodyPr>
            <a:spAutoFit/>
          </a:bodyPr>
          <a:lstStyle/>
          <a:p>
            <a:pPr>
              <a:spcBef>
                <a:spcPct val="20000"/>
              </a:spcBef>
            </a:pPr>
            <a:r>
              <a:rPr lang="en-US" sz="3200" b="1"/>
              <a:t>“oak with deeply divided leaves with deep blunt lobes bearing hair-like bristles”</a:t>
            </a:r>
          </a:p>
          <a:p>
            <a:endParaRPr lang="en-US" sz="3200" b="1"/>
          </a:p>
        </p:txBody>
      </p:sp>
      <p:sp>
        <p:nvSpPr>
          <p:cNvPr id="206854" name="Text Box 6"/>
          <p:cNvSpPr txBox="1">
            <a:spLocks noChangeArrowheads="1"/>
          </p:cNvSpPr>
          <p:nvPr/>
        </p:nvSpPr>
        <p:spPr bwMode="auto">
          <a:xfrm>
            <a:off x="304800" y="5486400"/>
            <a:ext cx="8839200" cy="1066800"/>
          </a:xfrm>
          <a:prstGeom prst="rect">
            <a:avLst/>
          </a:prstGeom>
          <a:noFill/>
          <a:ln w="9525">
            <a:noFill/>
            <a:miter lim="800000"/>
            <a:headEnd/>
            <a:tailEnd/>
          </a:ln>
          <a:effectLst/>
        </p:spPr>
        <p:txBody>
          <a:bodyPr>
            <a:spAutoFit/>
          </a:bodyPr>
          <a:lstStyle/>
          <a:p>
            <a:r>
              <a:rPr lang="en-US" sz="3200" b="1">
                <a:solidFill>
                  <a:srgbClr val="008000"/>
                </a:solidFill>
              </a:rPr>
              <a:t>Different scientists described different</a:t>
            </a:r>
          </a:p>
          <a:p>
            <a:r>
              <a:rPr lang="en-US" sz="3200" b="1">
                <a:solidFill>
                  <a:srgbClr val="008000"/>
                </a:solidFill>
              </a:rPr>
              <a:t>characteristics.</a:t>
            </a:r>
          </a:p>
        </p:txBody>
      </p:sp>
      <p:sp>
        <p:nvSpPr>
          <p:cNvPr id="206855" name="Text Box 7"/>
          <p:cNvSpPr txBox="1">
            <a:spLocks noChangeArrowheads="1"/>
          </p:cNvSpPr>
          <p:nvPr/>
        </p:nvSpPr>
        <p:spPr bwMode="auto">
          <a:xfrm>
            <a:off x="669925" y="3814763"/>
            <a:ext cx="3044825" cy="701675"/>
          </a:xfrm>
          <a:prstGeom prst="rect">
            <a:avLst/>
          </a:prstGeom>
          <a:noFill/>
          <a:ln w="9525">
            <a:noFill/>
            <a:miter lim="800000"/>
            <a:headEnd/>
            <a:tailEnd/>
          </a:ln>
          <a:effectLst/>
        </p:spPr>
        <p:txBody>
          <a:bodyPr wrap="none">
            <a:spAutoFit/>
          </a:bodyPr>
          <a:lstStyle/>
          <a:p>
            <a:r>
              <a:rPr lang="en-US" sz="4000"/>
              <a:t>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checkerboard(across)">
                                      <p:cBhvr>
                                        <p:cTn id="7" dur="500"/>
                                        <p:tgtEl>
                                          <p:spTgt spid="2068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6854"/>
                                        </p:tgtEl>
                                        <p:attrNameLst>
                                          <p:attrName>style.visibility</p:attrName>
                                        </p:attrNameLst>
                                      </p:cBhvr>
                                      <p:to>
                                        <p:strVal val="visible"/>
                                      </p:to>
                                    </p:set>
                                    <p:animEffect transition="in" filter="box(in)">
                                      <p:cBhvr>
                                        <p:cTn id="12" dur="500"/>
                                        <p:tgtEl>
                                          <p:spTgt spid="206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utoUpdateAnimBg="0"/>
      <p:bldP spid="20685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228600"/>
            <a:ext cx="7848600" cy="1524000"/>
          </a:xfrm>
        </p:spPr>
        <p:txBody>
          <a:bodyPr/>
          <a:lstStyle/>
          <a:p>
            <a:r>
              <a:rPr lang="en-US" sz="4800" b="1">
                <a:latin typeface="Comic Sans MS" pitchFamily="66" charset="0"/>
              </a:rPr>
              <a:t>Carolus Linnaeus comes to the rescue!</a:t>
            </a:r>
          </a:p>
        </p:txBody>
      </p:sp>
      <p:sp>
        <p:nvSpPr>
          <p:cNvPr id="61443" name="Rectangle 3"/>
          <p:cNvSpPr>
            <a:spLocks noGrp="1" noChangeArrowheads="1"/>
          </p:cNvSpPr>
          <p:nvPr>
            <p:ph type="body" sz="half" idx="2"/>
          </p:nvPr>
        </p:nvSpPr>
        <p:spPr>
          <a:xfrm>
            <a:off x="3429000" y="1981200"/>
            <a:ext cx="5715000" cy="4495800"/>
          </a:xfrm>
        </p:spPr>
        <p:txBody>
          <a:bodyPr/>
          <a:lstStyle/>
          <a:p>
            <a:pPr>
              <a:buFontTx/>
              <a:buNone/>
            </a:pPr>
            <a:r>
              <a:rPr lang="en-US" sz="3600" b="1">
                <a:latin typeface="Comic Sans MS" pitchFamily="66" charset="0"/>
              </a:rPr>
              <a:t>Swedish botanist who devised a new classification system</a:t>
            </a:r>
          </a:p>
          <a:p>
            <a:pPr>
              <a:buFontTx/>
              <a:buNone/>
            </a:pPr>
            <a:endParaRPr lang="en-US" sz="3600" b="1">
              <a:latin typeface="Comic Sans MS" pitchFamily="66" charset="0"/>
            </a:endParaRPr>
          </a:p>
          <a:p>
            <a:pPr>
              <a:buFontTx/>
              <a:buNone/>
            </a:pPr>
            <a:r>
              <a:rPr lang="en-US" sz="3600" b="1">
                <a:latin typeface="Comic Sans MS" pitchFamily="66" charset="0"/>
              </a:rPr>
              <a:t>This system is still used today!</a:t>
            </a:r>
          </a:p>
        </p:txBody>
      </p:sp>
      <p:sp>
        <p:nvSpPr>
          <p:cNvPr id="61445" name="Text Box 5"/>
          <p:cNvSpPr txBox="1">
            <a:spLocks noChangeArrowheads="1"/>
          </p:cNvSpPr>
          <p:nvPr/>
        </p:nvSpPr>
        <p:spPr bwMode="auto">
          <a:xfrm>
            <a:off x="838200" y="5638800"/>
            <a:ext cx="1963738" cy="519113"/>
          </a:xfrm>
          <a:prstGeom prst="rect">
            <a:avLst/>
          </a:prstGeom>
          <a:noFill/>
          <a:ln w="9525">
            <a:noFill/>
            <a:miter lim="800000"/>
            <a:headEnd/>
            <a:tailEnd/>
          </a:ln>
          <a:effectLst/>
        </p:spPr>
        <p:txBody>
          <a:bodyPr wrap="none">
            <a:spAutoFit/>
          </a:bodyPr>
          <a:lstStyle/>
          <a:p>
            <a:r>
              <a:rPr lang="en-US" sz="2800" b="1">
                <a:latin typeface="Times New Roman" pitchFamily="18" charset="0"/>
              </a:rPr>
              <a:t>(1707-1778)</a:t>
            </a:r>
          </a:p>
        </p:txBody>
      </p:sp>
      <p:pic>
        <p:nvPicPr>
          <p:cNvPr id="61449" name="Picture 9" descr="linnaeus23"/>
          <p:cNvPicPr>
            <a:picLocks noGrp="1" noChangeAspect="1" noChangeArrowheads="1"/>
          </p:cNvPicPr>
          <p:nvPr>
            <p:ph type="clipArt" sz="half" idx="1"/>
          </p:nvPr>
        </p:nvPicPr>
        <p:blipFill>
          <a:blip r:embed="rId2" cstate="print"/>
          <a:srcRect/>
          <a:stretch>
            <a:fillRect/>
          </a:stretch>
        </p:blipFill>
        <p:spPr>
          <a:xfrm>
            <a:off x="304800" y="1828800"/>
            <a:ext cx="3125788" cy="3810000"/>
          </a:xfrm>
          <a:noFill/>
          <a:ln/>
        </p:spPr>
      </p:pic>
      <p:sp>
        <p:nvSpPr>
          <p:cNvPr id="61450" name="Rectangle 10"/>
          <p:cNvSpPr>
            <a:spLocks noChangeArrowheads="1"/>
          </p:cNvSpPr>
          <p:nvPr/>
        </p:nvSpPr>
        <p:spPr bwMode="auto">
          <a:xfrm>
            <a:off x="228600" y="6545263"/>
            <a:ext cx="4705350" cy="274637"/>
          </a:xfrm>
          <a:prstGeom prst="rect">
            <a:avLst/>
          </a:prstGeom>
          <a:noFill/>
          <a:ln w="9525">
            <a:noFill/>
            <a:miter lim="800000"/>
            <a:headEnd/>
            <a:tailEnd/>
          </a:ln>
          <a:effectLst/>
        </p:spPr>
        <p:txBody>
          <a:bodyPr wrap="none">
            <a:spAutoFit/>
          </a:bodyPr>
          <a:lstStyle/>
          <a:p>
            <a:r>
              <a:rPr lang="en-US" sz="1200" b="1">
                <a:solidFill>
                  <a:srgbClr val="990099"/>
                </a:solidFill>
                <a:latin typeface="Arial" charset="0"/>
              </a:rPr>
              <a:t>Image from:   http://www.medusozoa.com/images/linnaeus.jpg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304800"/>
            <a:ext cx="7772400" cy="1143000"/>
          </a:xfrm>
        </p:spPr>
        <p:txBody>
          <a:bodyPr/>
          <a:lstStyle/>
          <a:p>
            <a:r>
              <a:rPr lang="en-US" sz="5400" b="1">
                <a:latin typeface="Comic Sans MS" pitchFamily="66" charset="0"/>
              </a:rPr>
              <a:t>Linnaeus’s System</a:t>
            </a:r>
          </a:p>
        </p:txBody>
      </p:sp>
      <p:sp>
        <p:nvSpPr>
          <p:cNvPr id="62467" name="Rectangle 3"/>
          <p:cNvSpPr>
            <a:spLocks noGrp="1" noChangeArrowheads="1"/>
          </p:cNvSpPr>
          <p:nvPr>
            <p:ph type="body" sz="half" idx="2"/>
          </p:nvPr>
        </p:nvSpPr>
        <p:spPr>
          <a:xfrm>
            <a:off x="228600" y="1524000"/>
            <a:ext cx="8915400" cy="4800600"/>
          </a:xfrm>
        </p:spPr>
        <p:txBody>
          <a:bodyPr/>
          <a:lstStyle/>
          <a:p>
            <a:pPr>
              <a:lnSpc>
                <a:spcPct val="80000"/>
              </a:lnSpc>
              <a:buFontTx/>
              <a:buNone/>
            </a:pPr>
            <a:r>
              <a:rPr lang="en-US" sz="4000" b="1">
                <a:latin typeface="Comic Sans MS" pitchFamily="66" charset="0"/>
              </a:rPr>
              <a:t>Organisms are grouped in a hierarchy of  7 different taxonomic levels </a:t>
            </a:r>
            <a:br>
              <a:rPr lang="en-US" sz="4000" b="1">
                <a:latin typeface="Comic Sans MS" pitchFamily="66" charset="0"/>
              </a:rPr>
            </a:br>
            <a:r>
              <a:rPr lang="en-US" sz="4000" b="1">
                <a:latin typeface="Comic Sans MS" pitchFamily="66" charset="0"/>
              </a:rPr>
              <a:t>        OR ____________</a:t>
            </a:r>
          </a:p>
          <a:p>
            <a:pPr>
              <a:lnSpc>
                <a:spcPct val="80000"/>
              </a:lnSpc>
              <a:buFontTx/>
              <a:buNone/>
            </a:pPr>
            <a:r>
              <a:rPr lang="en-US" sz="4000" b="1">
                <a:latin typeface="Comic Sans MS" pitchFamily="66" charset="0"/>
              </a:rPr>
              <a:t>	</a:t>
            </a:r>
          </a:p>
          <a:p>
            <a:pPr>
              <a:lnSpc>
                <a:spcPct val="80000"/>
              </a:lnSpc>
              <a:buFontTx/>
              <a:buNone/>
            </a:pPr>
            <a:r>
              <a:rPr lang="en-US" sz="4000" b="1">
                <a:latin typeface="Comic Sans MS" pitchFamily="66" charset="0"/>
              </a:rPr>
              <a:t>Each organism has a two part scientific name </a:t>
            </a:r>
          </a:p>
          <a:p>
            <a:pPr>
              <a:lnSpc>
                <a:spcPct val="80000"/>
              </a:lnSpc>
              <a:buFontTx/>
              <a:buNone/>
            </a:pPr>
            <a:r>
              <a:rPr lang="en-US" sz="4000" b="1">
                <a:latin typeface="Comic Sans MS" pitchFamily="66" charset="0"/>
              </a:rPr>
              <a:t>= _________________________</a:t>
            </a:r>
          </a:p>
        </p:txBody>
      </p:sp>
      <p:sp>
        <p:nvSpPr>
          <p:cNvPr id="62468" name="Text Box 4"/>
          <p:cNvSpPr txBox="1">
            <a:spLocks noChangeArrowheads="1"/>
          </p:cNvSpPr>
          <p:nvPr/>
        </p:nvSpPr>
        <p:spPr bwMode="auto">
          <a:xfrm>
            <a:off x="3962400" y="2819400"/>
            <a:ext cx="2673350" cy="762000"/>
          </a:xfrm>
          <a:prstGeom prst="rect">
            <a:avLst/>
          </a:prstGeom>
          <a:noFill/>
          <a:ln w="9525">
            <a:noFill/>
            <a:miter lim="800000"/>
            <a:headEnd/>
            <a:tailEnd/>
          </a:ln>
          <a:effectLst/>
        </p:spPr>
        <p:txBody>
          <a:bodyPr wrap="none">
            <a:spAutoFit/>
          </a:bodyPr>
          <a:lstStyle/>
          <a:p>
            <a:r>
              <a:rPr lang="en-US" sz="4400" b="1">
                <a:solidFill>
                  <a:schemeClr val="accent2"/>
                </a:solidFill>
              </a:rPr>
              <a:t>TAXONS</a:t>
            </a:r>
          </a:p>
        </p:txBody>
      </p:sp>
      <p:sp>
        <p:nvSpPr>
          <p:cNvPr id="62469" name="Text Box 5"/>
          <p:cNvSpPr txBox="1">
            <a:spLocks noChangeArrowheads="1"/>
          </p:cNvSpPr>
          <p:nvPr/>
        </p:nvSpPr>
        <p:spPr bwMode="auto">
          <a:xfrm>
            <a:off x="685800" y="5181600"/>
            <a:ext cx="8264525" cy="762000"/>
          </a:xfrm>
          <a:prstGeom prst="rect">
            <a:avLst/>
          </a:prstGeom>
          <a:noFill/>
          <a:ln w="9525">
            <a:noFill/>
            <a:miter lim="800000"/>
            <a:headEnd/>
            <a:tailEnd/>
          </a:ln>
          <a:effectLst/>
        </p:spPr>
        <p:txBody>
          <a:bodyPr wrap="none">
            <a:spAutoFit/>
          </a:bodyPr>
          <a:lstStyle/>
          <a:p>
            <a:r>
              <a:rPr lang="en-US" sz="4400" b="1">
                <a:solidFill>
                  <a:schemeClr val="accent2"/>
                </a:solidFill>
              </a:rPr>
              <a:t>BINOMIAL NOMENCLATURE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ssolve">
                                      <p:cBhvr>
                                        <p:cTn id="7" dur="5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dissolve">
                                      <p:cBhvr>
                                        <p:cTn id="12"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utoUpdateAnimBg="0"/>
      <p:bldP spid="6246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3" name="Picture 7" descr="forward arrow">
            <a:hlinkClick r:id="rId2" action="ppaction://hlinksldjump"/>
          </p:cNvPr>
          <p:cNvPicPr>
            <a:picLocks noChangeAspect="1" noChangeArrowheads="1"/>
          </p:cNvPicPr>
          <p:nvPr/>
        </p:nvPicPr>
        <p:blipFill>
          <a:blip r:embed="rId3" cstate="print"/>
          <a:srcRect/>
          <a:stretch>
            <a:fillRect/>
          </a:stretch>
        </p:blipFill>
        <p:spPr bwMode="auto">
          <a:xfrm>
            <a:off x="8229600" y="5943600"/>
            <a:ext cx="703263" cy="673100"/>
          </a:xfrm>
          <a:prstGeom prst="rect">
            <a:avLst/>
          </a:prstGeom>
          <a:noFill/>
        </p:spPr>
      </p:pic>
      <p:sp>
        <p:nvSpPr>
          <p:cNvPr id="5" name="Content Placeholder 4"/>
          <p:cNvSpPr>
            <a:spLocks noGrp="1"/>
          </p:cNvSpPr>
          <p:nvPr>
            <p:ph idx="1"/>
          </p:nvPr>
        </p:nvSpPr>
        <p:spPr>
          <a:xfrm>
            <a:off x="152400" y="228600"/>
            <a:ext cx="8686800" cy="5867400"/>
          </a:xfrm>
        </p:spPr>
        <p:txBody>
          <a:bodyPr/>
          <a:lstStyle/>
          <a:p>
            <a:pPr algn="ctr" eaLnBrk="1" hangingPunct="1">
              <a:buFontTx/>
              <a:buNone/>
            </a:pPr>
            <a:r>
              <a:rPr lang="en-US" sz="2400" b="1" i="1" u="sng" dirty="0" smtClean="0">
                <a:cs typeface="Times New Roman" pitchFamily="18" charset="0"/>
              </a:rPr>
              <a:t>Classification</a:t>
            </a:r>
            <a:endParaRPr lang="en-US" sz="2400" dirty="0" smtClean="0">
              <a:cs typeface="Times New Roman" pitchFamily="18" charset="0"/>
            </a:endParaRPr>
          </a:p>
          <a:p>
            <a:pPr eaLnBrk="1" hangingPunct="1">
              <a:buFontTx/>
              <a:buNone/>
            </a:pPr>
            <a:r>
              <a:rPr lang="en-US" sz="2400" dirty="0" smtClean="0">
                <a:cs typeface="Times New Roman" pitchFamily="18" charset="0"/>
              </a:rPr>
              <a:t>	During the fifteenth and sixteenth centuries, the exploration of new lands brought large numbers of unknown plants and animals to the attention of naturalists.  European explorers returned from other parts of the world with so many unidentified organisms that it became difficult to keep track of them all.  </a:t>
            </a:r>
            <a:r>
              <a:rPr lang="en-US" sz="2400" u="sng" dirty="0" err="1" smtClean="0">
                <a:cs typeface="Times New Roman" pitchFamily="18" charset="0"/>
              </a:rPr>
              <a:t>Carolus</a:t>
            </a:r>
            <a:r>
              <a:rPr lang="en-US" sz="2400" u="sng" dirty="0" smtClean="0">
                <a:cs typeface="Times New Roman" pitchFamily="18" charset="0"/>
              </a:rPr>
              <a:t> Linnaeus </a:t>
            </a:r>
            <a:r>
              <a:rPr lang="en-US" sz="2400" dirty="0" smtClean="0">
                <a:cs typeface="Times New Roman" pitchFamily="18" charset="0"/>
              </a:rPr>
              <a:t>developed a system to name and classify organisms that reflect the relationships between the organisms.  Today, we classify and organize all sorts of things in our daily lives: our clothing in our closets, groceries at the store, and books at a bookstore.  So it seems natural that we also organize living things into groups to make comparisons easier and to keep track of the 40 million species that exist on Earth today.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classallwpix"/>
          <p:cNvPicPr>
            <a:picLocks noChangeAspect="1" noChangeArrowheads="1"/>
          </p:cNvPicPr>
          <p:nvPr/>
        </p:nvPicPr>
        <p:blipFill>
          <a:blip r:embed="rId2" cstate="print"/>
          <a:srcRect/>
          <a:stretch>
            <a:fillRect/>
          </a:stretch>
        </p:blipFill>
        <p:spPr bwMode="auto">
          <a:xfrm>
            <a:off x="228600" y="0"/>
            <a:ext cx="891540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04800" y="533400"/>
            <a:ext cx="8169275" cy="5848350"/>
          </a:xfrm>
          <a:prstGeom prst="rect">
            <a:avLst/>
          </a:prstGeom>
          <a:noFill/>
          <a:ln w="9525">
            <a:noFill/>
            <a:miter lim="800000"/>
            <a:headEnd/>
            <a:tailEnd/>
          </a:ln>
          <a:effectLst/>
        </p:spPr>
        <p:txBody>
          <a:bodyPr>
            <a:spAutoFit/>
          </a:bodyPr>
          <a:lstStyle/>
          <a:p>
            <a:r>
              <a:rPr lang="en-US" sz="5400" b="1">
                <a:latin typeface="Times New Roman" pitchFamily="18" charset="0"/>
              </a:rPr>
              <a:t>Kingdom</a:t>
            </a:r>
          </a:p>
          <a:p>
            <a:pPr lvl="1"/>
            <a:r>
              <a:rPr lang="en-US" sz="5400" b="1">
                <a:latin typeface="Times New Roman" pitchFamily="18" charset="0"/>
              </a:rPr>
              <a:t>Phylum</a:t>
            </a:r>
          </a:p>
          <a:p>
            <a:pPr lvl="2"/>
            <a:r>
              <a:rPr lang="en-US" sz="5400" b="1">
                <a:latin typeface="Times New Roman" pitchFamily="18" charset="0"/>
              </a:rPr>
              <a:t>Class</a:t>
            </a:r>
          </a:p>
          <a:p>
            <a:pPr lvl="3"/>
            <a:r>
              <a:rPr lang="en-US" sz="5400" b="1">
                <a:latin typeface="Times New Roman" pitchFamily="18" charset="0"/>
              </a:rPr>
              <a:t>Order</a:t>
            </a:r>
          </a:p>
          <a:p>
            <a:pPr lvl="4"/>
            <a:r>
              <a:rPr lang="en-US" sz="5400" b="1">
                <a:latin typeface="Times New Roman" pitchFamily="18" charset="0"/>
              </a:rPr>
              <a:t>Family</a:t>
            </a:r>
          </a:p>
          <a:p>
            <a:pPr lvl="4"/>
            <a:r>
              <a:rPr lang="en-US" sz="5400" b="1">
                <a:latin typeface="Times New Roman" pitchFamily="18" charset="0"/>
              </a:rPr>
              <a:t>     Genus</a:t>
            </a:r>
          </a:p>
          <a:p>
            <a:pPr lvl="4"/>
            <a:r>
              <a:rPr lang="en-US" sz="5400" b="1">
                <a:latin typeface="Times New Roman" pitchFamily="18" charset="0"/>
              </a:rPr>
              <a:t>	     Species</a:t>
            </a:r>
          </a:p>
        </p:txBody>
      </p:sp>
      <p:sp>
        <p:nvSpPr>
          <p:cNvPr id="64515" name="Text Box 3"/>
          <p:cNvSpPr txBox="1">
            <a:spLocks noChangeArrowheads="1"/>
          </p:cNvSpPr>
          <p:nvPr/>
        </p:nvSpPr>
        <p:spPr bwMode="auto">
          <a:xfrm>
            <a:off x="6248400" y="287338"/>
            <a:ext cx="2187575" cy="4781550"/>
          </a:xfrm>
          <a:prstGeom prst="rect">
            <a:avLst/>
          </a:prstGeom>
          <a:noFill/>
          <a:ln w="9525">
            <a:noFill/>
            <a:miter lim="800000"/>
            <a:headEnd/>
            <a:tailEnd/>
          </a:ln>
          <a:effectLst/>
        </p:spPr>
        <p:txBody>
          <a:bodyPr wrap="none">
            <a:spAutoFit/>
          </a:bodyPr>
          <a:lstStyle/>
          <a:p>
            <a:r>
              <a:rPr lang="en-US" sz="4400" b="1">
                <a:solidFill>
                  <a:schemeClr val="accent2"/>
                </a:solidFill>
                <a:latin typeface="Times New Roman" pitchFamily="18" charset="0"/>
              </a:rPr>
              <a:t>Kids </a:t>
            </a:r>
          </a:p>
          <a:p>
            <a:r>
              <a:rPr lang="en-US" sz="4400" b="1">
                <a:solidFill>
                  <a:schemeClr val="accent2"/>
                </a:solidFill>
                <a:latin typeface="Times New Roman" pitchFamily="18" charset="0"/>
              </a:rPr>
              <a:t>Prefer</a:t>
            </a:r>
          </a:p>
          <a:p>
            <a:r>
              <a:rPr lang="en-US" sz="4400" b="1">
                <a:solidFill>
                  <a:schemeClr val="accent2"/>
                </a:solidFill>
                <a:latin typeface="Times New Roman" pitchFamily="18" charset="0"/>
              </a:rPr>
              <a:t>Cheese</a:t>
            </a:r>
          </a:p>
          <a:p>
            <a:r>
              <a:rPr lang="en-US" sz="4400" b="1">
                <a:solidFill>
                  <a:schemeClr val="accent2"/>
                </a:solidFill>
                <a:latin typeface="Times New Roman" pitchFamily="18" charset="0"/>
              </a:rPr>
              <a:t>Over</a:t>
            </a:r>
          </a:p>
          <a:p>
            <a:r>
              <a:rPr lang="en-US" sz="4400" b="1">
                <a:solidFill>
                  <a:schemeClr val="accent2"/>
                </a:solidFill>
                <a:latin typeface="Times New Roman" pitchFamily="18" charset="0"/>
              </a:rPr>
              <a:t>Fried</a:t>
            </a:r>
          </a:p>
          <a:p>
            <a:r>
              <a:rPr lang="en-US" sz="4400" b="1">
                <a:solidFill>
                  <a:schemeClr val="accent2"/>
                </a:solidFill>
                <a:latin typeface="Times New Roman" pitchFamily="18" charset="0"/>
              </a:rPr>
              <a:t>Green</a:t>
            </a:r>
          </a:p>
          <a:p>
            <a:r>
              <a:rPr lang="en-US" sz="4400" b="1">
                <a:solidFill>
                  <a:schemeClr val="accent2"/>
                </a:solidFill>
                <a:latin typeface="Times New Roman" pitchFamily="18" charset="0"/>
              </a:rPr>
              <a:t>Spinach</a:t>
            </a:r>
            <a:r>
              <a:rPr lang="en-US">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additive="base">
                                        <p:cTn id="7" dur="500" fill="hold"/>
                                        <p:tgtEl>
                                          <p:spTgt spid="64515"/>
                                        </p:tgtEl>
                                        <p:attrNameLst>
                                          <p:attrName>ppt_x</p:attrName>
                                        </p:attrNameLst>
                                      </p:cBhvr>
                                      <p:tavLst>
                                        <p:tav tm="0">
                                          <p:val>
                                            <p:strVal val="#ppt_x"/>
                                          </p:val>
                                        </p:tav>
                                        <p:tav tm="100000">
                                          <p:val>
                                            <p:strVal val="#ppt_x"/>
                                          </p:val>
                                        </p:tav>
                                      </p:tavLst>
                                    </p:anim>
                                    <p:anim calcmode="lin" valueType="num">
                                      <p:cBhvr additive="base">
                                        <p:cTn id="8" dur="500" fill="hold"/>
                                        <p:tgtEl>
                                          <p:spTgt spid="645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04800" y="533400"/>
            <a:ext cx="8169275" cy="5848350"/>
          </a:xfrm>
          <a:prstGeom prst="rect">
            <a:avLst/>
          </a:prstGeom>
          <a:noFill/>
          <a:ln w="9525">
            <a:noFill/>
            <a:miter lim="800000"/>
            <a:headEnd/>
            <a:tailEnd/>
          </a:ln>
          <a:effectLst/>
        </p:spPr>
        <p:txBody>
          <a:bodyPr>
            <a:spAutoFit/>
          </a:bodyPr>
          <a:lstStyle/>
          <a:p>
            <a:r>
              <a:rPr lang="en-US" sz="5400" b="1">
                <a:latin typeface="Times New Roman" pitchFamily="18" charset="0"/>
              </a:rPr>
              <a:t>Kingdom</a:t>
            </a:r>
            <a:endParaRPr lang="en-US" sz="4000" b="1">
              <a:latin typeface="Times New Roman" pitchFamily="18" charset="0"/>
            </a:endParaRPr>
          </a:p>
          <a:p>
            <a:pPr lvl="1"/>
            <a:r>
              <a:rPr lang="en-US" sz="5400" b="1">
                <a:latin typeface="Times New Roman" pitchFamily="18" charset="0"/>
              </a:rPr>
              <a:t>Phylum </a:t>
            </a:r>
          </a:p>
          <a:p>
            <a:pPr lvl="1"/>
            <a:r>
              <a:rPr lang="en-US" sz="5400" b="1">
                <a:latin typeface="Times New Roman" pitchFamily="18" charset="0"/>
              </a:rPr>
              <a:t>	Class </a:t>
            </a:r>
          </a:p>
          <a:p>
            <a:pPr lvl="1"/>
            <a:r>
              <a:rPr lang="en-US" sz="5400" b="1">
                <a:latin typeface="Times New Roman" pitchFamily="18" charset="0"/>
              </a:rPr>
              <a:t>	  Order</a:t>
            </a:r>
            <a:endParaRPr lang="en-US" sz="4000" b="1">
              <a:latin typeface="Times New Roman" pitchFamily="18" charset="0"/>
            </a:endParaRPr>
          </a:p>
          <a:p>
            <a:pPr lvl="4"/>
            <a:r>
              <a:rPr lang="en-US" sz="5400" b="1">
                <a:latin typeface="Times New Roman" pitchFamily="18" charset="0"/>
              </a:rPr>
              <a:t>Family</a:t>
            </a:r>
            <a:endParaRPr lang="en-US" sz="4000" b="1">
              <a:latin typeface="Times New Roman" pitchFamily="18" charset="0"/>
            </a:endParaRPr>
          </a:p>
          <a:p>
            <a:pPr lvl="4"/>
            <a:r>
              <a:rPr lang="en-US" sz="5400" b="1">
                <a:latin typeface="Times New Roman" pitchFamily="18" charset="0"/>
              </a:rPr>
              <a:t>     Genus 	     	 			Species</a:t>
            </a:r>
          </a:p>
        </p:txBody>
      </p:sp>
      <p:sp>
        <p:nvSpPr>
          <p:cNvPr id="65539" name="Text Box 3"/>
          <p:cNvSpPr txBox="1">
            <a:spLocks noChangeArrowheads="1"/>
          </p:cNvSpPr>
          <p:nvPr/>
        </p:nvSpPr>
        <p:spPr bwMode="auto">
          <a:xfrm>
            <a:off x="3200400" y="609600"/>
            <a:ext cx="2189163" cy="701675"/>
          </a:xfrm>
          <a:prstGeom prst="rect">
            <a:avLst/>
          </a:prstGeom>
          <a:noFill/>
          <a:ln w="9525">
            <a:noFill/>
            <a:miter lim="800000"/>
            <a:headEnd/>
            <a:tailEnd/>
          </a:ln>
          <a:effectLst/>
        </p:spPr>
        <p:txBody>
          <a:bodyPr wrap="none">
            <a:spAutoFit/>
          </a:bodyPr>
          <a:lstStyle/>
          <a:p>
            <a:r>
              <a:rPr lang="en-US" sz="4000" b="1">
                <a:solidFill>
                  <a:schemeClr val="accent2"/>
                </a:solidFill>
                <a:latin typeface="Times New Roman" pitchFamily="18" charset="0"/>
              </a:rPr>
              <a:t>Animalia</a:t>
            </a:r>
          </a:p>
        </p:txBody>
      </p:sp>
      <p:sp>
        <p:nvSpPr>
          <p:cNvPr id="65540" name="Text Box 4"/>
          <p:cNvSpPr txBox="1">
            <a:spLocks noChangeArrowheads="1"/>
          </p:cNvSpPr>
          <p:nvPr/>
        </p:nvSpPr>
        <p:spPr bwMode="auto">
          <a:xfrm>
            <a:off x="3429000" y="1447800"/>
            <a:ext cx="2273300" cy="701675"/>
          </a:xfrm>
          <a:prstGeom prst="rect">
            <a:avLst/>
          </a:prstGeom>
          <a:noFill/>
          <a:ln w="9525">
            <a:noFill/>
            <a:miter lim="800000"/>
            <a:headEnd/>
            <a:tailEnd/>
          </a:ln>
          <a:effectLst/>
        </p:spPr>
        <p:txBody>
          <a:bodyPr wrap="none">
            <a:spAutoFit/>
          </a:bodyPr>
          <a:lstStyle/>
          <a:p>
            <a:r>
              <a:rPr lang="en-US" sz="4000" b="1">
                <a:solidFill>
                  <a:schemeClr val="accent2"/>
                </a:solidFill>
                <a:latin typeface="Times New Roman" pitchFamily="18" charset="0"/>
              </a:rPr>
              <a:t>Chordata</a:t>
            </a:r>
          </a:p>
        </p:txBody>
      </p:sp>
      <p:sp>
        <p:nvSpPr>
          <p:cNvPr id="65541" name="Text Box 5"/>
          <p:cNvSpPr txBox="1">
            <a:spLocks noChangeArrowheads="1"/>
          </p:cNvSpPr>
          <p:nvPr/>
        </p:nvSpPr>
        <p:spPr bwMode="auto">
          <a:xfrm>
            <a:off x="3581400" y="2286000"/>
            <a:ext cx="2555875" cy="701675"/>
          </a:xfrm>
          <a:prstGeom prst="rect">
            <a:avLst/>
          </a:prstGeom>
          <a:noFill/>
          <a:ln w="9525">
            <a:noFill/>
            <a:miter lim="800000"/>
            <a:headEnd/>
            <a:tailEnd/>
          </a:ln>
          <a:effectLst/>
        </p:spPr>
        <p:txBody>
          <a:bodyPr wrap="none">
            <a:spAutoFit/>
          </a:bodyPr>
          <a:lstStyle/>
          <a:p>
            <a:r>
              <a:rPr lang="en-US" sz="4000" b="1">
                <a:solidFill>
                  <a:schemeClr val="accent2"/>
                </a:solidFill>
                <a:latin typeface="Times New Roman" pitchFamily="18" charset="0"/>
              </a:rPr>
              <a:t>Mammalia</a:t>
            </a:r>
          </a:p>
        </p:txBody>
      </p:sp>
      <p:sp>
        <p:nvSpPr>
          <p:cNvPr id="65542" name="Text Box 6"/>
          <p:cNvSpPr txBox="1">
            <a:spLocks noChangeArrowheads="1"/>
          </p:cNvSpPr>
          <p:nvPr/>
        </p:nvSpPr>
        <p:spPr bwMode="auto">
          <a:xfrm>
            <a:off x="4114800" y="3124200"/>
            <a:ext cx="2441575" cy="701675"/>
          </a:xfrm>
          <a:prstGeom prst="rect">
            <a:avLst/>
          </a:prstGeom>
          <a:noFill/>
          <a:ln w="9525">
            <a:noFill/>
            <a:miter lim="800000"/>
            <a:headEnd/>
            <a:tailEnd/>
          </a:ln>
          <a:effectLst/>
        </p:spPr>
        <p:txBody>
          <a:bodyPr wrap="none">
            <a:spAutoFit/>
          </a:bodyPr>
          <a:lstStyle/>
          <a:p>
            <a:r>
              <a:rPr lang="en-US" sz="4000" b="1">
                <a:solidFill>
                  <a:schemeClr val="accent2"/>
                </a:solidFill>
                <a:latin typeface="Times New Roman" pitchFamily="18" charset="0"/>
              </a:rPr>
              <a:t>Carnivora</a:t>
            </a:r>
          </a:p>
        </p:txBody>
      </p:sp>
      <p:sp>
        <p:nvSpPr>
          <p:cNvPr id="65543" name="Text Box 7"/>
          <p:cNvSpPr txBox="1">
            <a:spLocks noChangeArrowheads="1"/>
          </p:cNvSpPr>
          <p:nvPr/>
        </p:nvSpPr>
        <p:spPr bwMode="auto">
          <a:xfrm>
            <a:off x="4648200" y="3886200"/>
            <a:ext cx="1763713" cy="701675"/>
          </a:xfrm>
          <a:prstGeom prst="rect">
            <a:avLst/>
          </a:prstGeom>
          <a:noFill/>
          <a:ln w="9525">
            <a:noFill/>
            <a:miter lim="800000"/>
            <a:headEnd/>
            <a:tailEnd/>
          </a:ln>
          <a:effectLst/>
        </p:spPr>
        <p:txBody>
          <a:bodyPr wrap="none">
            <a:spAutoFit/>
          </a:bodyPr>
          <a:lstStyle/>
          <a:p>
            <a:r>
              <a:rPr lang="en-US" sz="4000" b="1">
                <a:solidFill>
                  <a:schemeClr val="accent2"/>
                </a:solidFill>
                <a:latin typeface="Times New Roman" pitchFamily="18" charset="0"/>
              </a:rPr>
              <a:t>Felidae</a:t>
            </a:r>
          </a:p>
        </p:txBody>
      </p:sp>
      <p:sp>
        <p:nvSpPr>
          <p:cNvPr id="65544" name="Text Box 8"/>
          <p:cNvSpPr txBox="1">
            <a:spLocks noChangeArrowheads="1"/>
          </p:cNvSpPr>
          <p:nvPr/>
        </p:nvSpPr>
        <p:spPr bwMode="auto">
          <a:xfrm>
            <a:off x="5165725" y="4721225"/>
            <a:ext cx="2187575" cy="701675"/>
          </a:xfrm>
          <a:prstGeom prst="rect">
            <a:avLst/>
          </a:prstGeom>
          <a:noFill/>
          <a:ln w="9525">
            <a:noFill/>
            <a:miter lim="800000"/>
            <a:headEnd/>
            <a:tailEnd/>
          </a:ln>
          <a:effectLst/>
        </p:spPr>
        <p:txBody>
          <a:bodyPr wrap="none">
            <a:spAutoFit/>
          </a:bodyPr>
          <a:lstStyle/>
          <a:p>
            <a:r>
              <a:rPr lang="en-US" sz="4000" b="1" u="sng">
                <a:solidFill>
                  <a:schemeClr val="accent2"/>
                </a:solidFill>
                <a:latin typeface="Times New Roman" pitchFamily="18" charset="0"/>
              </a:rPr>
              <a:t>Panthera</a:t>
            </a:r>
            <a:endParaRPr lang="en-US">
              <a:solidFill>
                <a:schemeClr val="accent2"/>
              </a:solidFill>
              <a:latin typeface="Times New Roman" pitchFamily="18" charset="0"/>
            </a:endParaRPr>
          </a:p>
        </p:txBody>
      </p:sp>
      <p:sp>
        <p:nvSpPr>
          <p:cNvPr id="65545" name="Text Box 9"/>
          <p:cNvSpPr txBox="1">
            <a:spLocks noChangeArrowheads="1"/>
          </p:cNvSpPr>
          <p:nvPr/>
        </p:nvSpPr>
        <p:spPr bwMode="auto">
          <a:xfrm>
            <a:off x="6324600" y="5486400"/>
            <a:ext cx="804863" cy="701675"/>
          </a:xfrm>
          <a:prstGeom prst="rect">
            <a:avLst/>
          </a:prstGeom>
          <a:noFill/>
          <a:ln w="9525">
            <a:noFill/>
            <a:miter lim="800000"/>
            <a:headEnd/>
            <a:tailEnd/>
          </a:ln>
          <a:effectLst/>
        </p:spPr>
        <p:txBody>
          <a:bodyPr wrap="none">
            <a:spAutoFit/>
          </a:bodyPr>
          <a:lstStyle/>
          <a:p>
            <a:r>
              <a:rPr lang="en-US" sz="4000" b="1" u="sng">
                <a:solidFill>
                  <a:schemeClr val="accent2"/>
                </a:solidFill>
                <a:latin typeface="Times New Roman" pitchFamily="18" charset="0"/>
              </a:rPr>
              <a:t>leo</a:t>
            </a:r>
            <a:endParaRPr lang="en-US">
              <a:solidFill>
                <a:schemeClr val="accent2"/>
              </a:solidFill>
              <a:latin typeface="Times New Roman" pitchFamily="18" charset="0"/>
            </a:endParaRPr>
          </a:p>
        </p:txBody>
      </p:sp>
      <p:sp>
        <p:nvSpPr>
          <p:cNvPr id="65547" name="Rectangle 11"/>
          <p:cNvSpPr>
            <a:spLocks noChangeArrowheads="1"/>
          </p:cNvSpPr>
          <p:nvPr/>
        </p:nvSpPr>
        <p:spPr bwMode="auto">
          <a:xfrm>
            <a:off x="228600" y="6397625"/>
            <a:ext cx="5238750" cy="274638"/>
          </a:xfrm>
          <a:prstGeom prst="rect">
            <a:avLst/>
          </a:prstGeom>
          <a:noFill/>
          <a:ln w="9525">
            <a:noFill/>
            <a:miter lim="800000"/>
            <a:headEnd/>
            <a:tailEnd/>
          </a:ln>
          <a:effectLst/>
        </p:spPr>
        <p:txBody>
          <a:bodyPr wrap="none">
            <a:spAutoFit/>
          </a:bodyPr>
          <a:lstStyle/>
          <a:p>
            <a:r>
              <a:rPr lang="en-US" sz="1200" b="1">
                <a:solidFill>
                  <a:srgbClr val="990099"/>
                </a:solidFill>
                <a:latin typeface="Arial" charset="0"/>
              </a:rPr>
              <a:t>http://www.vetmed.wisc.edu/dms/fapm/personnel/tom_b/2004-lion.jpg</a:t>
            </a:r>
          </a:p>
        </p:txBody>
      </p:sp>
      <p:pic>
        <p:nvPicPr>
          <p:cNvPr id="65548" name="Picture 12" descr="lion23"/>
          <p:cNvPicPr>
            <a:picLocks noChangeAspect="1" noChangeArrowheads="1"/>
          </p:cNvPicPr>
          <p:nvPr/>
        </p:nvPicPr>
        <p:blipFill>
          <a:blip r:embed="rId2" cstate="print"/>
          <a:srcRect/>
          <a:stretch>
            <a:fillRect/>
          </a:stretch>
        </p:blipFill>
        <p:spPr bwMode="auto">
          <a:xfrm>
            <a:off x="6477000" y="304800"/>
            <a:ext cx="2395538"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539"/>
                                        </p:tgtEl>
                                        <p:attrNameLst>
                                          <p:attrName>style.visibility</p:attrName>
                                        </p:attrNameLst>
                                      </p:cBhvr>
                                      <p:to>
                                        <p:strVal val="visible"/>
                                      </p:to>
                                    </p:set>
                                    <p:anim calcmode="lin" valueType="num">
                                      <p:cBhvr additive="base">
                                        <p:cTn id="7" dur="500" fill="hold"/>
                                        <p:tgtEl>
                                          <p:spTgt spid="65539"/>
                                        </p:tgtEl>
                                        <p:attrNameLst>
                                          <p:attrName>ppt_x</p:attrName>
                                        </p:attrNameLst>
                                      </p:cBhvr>
                                      <p:tavLst>
                                        <p:tav tm="0">
                                          <p:val>
                                            <p:strVal val="1+#ppt_w/2"/>
                                          </p:val>
                                        </p:tav>
                                        <p:tav tm="100000">
                                          <p:val>
                                            <p:strVal val="#ppt_x"/>
                                          </p:val>
                                        </p:tav>
                                      </p:tavLst>
                                    </p:anim>
                                    <p:anim calcmode="lin" valueType="num">
                                      <p:cBhvr additive="base">
                                        <p:cTn id="8" dur="500" fill="hold"/>
                                        <p:tgtEl>
                                          <p:spTgt spid="655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540"/>
                                        </p:tgtEl>
                                        <p:attrNameLst>
                                          <p:attrName>style.visibility</p:attrName>
                                        </p:attrNameLst>
                                      </p:cBhvr>
                                      <p:to>
                                        <p:strVal val="visible"/>
                                      </p:to>
                                    </p:set>
                                    <p:anim calcmode="lin" valueType="num">
                                      <p:cBhvr additive="base">
                                        <p:cTn id="13" dur="500" fill="hold"/>
                                        <p:tgtEl>
                                          <p:spTgt spid="65540"/>
                                        </p:tgtEl>
                                        <p:attrNameLst>
                                          <p:attrName>ppt_x</p:attrName>
                                        </p:attrNameLst>
                                      </p:cBhvr>
                                      <p:tavLst>
                                        <p:tav tm="0">
                                          <p:val>
                                            <p:strVal val="1+#ppt_w/2"/>
                                          </p:val>
                                        </p:tav>
                                        <p:tav tm="100000">
                                          <p:val>
                                            <p:strVal val="#ppt_x"/>
                                          </p:val>
                                        </p:tav>
                                      </p:tavLst>
                                    </p:anim>
                                    <p:anim calcmode="lin" valueType="num">
                                      <p:cBhvr additive="base">
                                        <p:cTn id="14" dur="500" fill="hold"/>
                                        <p:tgtEl>
                                          <p:spTgt spid="655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5541"/>
                                        </p:tgtEl>
                                        <p:attrNameLst>
                                          <p:attrName>style.visibility</p:attrName>
                                        </p:attrNameLst>
                                      </p:cBhvr>
                                      <p:to>
                                        <p:strVal val="visible"/>
                                      </p:to>
                                    </p:set>
                                    <p:anim calcmode="lin" valueType="num">
                                      <p:cBhvr additive="base">
                                        <p:cTn id="19" dur="500" fill="hold"/>
                                        <p:tgtEl>
                                          <p:spTgt spid="65541"/>
                                        </p:tgtEl>
                                        <p:attrNameLst>
                                          <p:attrName>ppt_x</p:attrName>
                                        </p:attrNameLst>
                                      </p:cBhvr>
                                      <p:tavLst>
                                        <p:tav tm="0">
                                          <p:val>
                                            <p:strVal val="1+#ppt_w/2"/>
                                          </p:val>
                                        </p:tav>
                                        <p:tav tm="100000">
                                          <p:val>
                                            <p:strVal val="#ppt_x"/>
                                          </p:val>
                                        </p:tav>
                                      </p:tavLst>
                                    </p:anim>
                                    <p:anim calcmode="lin" valueType="num">
                                      <p:cBhvr additive="base">
                                        <p:cTn id="20" dur="500" fill="hold"/>
                                        <p:tgtEl>
                                          <p:spTgt spid="6554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5542"/>
                                        </p:tgtEl>
                                        <p:attrNameLst>
                                          <p:attrName>style.visibility</p:attrName>
                                        </p:attrNameLst>
                                      </p:cBhvr>
                                      <p:to>
                                        <p:strVal val="visible"/>
                                      </p:to>
                                    </p:set>
                                    <p:anim calcmode="lin" valueType="num">
                                      <p:cBhvr additive="base">
                                        <p:cTn id="25" dur="500" fill="hold"/>
                                        <p:tgtEl>
                                          <p:spTgt spid="65542"/>
                                        </p:tgtEl>
                                        <p:attrNameLst>
                                          <p:attrName>ppt_x</p:attrName>
                                        </p:attrNameLst>
                                      </p:cBhvr>
                                      <p:tavLst>
                                        <p:tav tm="0">
                                          <p:val>
                                            <p:strVal val="1+#ppt_w/2"/>
                                          </p:val>
                                        </p:tav>
                                        <p:tav tm="100000">
                                          <p:val>
                                            <p:strVal val="#ppt_x"/>
                                          </p:val>
                                        </p:tav>
                                      </p:tavLst>
                                    </p:anim>
                                    <p:anim calcmode="lin" valueType="num">
                                      <p:cBhvr additive="base">
                                        <p:cTn id="26" dur="500" fill="hold"/>
                                        <p:tgtEl>
                                          <p:spTgt spid="6554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5543"/>
                                        </p:tgtEl>
                                        <p:attrNameLst>
                                          <p:attrName>style.visibility</p:attrName>
                                        </p:attrNameLst>
                                      </p:cBhvr>
                                      <p:to>
                                        <p:strVal val="visible"/>
                                      </p:to>
                                    </p:set>
                                    <p:anim calcmode="lin" valueType="num">
                                      <p:cBhvr additive="base">
                                        <p:cTn id="31" dur="500" fill="hold"/>
                                        <p:tgtEl>
                                          <p:spTgt spid="65543"/>
                                        </p:tgtEl>
                                        <p:attrNameLst>
                                          <p:attrName>ppt_x</p:attrName>
                                        </p:attrNameLst>
                                      </p:cBhvr>
                                      <p:tavLst>
                                        <p:tav tm="0">
                                          <p:val>
                                            <p:strVal val="1+#ppt_w/2"/>
                                          </p:val>
                                        </p:tav>
                                        <p:tav tm="100000">
                                          <p:val>
                                            <p:strVal val="#ppt_x"/>
                                          </p:val>
                                        </p:tav>
                                      </p:tavLst>
                                    </p:anim>
                                    <p:anim calcmode="lin" valueType="num">
                                      <p:cBhvr additive="base">
                                        <p:cTn id="32"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5544"/>
                                        </p:tgtEl>
                                        <p:attrNameLst>
                                          <p:attrName>style.visibility</p:attrName>
                                        </p:attrNameLst>
                                      </p:cBhvr>
                                      <p:to>
                                        <p:strVal val="visible"/>
                                      </p:to>
                                    </p:set>
                                    <p:anim calcmode="lin" valueType="num">
                                      <p:cBhvr additive="base">
                                        <p:cTn id="37" dur="500" fill="hold"/>
                                        <p:tgtEl>
                                          <p:spTgt spid="65544"/>
                                        </p:tgtEl>
                                        <p:attrNameLst>
                                          <p:attrName>ppt_x</p:attrName>
                                        </p:attrNameLst>
                                      </p:cBhvr>
                                      <p:tavLst>
                                        <p:tav tm="0">
                                          <p:val>
                                            <p:strVal val="1+#ppt_w/2"/>
                                          </p:val>
                                        </p:tav>
                                        <p:tav tm="100000">
                                          <p:val>
                                            <p:strVal val="#ppt_x"/>
                                          </p:val>
                                        </p:tav>
                                      </p:tavLst>
                                    </p:anim>
                                    <p:anim calcmode="lin" valueType="num">
                                      <p:cBhvr additive="base">
                                        <p:cTn id="38" dur="500" fill="hold"/>
                                        <p:tgtEl>
                                          <p:spTgt spid="6554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5545"/>
                                        </p:tgtEl>
                                        <p:attrNameLst>
                                          <p:attrName>style.visibility</p:attrName>
                                        </p:attrNameLst>
                                      </p:cBhvr>
                                      <p:to>
                                        <p:strVal val="visible"/>
                                      </p:to>
                                    </p:set>
                                    <p:anim calcmode="lin" valueType="num">
                                      <p:cBhvr additive="base">
                                        <p:cTn id="43" dur="500" fill="hold"/>
                                        <p:tgtEl>
                                          <p:spTgt spid="65545"/>
                                        </p:tgtEl>
                                        <p:attrNameLst>
                                          <p:attrName>ppt_x</p:attrName>
                                        </p:attrNameLst>
                                      </p:cBhvr>
                                      <p:tavLst>
                                        <p:tav tm="0">
                                          <p:val>
                                            <p:strVal val="1+#ppt_w/2"/>
                                          </p:val>
                                        </p:tav>
                                        <p:tav tm="100000">
                                          <p:val>
                                            <p:strVal val="#ppt_x"/>
                                          </p:val>
                                        </p:tav>
                                      </p:tavLst>
                                    </p:anim>
                                    <p:anim calcmode="lin" valueType="num">
                                      <p:cBhvr additive="base">
                                        <p:cTn id="44" dur="500" fill="hold"/>
                                        <p:tgtEl>
                                          <p:spTgt spid="655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P spid="65541" grpId="0" autoUpdateAnimBg="0"/>
      <p:bldP spid="65542" grpId="0" autoUpdateAnimBg="0"/>
      <p:bldP spid="65543" grpId="0" autoUpdateAnimBg="0"/>
      <p:bldP spid="65544" grpId="0" autoUpdateAnimBg="0"/>
      <p:bldP spid="6554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81000"/>
            <a:ext cx="8382000" cy="1143000"/>
          </a:xfrm>
        </p:spPr>
        <p:txBody>
          <a:bodyPr/>
          <a:lstStyle/>
          <a:p>
            <a:r>
              <a:rPr lang="en-US" sz="4000" b="1">
                <a:latin typeface="Comic Sans MS" pitchFamily="66" charset="0"/>
              </a:rPr>
              <a:t>BINOMIAL NOMENCLATURE</a:t>
            </a:r>
            <a:br>
              <a:rPr lang="en-US" sz="4000" b="1">
                <a:latin typeface="Comic Sans MS" pitchFamily="66" charset="0"/>
              </a:rPr>
            </a:br>
            <a:r>
              <a:rPr lang="en-US" sz="3200" b="1">
                <a:solidFill>
                  <a:srgbClr val="FF0066"/>
                </a:solidFill>
                <a:latin typeface="Comic Sans MS" pitchFamily="66" charset="0"/>
              </a:rPr>
              <a:t>(2-name naming system)</a:t>
            </a:r>
          </a:p>
        </p:txBody>
      </p:sp>
      <p:sp>
        <p:nvSpPr>
          <p:cNvPr id="67587" name="Rectangle 3"/>
          <p:cNvSpPr>
            <a:spLocks noGrp="1" noChangeArrowheads="1"/>
          </p:cNvSpPr>
          <p:nvPr>
            <p:ph type="body" sz="half" idx="2"/>
          </p:nvPr>
        </p:nvSpPr>
        <p:spPr>
          <a:xfrm>
            <a:off x="228600" y="1828800"/>
            <a:ext cx="8229600" cy="2057400"/>
          </a:xfrm>
        </p:spPr>
        <p:txBody>
          <a:bodyPr/>
          <a:lstStyle/>
          <a:p>
            <a:pPr>
              <a:buFontTx/>
              <a:buNone/>
            </a:pPr>
            <a:r>
              <a:rPr lang="en-US" sz="3600" b="1">
                <a:latin typeface="Comic Sans MS" pitchFamily="66" charset="0"/>
              </a:rPr>
              <a:t>1</a:t>
            </a:r>
            <a:r>
              <a:rPr lang="en-US" sz="3700" b="1" baseline="30000">
                <a:latin typeface="Comic Sans MS" pitchFamily="66" charset="0"/>
              </a:rPr>
              <a:t>st</a:t>
            </a:r>
            <a:r>
              <a:rPr lang="en-US" sz="3600" b="1">
                <a:latin typeface="Comic Sans MS" pitchFamily="66" charset="0"/>
              </a:rPr>
              <a:t> name =  _______________</a:t>
            </a:r>
          </a:p>
          <a:p>
            <a:pPr lvl="1"/>
            <a:r>
              <a:rPr lang="en-US" sz="3200" b="1">
                <a:latin typeface="Comic Sans MS" pitchFamily="66" charset="0"/>
              </a:rPr>
              <a:t>Always capitalized</a:t>
            </a:r>
          </a:p>
        </p:txBody>
      </p:sp>
      <p:sp>
        <p:nvSpPr>
          <p:cNvPr id="67588" name="Text Box 4"/>
          <p:cNvSpPr txBox="1">
            <a:spLocks noChangeArrowheads="1"/>
          </p:cNvSpPr>
          <p:nvPr/>
        </p:nvSpPr>
        <p:spPr bwMode="auto">
          <a:xfrm>
            <a:off x="152400" y="3657600"/>
            <a:ext cx="8763000" cy="1425575"/>
          </a:xfrm>
          <a:prstGeom prst="rect">
            <a:avLst/>
          </a:prstGeom>
          <a:noFill/>
          <a:ln w="9525">
            <a:noFill/>
            <a:miter lim="800000"/>
            <a:headEnd/>
            <a:tailEnd/>
          </a:ln>
          <a:effectLst/>
        </p:spPr>
        <p:txBody>
          <a:bodyPr>
            <a:spAutoFit/>
          </a:bodyPr>
          <a:lstStyle/>
          <a:p>
            <a:pPr>
              <a:lnSpc>
                <a:spcPct val="90000"/>
              </a:lnSpc>
              <a:spcBef>
                <a:spcPct val="20000"/>
              </a:spcBef>
            </a:pPr>
            <a:r>
              <a:rPr lang="en-US" sz="3600" b="1"/>
              <a:t>2</a:t>
            </a:r>
            <a:r>
              <a:rPr lang="en-US" sz="3700" b="1" baseline="30000"/>
              <a:t>nd</a:t>
            </a:r>
            <a:r>
              <a:rPr lang="en-US" sz="3600" b="1"/>
              <a:t> name = _________________</a:t>
            </a:r>
          </a:p>
          <a:p>
            <a:pPr lvl="1">
              <a:lnSpc>
                <a:spcPct val="90000"/>
              </a:lnSpc>
              <a:spcBef>
                <a:spcPct val="20000"/>
              </a:spcBef>
              <a:buFontTx/>
              <a:buChar char="–"/>
            </a:pPr>
            <a:r>
              <a:rPr lang="en-US" sz="3200" b="1"/>
              <a:t>Always lower case</a:t>
            </a:r>
          </a:p>
          <a:p>
            <a:endParaRPr lang="en-US" sz="2000"/>
          </a:p>
        </p:txBody>
      </p:sp>
      <p:sp>
        <p:nvSpPr>
          <p:cNvPr id="67589" name="Text Box 5"/>
          <p:cNvSpPr txBox="1">
            <a:spLocks noChangeArrowheads="1"/>
          </p:cNvSpPr>
          <p:nvPr/>
        </p:nvSpPr>
        <p:spPr bwMode="auto">
          <a:xfrm>
            <a:off x="304800" y="5160963"/>
            <a:ext cx="8721725" cy="1190625"/>
          </a:xfrm>
          <a:prstGeom prst="rect">
            <a:avLst/>
          </a:prstGeom>
          <a:noFill/>
          <a:ln w="9525">
            <a:noFill/>
            <a:miter lim="800000"/>
            <a:headEnd/>
            <a:tailEnd/>
          </a:ln>
          <a:effectLst/>
        </p:spPr>
        <p:txBody>
          <a:bodyPr wrap="none">
            <a:spAutoFit/>
          </a:bodyPr>
          <a:lstStyle/>
          <a:p>
            <a:pPr>
              <a:spcBef>
                <a:spcPct val="20000"/>
              </a:spcBef>
            </a:pPr>
            <a:r>
              <a:rPr lang="en-US" sz="3600" b="1"/>
              <a:t>Both names are ______________ or </a:t>
            </a:r>
            <a:br>
              <a:rPr lang="en-US" sz="3600" b="1"/>
            </a:br>
            <a:r>
              <a:rPr lang="en-US" sz="3600" b="1"/>
              <a:t>written in ____________.</a:t>
            </a:r>
          </a:p>
        </p:txBody>
      </p:sp>
      <p:sp>
        <p:nvSpPr>
          <p:cNvPr id="67590" name="Text Box 6"/>
          <p:cNvSpPr txBox="1">
            <a:spLocks noChangeArrowheads="1"/>
          </p:cNvSpPr>
          <p:nvPr/>
        </p:nvSpPr>
        <p:spPr bwMode="auto">
          <a:xfrm>
            <a:off x="3200400" y="1836738"/>
            <a:ext cx="3759200" cy="701675"/>
          </a:xfrm>
          <a:prstGeom prst="rect">
            <a:avLst/>
          </a:prstGeom>
          <a:noFill/>
          <a:ln w="9525">
            <a:noFill/>
            <a:miter lim="800000"/>
            <a:headEnd/>
            <a:tailEnd/>
          </a:ln>
          <a:effectLst/>
        </p:spPr>
        <p:txBody>
          <a:bodyPr wrap="none">
            <a:spAutoFit/>
          </a:bodyPr>
          <a:lstStyle/>
          <a:p>
            <a:r>
              <a:rPr lang="en-US" sz="4000" b="1">
                <a:solidFill>
                  <a:schemeClr val="accent2"/>
                </a:solidFill>
              </a:rPr>
              <a:t>GENUS NAME</a:t>
            </a:r>
          </a:p>
        </p:txBody>
      </p:sp>
      <p:sp>
        <p:nvSpPr>
          <p:cNvPr id="67591" name="Text Box 7"/>
          <p:cNvSpPr txBox="1">
            <a:spLocks noChangeArrowheads="1"/>
          </p:cNvSpPr>
          <p:nvPr/>
        </p:nvSpPr>
        <p:spPr bwMode="auto">
          <a:xfrm>
            <a:off x="3048000" y="3589338"/>
            <a:ext cx="4157663" cy="701675"/>
          </a:xfrm>
          <a:prstGeom prst="rect">
            <a:avLst/>
          </a:prstGeom>
          <a:noFill/>
          <a:ln w="9525">
            <a:noFill/>
            <a:miter lim="800000"/>
            <a:headEnd/>
            <a:tailEnd/>
          </a:ln>
          <a:effectLst/>
        </p:spPr>
        <p:txBody>
          <a:bodyPr wrap="none">
            <a:spAutoFit/>
          </a:bodyPr>
          <a:lstStyle/>
          <a:p>
            <a:r>
              <a:rPr lang="en-US" sz="4000" b="1">
                <a:solidFill>
                  <a:schemeClr val="accent2"/>
                </a:solidFill>
              </a:rPr>
              <a:t>SPECIES NAME</a:t>
            </a:r>
          </a:p>
        </p:txBody>
      </p:sp>
      <p:sp>
        <p:nvSpPr>
          <p:cNvPr id="67592" name="Text Box 8"/>
          <p:cNvSpPr txBox="1">
            <a:spLocks noChangeArrowheads="1"/>
          </p:cNvSpPr>
          <p:nvPr/>
        </p:nvSpPr>
        <p:spPr bwMode="auto">
          <a:xfrm>
            <a:off x="4479925" y="5081588"/>
            <a:ext cx="3487738" cy="641350"/>
          </a:xfrm>
          <a:prstGeom prst="rect">
            <a:avLst/>
          </a:prstGeom>
          <a:noFill/>
          <a:ln w="9525">
            <a:noFill/>
            <a:miter lim="800000"/>
            <a:headEnd/>
            <a:tailEnd/>
          </a:ln>
          <a:effectLst/>
        </p:spPr>
        <p:txBody>
          <a:bodyPr wrap="none">
            <a:spAutoFit/>
          </a:bodyPr>
          <a:lstStyle/>
          <a:p>
            <a:r>
              <a:rPr lang="en-US" sz="3600" b="1">
                <a:solidFill>
                  <a:schemeClr val="accent2"/>
                </a:solidFill>
              </a:rPr>
              <a:t>UNDERLINED </a:t>
            </a:r>
          </a:p>
        </p:txBody>
      </p:sp>
      <p:sp>
        <p:nvSpPr>
          <p:cNvPr id="67593" name="Text Box 9"/>
          <p:cNvSpPr txBox="1">
            <a:spLocks noChangeArrowheads="1"/>
          </p:cNvSpPr>
          <p:nvPr/>
        </p:nvSpPr>
        <p:spPr bwMode="auto">
          <a:xfrm>
            <a:off x="3032125" y="5691188"/>
            <a:ext cx="2187575" cy="641350"/>
          </a:xfrm>
          <a:prstGeom prst="rect">
            <a:avLst/>
          </a:prstGeom>
          <a:noFill/>
          <a:ln w="9525">
            <a:noFill/>
            <a:miter lim="800000"/>
            <a:headEnd/>
            <a:tailEnd/>
          </a:ln>
          <a:effectLst/>
        </p:spPr>
        <p:txBody>
          <a:bodyPr wrap="none">
            <a:spAutoFit/>
          </a:bodyPr>
          <a:lstStyle/>
          <a:p>
            <a:r>
              <a:rPr lang="en-US" sz="3600" b="1">
                <a:solidFill>
                  <a:schemeClr val="accent2"/>
                </a:solidFill>
              </a:rPr>
              <a:t>ITALICS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5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autoUpdateAnimBg="0"/>
      <p:bldP spid="67591" grpId="0" autoUpdateAnimBg="0"/>
      <p:bldP spid="67592" grpId="0" autoUpdateAnimBg="0"/>
      <p:bldP spid="6759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bio_ch18_436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95600" y="533400"/>
            <a:ext cx="5711825" cy="5486400"/>
          </a:xfrm>
          <a:prstGeom prst="rect">
            <a:avLst/>
          </a:prstGeom>
          <a:noFill/>
          <a:ln w="9525">
            <a:noFill/>
            <a:miter lim="800000"/>
            <a:headEnd/>
            <a:tailEnd/>
          </a:ln>
          <a:effectLst/>
        </p:spPr>
      </p:pic>
      <p:sp>
        <p:nvSpPr>
          <p:cNvPr id="6" name="Text Box 4"/>
          <p:cNvSpPr txBox="1">
            <a:spLocks noChangeArrowheads="1"/>
          </p:cNvSpPr>
          <p:nvPr/>
        </p:nvSpPr>
        <p:spPr bwMode="auto">
          <a:xfrm>
            <a:off x="228600" y="685800"/>
            <a:ext cx="2627313" cy="457200"/>
          </a:xfrm>
          <a:prstGeom prst="rect">
            <a:avLst/>
          </a:prstGeom>
          <a:noFill/>
          <a:ln w="9525">
            <a:noFill/>
            <a:miter lim="800000"/>
            <a:headEnd/>
            <a:tailEnd/>
          </a:ln>
        </p:spPr>
        <p:txBody>
          <a:bodyPr wrap="none">
            <a:spAutoFit/>
          </a:bodyPr>
          <a:lstStyle/>
          <a:p>
            <a:r>
              <a:rPr lang="en-US"/>
              <a:t>Kingdom: Animalia</a:t>
            </a:r>
          </a:p>
        </p:txBody>
      </p:sp>
      <p:sp>
        <p:nvSpPr>
          <p:cNvPr id="7" name="Text Box 5"/>
          <p:cNvSpPr txBox="1">
            <a:spLocks noChangeArrowheads="1"/>
          </p:cNvSpPr>
          <p:nvPr/>
        </p:nvSpPr>
        <p:spPr bwMode="auto">
          <a:xfrm>
            <a:off x="228600" y="1524000"/>
            <a:ext cx="2408238" cy="457200"/>
          </a:xfrm>
          <a:prstGeom prst="rect">
            <a:avLst/>
          </a:prstGeom>
          <a:noFill/>
          <a:ln w="9525">
            <a:noFill/>
            <a:miter lim="800000"/>
            <a:headEnd/>
            <a:tailEnd/>
          </a:ln>
        </p:spPr>
        <p:txBody>
          <a:bodyPr wrap="none">
            <a:spAutoFit/>
          </a:bodyPr>
          <a:lstStyle/>
          <a:p>
            <a:r>
              <a:rPr lang="en-US"/>
              <a:t>Phylum: Chordata</a:t>
            </a:r>
          </a:p>
        </p:txBody>
      </p:sp>
      <p:sp>
        <p:nvSpPr>
          <p:cNvPr id="8" name="Text Box 6"/>
          <p:cNvSpPr txBox="1">
            <a:spLocks noChangeArrowheads="1"/>
          </p:cNvSpPr>
          <p:nvPr/>
        </p:nvSpPr>
        <p:spPr bwMode="auto">
          <a:xfrm>
            <a:off x="228600" y="2362200"/>
            <a:ext cx="2322513" cy="457200"/>
          </a:xfrm>
          <a:prstGeom prst="rect">
            <a:avLst/>
          </a:prstGeom>
          <a:noFill/>
          <a:ln w="9525">
            <a:noFill/>
            <a:miter lim="800000"/>
            <a:headEnd/>
            <a:tailEnd/>
          </a:ln>
        </p:spPr>
        <p:txBody>
          <a:bodyPr wrap="none">
            <a:spAutoFit/>
          </a:bodyPr>
          <a:lstStyle/>
          <a:p>
            <a:r>
              <a:rPr lang="en-US"/>
              <a:t>Class: Mammalia</a:t>
            </a:r>
          </a:p>
        </p:txBody>
      </p:sp>
      <p:sp>
        <p:nvSpPr>
          <p:cNvPr id="9" name="Text Box 7"/>
          <p:cNvSpPr txBox="1">
            <a:spLocks noChangeArrowheads="1"/>
          </p:cNvSpPr>
          <p:nvPr/>
        </p:nvSpPr>
        <p:spPr bwMode="auto">
          <a:xfrm>
            <a:off x="228600" y="3124200"/>
            <a:ext cx="2273300" cy="457200"/>
          </a:xfrm>
          <a:prstGeom prst="rect">
            <a:avLst/>
          </a:prstGeom>
          <a:noFill/>
          <a:ln w="9525">
            <a:noFill/>
            <a:miter lim="800000"/>
            <a:headEnd/>
            <a:tailEnd/>
          </a:ln>
        </p:spPr>
        <p:txBody>
          <a:bodyPr wrap="none">
            <a:spAutoFit/>
          </a:bodyPr>
          <a:lstStyle/>
          <a:p>
            <a:r>
              <a:rPr lang="en-US"/>
              <a:t>Order: Carnivore</a:t>
            </a:r>
          </a:p>
        </p:txBody>
      </p:sp>
      <p:sp>
        <p:nvSpPr>
          <p:cNvPr id="10" name="Text Box 8"/>
          <p:cNvSpPr txBox="1">
            <a:spLocks noChangeArrowheads="1"/>
          </p:cNvSpPr>
          <p:nvPr/>
        </p:nvSpPr>
        <p:spPr bwMode="auto">
          <a:xfrm>
            <a:off x="304800" y="3886200"/>
            <a:ext cx="2054225" cy="461963"/>
          </a:xfrm>
          <a:prstGeom prst="rect">
            <a:avLst/>
          </a:prstGeom>
          <a:noFill/>
          <a:ln w="9525">
            <a:noFill/>
            <a:miter lim="800000"/>
            <a:headEnd/>
            <a:tailEnd/>
          </a:ln>
        </p:spPr>
        <p:txBody>
          <a:bodyPr wrap="none">
            <a:spAutoFit/>
          </a:bodyPr>
          <a:lstStyle/>
          <a:p>
            <a:r>
              <a:rPr lang="en-US"/>
              <a:t>Family: Uridae</a:t>
            </a:r>
          </a:p>
        </p:txBody>
      </p:sp>
      <p:sp>
        <p:nvSpPr>
          <p:cNvPr id="11" name="Text Box 9"/>
          <p:cNvSpPr txBox="1">
            <a:spLocks noChangeArrowheads="1"/>
          </p:cNvSpPr>
          <p:nvPr/>
        </p:nvSpPr>
        <p:spPr bwMode="auto">
          <a:xfrm>
            <a:off x="304800" y="4648200"/>
            <a:ext cx="1854200" cy="457200"/>
          </a:xfrm>
          <a:prstGeom prst="rect">
            <a:avLst/>
          </a:prstGeom>
          <a:noFill/>
          <a:ln w="9525">
            <a:noFill/>
            <a:miter lim="800000"/>
            <a:headEnd/>
            <a:tailEnd/>
          </a:ln>
        </p:spPr>
        <p:txBody>
          <a:bodyPr wrap="none">
            <a:spAutoFit/>
          </a:bodyPr>
          <a:lstStyle/>
          <a:p>
            <a:r>
              <a:rPr lang="en-US"/>
              <a:t>Genus: </a:t>
            </a:r>
            <a:r>
              <a:rPr lang="en-US" i="1"/>
              <a:t>Ursus</a:t>
            </a:r>
          </a:p>
        </p:txBody>
      </p:sp>
      <p:sp>
        <p:nvSpPr>
          <p:cNvPr id="12" name="Text Box 10"/>
          <p:cNvSpPr txBox="1">
            <a:spLocks noChangeArrowheads="1"/>
          </p:cNvSpPr>
          <p:nvPr/>
        </p:nvSpPr>
        <p:spPr bwMode="auto">
          <a:xfrm>
            <a:off x="304800" y="5334000"/>
            <a:ext cx="1884363" cy="731838"/>
          </a:xfrm>
          <a:prstGeom prst="rect">
            <a:avLst/>
          </a:prstGeom>
          <a:noFill/>
          <a:ln w="9525">
            <a:noFill/>
            <a:miter lim="800000"/>
            <a:headEnd/>
            <a:tailEnd/>
          </a:ln>
        </p:spPr>
        <p:txBody>
          <a:bodyPr wrap="none">
            <a:spAutoFit/>
          </a:bodyPr>
          <a:lstStyle/>
          <a:p>
            <a:r>
              <a:rPr lang="en-US"/>
              <a:t>Species:</a:t>
            </a:r>
            <a:r>
              <a:rPr lang="en-US" sz="1800" b="1" i="1">
                <a:latin typeface="Arial" charset="0"/>
              </a:rPr>
              <a:t> </a:t>
            </a:r>
            <a:r>
              <a:rPr lang="en-US" sz="1800" i="1">
                <a:latin typeface="Arial" charset="0"/>
              </a:rPr>
              <a:t>arctos</a:t>
            </a:r>
          </a:p>
          <a:p>
            <a:endParaRPr lang="en-US" sz="1800"/>
          </a:p>
        </p:txBody>
      </p:sp>
      <p:sp>
        <p:nvSpPr>
          <p:cNvPr id="13" name="Text Box 12"/>
          <p:cNvSpPr txBox="1">
            <a:spLocks noChangeArrowheads="1"/>
          </p:cNvSpPr>
          <p:nvPr/>
        </p:nvSpPr>
        <p:spPr bwMode="auto">
          <a:xfrm>
            <a:off x="4038600" y="5943600"/>
            <a:ext cx="3709988" cy="457200"/>
          </a:xfrm>
          <a:prstGeom prst="rect">
            <a:avLst/>
          </a:prstGeom>
          <a:noFill/>
          <a:ln w="9525">
            <a:noFill/>
            <a:miter lim="800000"/>
            <a:headEnd/>
            <a:tailEnd/>
          </a:ln>
        </p:spPr>
        <p:txBody>
          <a:bodyPr wrap="none">
            <a:spAutoFit/>
          </a:bodyPr>
          <a:lstStyle/>
          <a:p>
            <a:r>
              <a:rPr lang="en-US"/>
              <a:t>Scientific Name: </a:t>
            </a:r>
            <a:r>
              <a:rPr lang="en-US" sz="1800" b="1" i="1">
                <a:latin typeface="Arial" charset="0"/>
              </a:rPr>
              <a:t>Ursus arctos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304800"/>
            <a:ext cx="8229600" cy="1143000"/>
          </a:xfrm>
        </p:spPr>
        <p:txBody>
          <a:bodyPr/>
          <a:lstStyle/>
          <a:p>
            <a:r>
              <a:rPr lang="en-US" sz="3600" b="1">
                <a:latin typeface="Comic Sans MS" pitchFamily="66" charset="0"/>
              </a:rPr>
              <a:t>GENUS = group of closely related species</a:t>
            </a:r>
          </a:p>
        </p:txBody>
      </p:sp>
      <p:sp>
        <p:nvSpPr>
          <p:cNvPr id="68611" name="Rectangle 3"/>
          <p:cNvSpPr>
            <a:spLocks noGrp="1" noChangeArrowheads="1"/>
          </p:cNvSpPr>
          <p:nvPr>
            <p:ph type="body" sz="half" idx="2"/>
          </p:nvPr>
        </p:nvSpPr>
        <p:spPr>
          <a:xfrm>
            <a:off x="381000" y="1752600"/>
            <a:ext cx="5562600" cy="1371600"/>
          </a:xfrm>
        </p:spPr>
        <p:txBody>
          <a:bodyPr/>
          <a:lstStyle/>
          <a:p>
            <a:pPr>
              <a:buFontTx/>
              <a:buNone/>
            </a:pPr>
            <a:r>
              <a:rPr lang="en-US" sz="3600" b="1">
                <a:latin typeface="Comic Sans MS" pitchFamily="66" charset="0"/>
              </a:rPr>
              <a:t>GENUS = </a:t>
            </a:r>
            <a:r>
              <a:rPr lang="en-US" sz="3600" b="1" i="1">
                <a:latin typeface="Comic Sans MS" pitchFamily="66" charset="0"/>
              </a:rPr>
              <a:t>Ursus</a:t>
            </a:r>
          </a:p>
        </p:txBody>
      </p:sp>
      <p:sp>
        <p:nvSpPr>
          <p:cNvPr id="68614" name="Text Box 6"/>
          <p:cNvSpPr txBox="1">
            <a:spLocks noChangeArrowheads="1"/>
          </p:cNvSpPr>
          <p:nvPr/>
        </p:nvSpPr>
        <p:spPr bwMode="auto">
          <a:xfrm>
            <a:off x="152400" y="1752600"/>
            <a:ext cx="8991600" cy="4602163"/>
          </a:xfrm>
          <a:prstGeom prst="rect">
            <a:avLst/>
          </a:prstGeom>
          <a:noFill/>
          <a:ln w="9525">
            <a:noFill/>
            <a:miter lim="800000"/>
            <a:headEnd/>
            <a:tailEnd/>
          </a:ln>
          <a:effectLst/>
        </p:spPr>
        <p:txBody>
          <a:bodyPr>
            <a:spAutoFit/>
          </a:bodyPr>
          <a:lstStyle/>
          <a:p>
            <a:r>
              <a:rPr lang="en-US" sz="3200" b="1"/>
              <a:t>                      </a:t>
            </a:r>
            <a:r>
              <a:rPr lang="en-US" b="1"/>
              <a:t>(Includes many kinds of bears)</a:t>
            </a:r>
          </a:p>
          <a:p>
            <a:endParaRPr lang="en-US" sz="3600" b="1">
              <a:latin typeface="Times New Roman" pitchFamily="18" charset="0"/>
            </a:endParaRPr>
          </a:p>
          <a:p>
            <a:endParaRPr lang="en-US" sz="3600" b="1">
              <a:latin typeface="Times New Roman" pitchFamily="18" charset="0"/>
            </a:endParaRPr>
          </a:p>
          <a:p>
            <a:endParaRPr lang="en-US" sz="3200" b="1"/>
          </a:p>
          <a:p>
            <a:endParaRPr lang="en-US" sz="3200" b="1"/>
          </a:p>
          <a:p>
            <a:endParaRPr lang="en-US" sz="3200" b="1"/>
          </a:p>
          <a:p>
            <a:endParaRPr lang="en-US" sz="3200" b="1"/>
          </a:p>
          <a:p>
            <a:endParaRPr lang="en-US" sz="3200" b="1"/>
          </a:p>
          <a:p>
            <a:r>
              <a:rPr lang="en-US" sz="3200" b="1"/>
              <a:t>SPECIES = unique to each kind of bear</a:t>
            </a:r>
            <a:endParaRPr lang="en-US" sz="3200" b="1" u="sng"/>
          </a:p>
        </p:txBody>
      </p:sp>
      <p:sp>
        <p:nvSpPr>
          <p:cNvPr id="68619" name="Rectangle 11"/>
          <p:cNvSpPr>
            <a:spLocks noChangeArrowheads="1"/>
          </p:cNvSpPr>
          <p:nvPr/>
        </p:nvSpPr>
        <p:spPr bwMode="auto">
          <a:xfrm>
            <a:off x="152400" y="6308725"/>
            <a:ext cx="3890963" cy="5492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http://www.macecanada.com/images/bears/kodiak_bear.gif</a:t>
            </a:r>
          </a:p>
          <a:p>
            <a:r>
              <a:rPr lang="en-US" sz="1000" b="1">
                <a:solidFill>
                  <a:srgbClr val="CC0099"/>
                </a:solidFill>
                <a:latin typeface="Arial" charset="0"/>
              </a:rPr>
              <a:t>http://students.cs.byu.edu/~tole/Virtual%20Zoo/polar-bear.jpg</a:t>
            </a:r>
          </a:p>
          <a:p>
            <a:r>
              <a:rPr lang="en-US" sz="1000" b="1">
                <a:solidFill>
                  <a:srgbClr val="CC0099"/>
                </a:solidFill>
                <a:latin typeface="Arial" charset="0"/>
              </a:rPr>
              <a:t>http://en.wikipedia.org/wiki/Image:Black_bear_large.jpg</a:t>
            </a:r>
          </a:p>
        </p:txBody>
      </p:sp>
      <p:pic>
        <p:nvPicPr>
          <p:cNvPr id="68621" name="Picture 13" descr="kodiak_bear"/>
          <p:cNvPicPr>
            <a:picLocks noChangeAspect="1" noChangeArrowheads="1"/>
          </p:cNvPicPr>
          <p:nvPr/>
        </p:nvPicPr>
        <p:blipFill>
          <a:blip r:embed="rId2" cstate="print"/>
          <a:srcRect l="7333" t="15367" b="24026"/>
          <a:stretch>
            <a:fillRect/>
          </a:stretch>
        </p:blipFill>
        <p:spPr bwMode="auto">
          <a:xfrm>
            <a:off x="1143000" y="2895600"/>
            <a:ext cx="1589088" cy="1600200"/>
          </a:xfrm>
          <a:prstGeom prst="rect">
            <a:avLst/>
          </a:prstGeom>
          <a:noFill/>
        </p:spPr>
      </p:pic>
      <p:pic>
        <p:nvPicPr>
          <p:cNvPr id="68623" name="Picture 15" descr="polar-bear"/>
          <p:cNvPicPr>
            <a:picLocks noChangeAspect="1" noChangeArrowheads="1"/>
          </p:cNvPicPr>
          <p:nvPr/>
        </p:nvPicPr>
        <p:blipFill>
          <a:blip r:embed="rId3" cstate="print"/>
          <a:srcRect l="15332" r="22266" b="18317"/>
          <a:stretch>
            <a:fillRect/>
          </a:stretch>
        </p:blipFill>
        <p:spPr bwMode="auto">
          <a:xfrm>
            <a:off x="3505200" y="2819400"/>
            <a:ext cx="1676400" cy="1646238"/>
          </a:xfrm>
          <a:prstGeom prst="rect">
            <a:avLst/>
          </a:prstGeom>
          <a:noFill/>
        </p:spPr>
      </p:pic>
      <p:sp>
        <p:nvSpPr>
          <p:cNvPr id="68624" name="Text Box 16"/>
          <p:cNvSpPr txBox="1">
            <a:spLocks noChangeArrowheads="1"/>
          </p:cNvSpPr>
          <p:nvPr/>
        </p:nvSpPr>
        <p:spPr bwMode="auto">
          <a:xfrm>
            <a:off x="1447800" y="4572000"/>
            <a:ext cx="1093788" cy="822325"/>
          </a:xfrm>
          <a:prstGeom prst="rect">
            <a:avLst/>
          </a:prstGeom>
          <a:noFill/>
          <a:ln w="9525">
            <a:noFill/>
            <a:miter lim="800000"/>
            <a:headEnd/>
            <a:tailEnd/>
          </a:ln>
          <a:effectLst/>
        </p:spPr>
        <p:txBody>
          <a:bodyPr wrap="none">
            <a:spAutoFit/>
          </a:bodyPr>
          <a:lstStyle/>
          <a:p>
            <a:r>
              <a:rPr lang="en-US" i="1"/>
              <a:t>Ursus</a:t>
            </a:r>
            <a:br>
              <a:rPr lang="en-US" i="1"/>
            </a:br>
            <a:r>
              <a:rPr lang="en-US" i="1"/>
              <a:t>arctos</a:t>
            </a:r>
          </a:p>
        </p:txBody>
      </p:sp>
      <p:sp>
        <p:nvSpPr>
          <p:cNvPr id="68625" name="Text Box 17"/>
          <p:cNvSpPr txBox="1">
            <a:spLocks noChangeArrowheads="1"/>
          </p:cNvSpPr>
          <p:nvPr/>
        </p:nvSpPr>
        <p:spPr bwMode="auto">
          <a:xfrm>
            <a:off x="3581400" y="4572000"/>
            <a:ext cx="1579563" cy="822325"/>
          </a:xfrm>
          <a:prstGeom prst="rect">
            <a:avLst/>
          </a:prstGeom>
          <a:noFill/>
          <a:ln w="9525">
            <a:noFill/>
            <a:miter lim="800000"/>
            <a:headEnd/>
            <a:tailEnd/>
          </a:ln>
          <a:effectLst/>
        </p:spPr>
        <p:txBody>
          <a:bodyPr wrap="none">
            <a:spAutoFit/>
          </a:bodyPr>
          <a:lstStyle/>
          <a:p>
            <a:r>
              <a:rPr lang="en-US" i="1"/>
              <a:t>Ursus</a:t>
            </a:r>
            <a:br>
              <a:rPr lang="en-US" i="1"/>
            </a:br>
            <a:r>
              <a:rPr lang="en-US" i="1"/>
              <a:t>maritimus</a:t>
            </a:r>
          </a:p>
        </p:txBody>
      </p:sp>
      <p:pic>
        <p:nvPicPr>
          <p:cNvPr id="68627" name="Picture 19" descr="378px-Black_bear_large">
            <a:hlinkClick r:id="rId4"/>
          </p:cNvPr>
          <p:cNvPicPr>
            <a:picLocks noChangeAspect="1" noChangeArrowheads="1"/>
          </p:cNvPicPr>
          <p:nvPr/>
        </p:nvPicPr>
        <p:blipFill>
          <a:blip r:embed="rId5" cstate="print"/>
          <a:srcRect l="28839" t="3334" r="25313" b="67778"/>
          <a:stretch>
            <a:fillRect/>
          </a:stretch>
        </p:blipFill>
        <p:spPr bwMode="auto">
          <a:xfrm>
            <a:off x="5638800" y="2819400"/>
            <a:ext cx="1752600" cy="1752600"/>
          </a:xfrm>
          <a:prstGeom prst="rect">
            <a:avLst/>
          </a:prstGeom>
          <a:noFill/>
        </p:spPr>
      </p:pic>
      <p:sp>
        <p:nvSpPr>
          <p:cNvPr id="68628" name="Text Box 20"/>
          <p:cNvSpPr txBox="1">
            <a:spLocks noChangeArrowheads="1"/>
          </p:cNvSpPr>
          <p:nvPr/>
        </p:nvSpPr>
        <p:spPr bwMode="auto">
          <a:xfrm>
            <a:off x="5638800" y="4572000"/>
            <a:ext cx="1681163" cy="822325"/>
          </a:xfrm>
          <a:prstGeom prst="rect">
            <a:avLst/>
          </a:prstGeom>
          <a:noFill/>
          <a:ln w="9525">
            <a:noFill/>
            <a:miter lim="800000"/>
            <a:headEnd/>
            <a:tailEnd/>
          </a:ln>
          <a:effectLst/>
        </p:spPr>
        <p:txBody>
          <a:bodyPr wrap="none">
            <a:spAutoFit/>
          </a:bodyPr>
          <a:lstStyle/>
          <a:p>
            <a:r>
              <a:rPr lang="en-US" i="1"/>
              <a:t>Ursus</a:t>
            </a:r>
            <a:br>
              <a:rPr lang="en-US" i="1"/>
            </a:br>
            <a:r>
              <a:rPr lang="en-US" i="1"/>
              <a:t>americanis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81000"/>
            <a:ext cx="7772400" cy="1143000"/>
          </a:xfrm>
        </p:spPr>
        <p:txBody>
          <a:bodyPr/>
          <a:lstStyle/>
          <a:p>
            <a:r>
              <a:rPr lang="en-US" sz="5400" b="1">
                <a:solidFill>
                  <a:schemeClr val="accent2"/>
                </a:solidFill>
                <a:latin typeface="Comic Sans MS" pitchFamily="66" charset="0"/>
              </a:rPr>
              <a:t>Binomial nomenclature</a:t>
            </a:r>
          </a:p>
        </p:txBody>
      </p:sp>
      <p:sp>
        <p:nvSpPr>
          <p:cNvPr id="69635" name="Rectangle 3"/>
          <p:cNvSpPr>
            <a:spLocks noGrp="1" noChangeArrowheads="1"/>
          </p:cNvSpPr>
          <p:nvPr>
            <p:ph type="body" sz="half" idx="2"/>
          </p:nvPr>
        </p:nvSpPr>
        <p:spPr>
          <a:xfrm>
            <a:off x="4648200" y="1981200"/>
            <a:ext cx="4495800" cy="762000"/>
          </a:xfrm>
        </p:spPr>
        <p:txBody>
          <a:bodyPr/>
          <a:lstStyle/>
          <a:p>
            <a:pPr>
              <a:buFontTx/>
              <a:buNone/>
            </a:pPr>
            <a:r>
              <a:rPr lang="en-US" sz="4400" b="1">
                <a:latin typeface="Comic Sans MS" pitchFamily="66" charset="0"/>
              </a:rPr>
              <a:t>Humans</a:t>
            </a:r>
            <a:endParaRPr lang="en-US" sz="4400" b="1" u="sng">
              <a:latin typeface="Comic Sans MS" pitchFamily="66" charset="0"/>
            </a:endParaRPr>
          </a:p>
        </p:txBody>
      </p:sp>
      <p:sp>
        <p:nvSpPr>
          <p:cNvPr id="69637" name="Text Box 5"/>
          <p:cNvSpPr txBox="1">
            <a:spLocks noChangeArrowheads="1"/>
          </p:cNvSpPr>
          <p:nvPr/>
        </p:nvSpPr>
        <p:spPr bwMode="auto">
          <a:xfrm>
            <a:off x="4724400" y="4303713"/>
            <a:ext cx="3467100" cy="701675"/>
          </a:xfrm>
          <a:prstGeom prst="rect">
            <a:avLst/>
          </a:prstGeom>
          <a:noFill/>
          <a:ln w="9525">
            <a:noFill/>
            <a:miter lim="800000"/>
            <a:headEnd/>
            <a:tailEnd/>
          </a:ln>
          <a:effectLst/>
        </p:spPr>
        <p:txBody>
          <a:bodyPr wrap="none">
            <a:spAutoFit/>
          </a:bodyPr>
          <a:lstStyle/>
          <a:p>
            <a:r>
              <a:rPr lang="en-US" sz="4000" b="1" u="sng"/>
              <a:t>Homo sapiens</a:t>
            </a:r>
          </a:p>
        </p:txBody>
      </p:sp>
      <p:sp>
        <p:nvSpPr>
          <p:cNvPr id="69638" name="Text Box 6"/>
          <p:cNvSpPr txBox="1">
            <a:spLocks noChangeArrowheads="1"/>
          </p:cNvSpPr>
          <p:nvPr/>
        </p:nvSpPr>
        <p:spPr bwMode="auto">
          <a:xfrm>
            <a:off x="4556125" y="3311525"/>
            <a:ext cx="3790950" cy="762000"/>
          </a:xfrm>
          <a:prstGeom prst="rect">
            <a:avLst/>
          </a:prstGeom>
          <a:noFill/>
          <a:ln w="9525">
            <a:noFill/>
            <a:miter lim="800000"/>
            <a:headEnd/>
            <a:tailEnd/>
          </a:ln>
          <a:effectLst/>
        </p:spPr>
        <p:txBody>
          <a:bodyPr wrap="none">
            <a:spAutoFit/>
          </a:bodyPr>
          <a:lstStyle/>
          <a:p>
            <a:r>
              <a:rPr lang="en-US" sz="4400" b="1" i="1"/>
              <a:t>Homo sapiens</a:t>
            </a:r>
          </a:p>
        </p:txBody>
      </p:sp>
      <p:sp>
        <p:nvSpPr>
          <p:cNvPr id="69640" name="Rectangle 8"/>
          <p:cNvSpPr>
            <a:spLocks noChangeArrowheads="1"/>
          </p:cNvSpPr>
          <p:nvPr/>
        </p:nvSpPr>
        <p:spPr bwMode="auto">
          <a:xfrm>
            <a:off x="609600" y="6296025"/>
            <a:ext cx="5145088" cy="274638"/>
          </a:xfrm>
          <a:prstGeom prst="rect">
            <a:avLst/>
          </a:prstGeom>
          <a:noFill/>
          <a:ln w="9525">
            <a:noFill/>
            <a:miter lim="800000"/>
            <a:headEnd/>
            <a:tailEnd/>
          </a:ln>
          <a:effectLst/>
        </p:spPr>
        <p:txBody>
          <a:bodyPr wrap="none">
            <a:spAutoFit/>
          </a:bodyPr>
          <a:lstStyle/>
          <a:p>
            <a:r>
              <a:rPr lang="en-US" sz="1200" b="1">
                <a:solidFill>
                  <a:srgbClr val="990099"/>
                </a:solidFill>
                <a:latin typeface="Arial" charset="0"/>
              </a:rPr>
              <a:t>Image from: http://www.earlylearning.ubc.ca/images/photo_baby.jpg</a:t>
            </a:r>
          </a:p>
        </p:txBody>
      </p:sp>
      <p:pic>
        <p:nvPicPr>
          <p:cNvPr id="69642" name="Picture 10" descr="punkbaby"/>
          <p:cNvPicPr>
            <a:picLocks noGrp="1" noChangeAspect="1" noChangeArrowheads="1"/>
          </p:cNvPicPr>
          <p:nvPr>
            <p:ph type="clipArt" sz="half" idx="1"/>
          </p:nvPr>
        </p:nvPicPr>
        <p:blipFill>
          <a:blip r:embed="rId2" cstate="print"/>
          <a:srcRect/>
          <a:stretch>
            <a:fillRect/>
          </a:stretch>
        </p:blipFill>
        <p:spPr>
          <a:xfrm>
            <a:off x="685800" y="1752600"/>
            <a:ext cx="3417888"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1+#ppt_w/2"/>
                                          </p:val>
                                        </p:tav>
                                        <p:tav tm="100000">
                                          <p:val>
                                            <p:strVal val="#ppt_x"/>
                                          </p:val>
                                        </p:tav>
                                      </p:tavLst>
                                    </p:anim>
                                    <p:anim calcmode="lin" valueType="num">
                                      <p:cBhvr additive="base">
                                        <p:cTn id="8"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7"/>
                                        </p:tgtEl>
                                        <p:attrNameLst>
                                          <p:attrName>style.visibility</p:attrName>
                                        </p:attrNameLst>
                                      </p:cBhvr>
                                      <p:to>
                                        <p:strVal val="visible"/>
                                      </p:to>
                                    </p:set>
                                    <p:anim calcmode="lin" valueType="num">
                                      <p:cBhvr additive="base">
                                        <p:cTn id="13" dur="500" fill="hold"/>
                                        <p:tgtEl>
                                          <p:spTgt spid="69637"/>
                                        </p:tgtEl>
                                        <p:attrNameLst>
                                          <p:attrName>ppt_x</p:attrName>
                                        </p:attrNameLst>
                                      </p:cBhvr>
                                      <p:tavLst>
                                        <p:tav tm="0">
                                          <p:val>
                                            <p:strVal val="1+#ppt_w/2"/>
                                          </p:val>
                                        </p:tav>
                                        <p:tav tm="100000">
                                          <p:val>
                                            <p:strVal val="#ppt_x"/>
                                          </p:val>
                                        </p:tav>
                                      </p:tavLst>
                                    </p:anim>
                                    <p:anim calcmode="lin" valueType="num">
                                      <p:cBhvr additive="base">
                                        <p:cTn id="14" dur="500" fill="hold"/>
                                        <p:tgtEl>
                                          <p:spTgt spid="69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utoUpdateAnimBg="0"/>
      <p:bldP spid="6963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257800" y="228600"/>
            <a:ext cx="3429000" cy="6555641"/>
          </a:xfrm>
          <a:prstGeom prst="rect">
            <a:avLst/>
          </a:prstGeom>
        </p:spPr>
        <p:txBody>
          <a:bodyPr wrap="square">
            <a:spAutoFit/>
          </a:bodyPr>
          <a:lstStyle/>
          <a:p>
            <a:r>
              <a:rPr lang="en-US" sz="2000" dirty="0" smtClean="0"/>
              <a:t>The okapi (</a:t>
            </a:r>
            <a:r>
              <a:rPr lang="en-US" sz="2000" i="1" dirty="0" err="1" smtClean="0"/>
              <a:t>Okapia</a:t>
            </a:r>
            <a:r>
              <a:rPr lang="en-US" sz="2000" i="1" dirty="0" smtClean="0"/>
              <a:t> </a:t>
            </a:r>
            <a:r>
              <a:rPr lang="en-US" sz="2000" i="1" dirty="0" err="1" smtClean="0"/>
              <a:t>johnstoni</a:t>
            </a:r>
            <a:r>
              <a:rPr lang="en-US" sz="2000" dirty="0" smtClean="0"/>
              <a:t>) is a mammal of the </a:t>
            </a:r>
            <a:r>
              <a:rPr lang="en-US" sz="2000" dirty="0" err="1" smtClean="0"/>
              <a:t>Ituri</a:t>
            </a:r>
            <a:r>
              <a:rPr lang="en-US" sz="2000" dirty="0" smtClean="0"/>
              <a:t> Rainforest in central Africa. Although it bears striped markings reminiscent of the zebra, it is most closely related to the giraffe. The resemblance it bears to both the zebra and giraffe led some to believe it is a cross between the two, but despite the appearance of certain similarities, it is in fact not closely related to the zebra. Native just to the </a:t>
            </a:r>
            <a:r>
              <a:rPr lang="en-US" sz="2000" dirty="0" err="1" smtClean="0"/>
              <a:t>Ituri</a:t>
            </a:r>
            <a:r>
              <a:rPr lang="en-US" sz="2000" dirty="0" smtClean="0"/>
              <a:t> forests situated in the north east of the Democratic Republic of the Congo, it was known only to the local people until 1901. </a:t>
            </a:r>
            <a:endParaRPr lang="en-US" sz="2000" dirty="0"/>
          </a:p>
        </p:txBody>
      </p:sp>
      <p:pic>
        <p:nvPicPr>
          <p:cNvPr id="24" name="Picture 1028" descr="The image “http://upload.wikimedia.org/wikipedia/commons/thumb/1/18/Okapi2.jpg/250px-Okapi2.jpg” cannot be displayed, because it contains errors."/>
          <p:cNvPicPr>
            <a:picLocks noChangeAspect="1" noChangeArrowheads="1"/>
          </p:cNvPicPr>
          <p:nvPr/>
        </p:nvPicPr>
        <p:blipFill>
          <a:blip r:embed="rId2" cstate="print"/>
          <a:srcRect/>
          <a:stretch>
            <a:fillRect/>
          </a:stretch>
        </p:blipFill>
        <p:spPr bwMode="auto">
          <a:xfrm>
            <a:off x="0" y="762000"/>
            <a:ext cx="52578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0026"/>
            <a:ext cx="14763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upload.wikimedia.org/wikipedia/commons/thumb/b/b5/Bundesarchiv_Bild_183-S33882%2C_Adolf_Hitler_%28cropped%29.jpg/205px-Bundesarchiv_Bild_183-S33882%2C_Adolf_Hitler_%28cropped%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1952625" cy="2457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2736503"/>
            <a:ext cx="3259226" cy="461665"/>
          </a:xfrm>
          <a:prstGeom prst="rect">
            <a:avLst/>
          </a:prstGeom>
        </p:spPr>
        <p:txBody>
          <a:bodyPr wrap="none">
            <a:spAutoFit/>
          </a:bodyPr>
          <a:lstStyle/>
          <a:p>
            <a:r>
              <a:rPr lang="en-US" b="1" i="1" dirty="0" err="1">
                <a:solidFill>
                  <a:schemeClr val="tx1">
                    <a:lumMod val="85000"/>
                    <a:lumOff val="15000"/>
                  </a:schemeClr>
                </a:solidFill>
                <a:latin typeface="Arial"/>
                <a:hlinkClick r:id="rId4" tooltip="Anophthalmus hitleri"/>
              </a:rPr>
              <a:t>Anophthalmus</a:t>
            </a:r>
            <a:r>
              <a:rPr lang="en-US" b="1" i="1" dirty="0">
                <a:solidFill>
                  <a:schemeClr val="tx1">
                    <a:lumMod val="85000"/>
                    <a:lumOff val="15000"/>
                  </a:schemeClr>
                </a:solidFill>
                <a:latin typeface="Arial"/>
                <a:hlinkClick r:id="rId4" tooltip="Anophthalmus hitleri"/>
              </a:rPr>
              <a:t> </a:t>
            </a:r>
            <a:r>
              <a:rPr lang="en-US" b="1" i="1" dirty="0" err="1">
                <a:solidFill>
                  <a:schemeClr val="tx1">
                    <a:lumMod val="85000"/>
                    <a:lumOff val="15000"/>
                  </a:schemeClr>
                </a:solidFill>
                <a:latin typeface="Arial"/>
                <a:hlinkClick r:id="rId4" tooltip="Anophthalmus hitleri"/>
              </a:rPr>
              <a:t>hitleri</a:t>
            </a:r>
            <a:endParaRPr lang="en-US" b="1" dirty="0">
              <a:solidFill>
                <a:schemeClr val="tx1">
                  <a:lumMod val="85000"/>
                  <a:lumOff val="15000"/>
                </a:schemeClr>
              </a:solidFill>
            </a:endParaRPr>
          </a:p>
        </p:txBody>
      </p:sp>
      <p:pic>
        <p:nvPicPr>
          <p:cNvPr id="1030" name="Picture 6" descr="https://upload.wikimedia.org/wikipedia/commons/thumb/8/8d/President_Barack_Obama.jpg/156px-President_Barack_Obam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313" y="304800"/>
            <a:ext cx="1485900" cy="1857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e/e9/Aptostichus_barackobamai_holotype.jpg/204px-Aptostichus_barackobamai_holotyp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81000"/>
            <a:ext cx="1943100"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23945" y="2379018"/>
            <a:ext cx="3797835" cy="461665"/>
          </a:xfrm>
          <a:prstGeom prst="rect">
            <a:avLst/>
          </a:prstGeom>
        </p:spPr>
        <p:txBody>
          <a:bodyPr wrap="none">
            <a:spAutoFit/>
          </a:bodyPr>
          <a:lstStyle/>
          <a:p>
            <a:r>
              <a:rPr lang="en-US" i="1" u="sng" dirty="0" err="1">
                <a:solidFill>
                  <a:srgbClr val="0B0080"/>
                </a:solidFill>
                <a:latin typeface="Arial"/>
                <a:hlinkClick r:id="rId7" tooltip="Aptostichus barackobamai"/>
              </a:rPr>
              <a:t>Aptostichus</a:t>
            </a:r>
            <a:r>
              <a:rPr lang="en-US" i="1" u="sng" dirty="0">
                <a:solidFill>
                  <a:srgbClr val="0B0080"/>
                </a:solidFill>
                <a:latin typeface="Arial"/>
                <a:hlinkClick r:id="rId7" tooltip="Aptostichus barackobamai"/>
              </a:rPr>
              <a:t> </a:t>
            </a:r>
            <a:r>
              <a:rPr lang="en-US" i="1" u="sng" dirty="0" err="1">
                <a:solidFill>
                  <a:srgbClr val="0B0080"/>
                </a:solidFill>
                <a:latin typeface="Arial"/>
                <a:hlinkClick r:id="rId7" tooltip="Aptostichus barackobamai"/>
              </a:rPr>
              <a:t>barackobamai</a:t>
            </a:r>
            <a:endParaRPr lang="en-US" dirty="0"/>
          </a:p>
        </p:txBody>
      </p:sp>
      <p:pic>
        <p:nvPicPr>
          <p:cNvPr id="1034" name="Picture 10" descr="https://upload.wikimedia.org/wikipedia/commons/thumb/0/09/BillGates2012_cropped.jpg/150px-BillGates2012_cropp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505200"/>
            <a:ext cx="175260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upload.wikimedia.org/wikipedia/commons/thumb/c/c1/Eristalis_gatesi.jpg/210px-Eristalis_gatesi.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279" y="3505200"/>
            <a:ext cx="2579897" cy="1683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5410200"/>
            <a:ext cx="2170787" cy="461665"/>
          </a:xfrm>
          <a:prstGeom prst="rect">
            <a:avLst/>
          </a:prstGeom>
        </p:spPr>
        <p:txBody>
          <a:bodyPr wrap="none">
            <a:spAutoFit/>
          </a:bodyPr>
          <a:lstStyle/>
          <a:p>
            <a:r>
              <a:rPr lang="en-US" i="1" u="sng" dirty="0" err="1">
                <a:solidFill>
                  <a:srgbClr val="0B0080"/>
                </a:solidFill>
                <a:latin typeface="Arial"/>
                <a:hlinkClick r:id="rId10" tooltip="Eristalis gatesi"/>
              </a:rPr>
              <a:t>Eristalis</a:t>
            </a:r>
            <a:r>
              <a:rPr lang="en-US" i="1" u="sng" dirty="0">
                <a:solidFill>
                  <a:srgbClr val="0B0080"/>
                </a:solidFill>
                <a:latin typeface="Arial"/>
                <a:hlinkClick r:id="rId10" tooltip="Eristalis gatesi"/>
              </a:rPr>
              <a:t> </a:t>
            </a:r>
            <a:r>
              <a:rPr lang="en-US" i="1" u="sng" dirty="0" err="1">
                <a:solidFill>
                  <a:srgbClr val="0B0080"/>
                </a:solidFill>
                <a:latin typeface="Arial"/>
                <a:hlinkClick r:id="rId10" tooltip="Eristalis gatesi"/>
              </a:rPr>
              <a:t>gatesi</a:t>
            </a:r>
            <a:endParaRPr lang="en-US" dirty="0"/>
          </a:p>
        </p:txBody>
      </p:sp>
      <p:sp>
        <p:nvSpPr>
          <p:cNvPr id="5" name="Rectangle 4"/>
          <p:cNvSpPr/>
          <p:nvPr/>
        </p:nvSpPr>
        <p:spPr>
          <a:xfrm>
            <a:off x="5372425" y="5410199"/>
            <a:ext cx="2805576" cy="461665"/>
          </a:xfrm>
          <a:prstGeom prst="rect">
            <a:avLst/>
          </a:prstGeom>
        </p:spPr>
        <p:txBody>
          <a:bodyPr wrap="none">
            <a:spAutoFit/>
          </a:bodyPr>
          <a:lstStyle/>
          <a:p>
            <a:r>
              <a:rPr lang="en-US" i="1" u="sng" dirty="0" err="1">
                <a:solidFill>
                  <a:srgbClr val="0B0080"/>
                </a:solidFill>
                <a:latin typeface="Arial"/>
                <a:hlinkClick r:id="rId11" tooltip="Scaptia beyonceae"/>
              </a:rPr>
              <a:t>Scaptia</a:t>
            </a:r>
            <a:r>
              <a:rPr lang="en-US" i="1" u="sng" dirty="0">
                <a:solidFill>
                  <a:srgbClr val="0B0080"/>
                </a:solidFill>
                <a:latin typeface="Arial"/>
                <a:hlinkClick r:id="rId11" tooltip="Scaptia beyonceae"/>
              </a:rPr>
              <a:t> </a:t>
            </a:r>
            <a:r>
              <a:rPr lang="en-US" i="1" u="sng" dirty="0" err="1">
                <a:solidFill>
                  <a:srgbClr val="0B0080"/>
                </a:solidFill>
                <a:latin typeface="Arial"/>
                <a:hlinkClick r:id="rId11" tooltip="Scaptia beyonceae"/>
              </a:rPr>
              <a:t>beyonceae</a:t>
            </a:r>
            <a:endParaRPr lang="en-US" dirty="0"/>
          </a:p>
        </p:txBody>
      </p:sp>
      <p:pic>
        <p:nvPicPr>
          <p:cNvPr id="1038" name="Picture 14" descr="http://hdfanlist.com/wp-content/uploads/beyonce-knowles-photos-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81918" y="3240677"/>
            <a:ext cx="1695382" cy="218447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3.bp.blogspot.com/-yBymo77wCr4/T8939TosmbI/AAAAAAAAGgw/P_frmrG1ZjA/s1600/scaptia-beyoncea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22562" y="3352945"/>
            <a:ext cx="2425937" cy="1876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2900" y="5977988"/>
            <a:ext cx="8000999" cy="646331"/>
          </a:xfrm>
          <a:prstGeom prst="rect">
            <a:avLst/>
          </a:prstGeom>
          <a:noFill/>
        </p:spPr>
        <p:txBody>
          <a:bodyPr wrap="square" rtlCol="0">
            <a:spAutoFit/>
          </a:bodyPr>
          <a:lstStyle/>
          <a:p>
            <a:r>
              <a:rPr lang="en-US" sz="1800" dirty="0" smtClean="0"/>
              <a:t>The Pope, Jimmy Fallon, Theodore Roosevelt, Nelson Mandela, Cleopatra, William Shakespeare, JRR Tolkien, Thomas Jefferson</a:t>
            </a:r>
            <a:endParaRPr lang="en-US" sz="1800" dirty="0"/>
          </a:p>
        </p:txBody>
      </p:sp>
    </p:spTree>
    <p:extLst>
      <p:ext uri="{BB962C8B-B14F-4D97-AF65-F5344CB8AC3E}">
        <p14:creationId xmlns:p14="http://schemas.microsoft.com/office/powerpoint/2010/main" val="2896149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85800" y="609600"/>
            <a:ext cx="8153400" cy="3048000"/>
          </a:xfrm>
        </p:spPr>
        <p:txBody>
          <a:bodyPr/>
          <a:lstStyle/>
          <a:p>
            <a:r>
              <a:rPr lang="en-US">
                <a:latin typeface="Comic Sans MS" pitchFamily="66" charset="0"/>
              </a:rPr>
              <a:t>MODERN EVOLUTIONARY CLASSIFICATION</a:t>
            </a:r>
            <a:br>
              <a:rPr lang="en-US">
                <a:latin typeface="Comic Sans MS" pitchFamily="66" charset="0"/>
              </a:rPr>
            </a:br>
            <a:r>
              <a:rPr lang="en-US">
                <a:latin typeface="Comic Sans MS" pitchFamily="66" charset="0"/>
              </a:rPr>
              <a:t>18-2</a:t>
            </a:r>
            <a:br>
              <a:rPr lang="en-US">
                <a:latin typeface="Comic Sans MS" pitchFamily="66" charset="0"/>
              </a:rPr>
            </a:br>
            <a:endParaRPr lang="en-US">
              <a:latin typeface="Comic Sans MS" pitchFamily="66" charset="0"/>
            </a:endParaRPr>
          </a:p>
        </p:txBody>
      </p:sp>
      <p:pic>
        <p:nvPicPr>
          <p:cNvPr id="267268" name="Picture 4" descr="animal-tree"/>
          <p:cNvPicPr>
            <a:picLocks noChangeAspect="1" noChangeArrowheads="1"/>
          </p:cNvPicPr>
          <p:nvPr/>
        </p:nvPicPr>
        <p:blipFill>
          <a:blip r:embed="rId2" cstate="print"/>
          <a:srcRect/>
          <a:stretch>
            <a:fillRect/>
          </a:stretch>
        </p:blipFill>
        <p:spPr bwMode="auto">
          <a:xfrm>
            <a:off x="2362200" y="2971800"/>
            <a:ext cx="4267200" cy="3575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5" name="Rectangle 3"/>
          <p:cNvSpPr>
            <a:spLocks noGrp="1" noChangeArrowheads="1"/>
          </p:cNvSpPr>
          <p:nvPr>
            <p:ph type="body" idx="1"/>
          </p:nvPr>
        </p:nvSpPr>
        <p:spPr>
          <a:xfrm>
            <a:off x="1752600" y="228600"/>
            <a:ext cx="2057400" cy="457200"/>
          </a:xfrm>
        </p:spPr>
        <p:txBody>
          <a:bodyPr/>
          <a:lstStyle/>
          <a:p>
            <a:pPr>
              <a:lnSpc>
                <a:spcPct val="90000"/>
              </a:lnSpc>
              <a:buFontTx/>
              <a:buNone/>
            </a:pPr>
            <a:r>
              <a:rPr lang="en-US" sz="2400">
                <a:latin typeface="Comic Sans MS" pitchFamily="66" charset="0"/>
              </a:rPr>
              <a:t>REMEMBER</a:t>
            </a:r>
          </a:p>
        </p:txBody>
      </p:sp>
      <p:sp>
        <p:nvSpPr>
          <p:cNvPr id="197637" name="Text Box 5"/>
          <p:cNvSpPr txBox="1">
            <a:spLocks noChangeArrowheads="1"/>
          </p:cNvSpPr>
          <p:nvPr/>
        </p:nvSpPr>
        <p:spPr bwMode="auto">
          <a:xfrm>
            <a:off x="0" y="2438400"/>
            <a:ext cx="9144000" cy="4031873"/>
          </a:xfrm>
          <a:prstGeom prst="rect">
            <a:avLst/>
          </a:prstGeom>
          <a:noFill/>
          <a:ln w="9525">
            <a:noFill/>
            <a:miter lim="800000"/>
            <a:headEnd/>
            <a:tailEnd/>
          </a:ln>
          <a:effectLst/>
        </p:spPr>
        <p:txBody>
          <a:bodyPr>
            <a:spAutoFit/>
          </a:bodyPr>
          <a:lstStyle/>
          <a:p>
            <a:r>
              <a:rPr lang="en-US" sz="3200" dirty="0"/>
              <a:t>______________</a:t>
            </a:r>
          </a:p>
          <a:p>
            <a:r>
              <a:rPr lang="en-US" sz="3200" dirty="0"/>
              <a:t>  total of all the living things in an ecosystem</a:t>
            </a:r>
          </a:p>
          <a:p>
            <a:endParaRPr lang="en-US" sz="3200" dirty="0"/>
          </a:p>
          <a:p>
            <a:r>
              <a:rPr lang="en-US" sz="3200" dirty="0"/>
              <a:t>___________</a:t>
            </a:r>
          </a:p>
          <a:p>
            <a:r>
              <a:rPr lang="en-US" sz="3200" dirty="0"/>
              <a:t> population of organisms that share similar characteristics and can breed with each </a:t>
            </a:r>
            <a:r>
              <a:rPr lang="en-US" sz="3200" dirty="0" smtClean="0"/>
              <a:t>other </a:t>
            </a:r>
            <a:r>
              <a:rPr lang="en-US" sz="3200" u="sng" dirty="0" smtClean="0">
                <a:solidFill>
                  <a:srgbClr val="C00000"/>
                </a:solidFill>
              </a:rPr>
              <a:t>and produce a fertile offspring</a:t>
            </a:r>
            <a:r>
              <a:rPr lang="en-US" sz="3200" dirty="0" smtClean="0"/>
              <a:t>.</a:t>
            </a:r>
            <a:endParaRPr lang="en-US" sz="3200" dirty="0"/>
          </a:p>
          <a:p>
            <a:endParaRPr lang="en-US" sz="3200" dirty="0"/>
          </a:p>
        </p:txBody>
      </p:sp>
      <p:sp>
        <p:nvSpPr>
          <p:cNvPr id="197641" name="Text Box 9"/>
          <p:cNvSpPr txBox="1">
            <a:spLocks noChangeArrowheads="1"/>
          </p:cNvSpPr>
          <p:nvPr/>
        </p:nvSpPr>
        <p:spPr bwMode="auto">
          <a:xfrm>
            <a:off x="288925" y="2235200"/>
            <a:ext cx="3336925" cy="579438"/>
          </a:xfrm>
          <a:prstGeom prst="rect">
            <a:avLst/>
          </a:prstGeom>
          <a:noFill/>
          <a:ln w="9525">
            <a:noFill/>
            <a:miter lim="800000"/>
            <a:headEnd/>
            <a:tailEnd/>
          </a:ln>
          <a:effectLst/>
        </p:spPr>
        <p:txBody>
          <a:bodyPr wrap="none">
            <a:spAutoFit/>
          </a:bodyPr>
          <a:lstStyle/>
          <a:p>
            <a:r>
              <a:rPr lang="en-US" sz="3200" b="1">
                <a:solidFill>
                  <a:schemeClr val="accent2"/>
                </a:solidFill>
              </a:rPr>
              <a:t>BIODIVERSITY</a:t>
            </a:r>
          </a:p>
        </p:txBody>
      </p:sp>
      <p:sp>
        <p:nvSpPr>
          <p:cNvPr id="197642" name="Rectangle 10"/>
          <p:cNvSpPr>
            <a:spLocks noChangeArrowheads="1"/>
          </p:cNvSpPr>
          <p:nvPr/>
        </p:nvSpPr>
        <p:spPr bwMode="auto">
          <a:xfrm>
            <a:off x="381000" y="3810000"/>
            <a:ext cx="1946275" cy="579438"/>
          </a:xfrm>
          <a:prstGeom prst="rect">
            <a:avLst/>
          </a:prstGeom>
          <a:noFill/>
          <a:ln w="9525">
            <a:noFill/>
            <a:miter lim="800000"/>
            <a:headEnd/>
            <a:tailEnd/>
          </a:ln>
          <a:effectLst/>
        </p:spPr>
        <p:txBody>
          <a:bodyPr wrap="none">
            <a:spAutoFit/>
          </a:bodyPr>
          <a:lstStyle/>
          <a:p>
            <a:r>
              <a:rPr lang="en-US" sz="3200" b="1">
                <a:solidFill>
                  <a:schemeClr val="accent2"/>
                </a:solidFill>
              </a:rPr>
              <a:t>SPECIES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1" grpId="0"/>
      <p:bldP spid="19764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body" sz="half" idx="2"/>
          </p:nvPr>
        </p:nvSpPr>
        <p:spPr>
          <a:xfrm>
            <a:off x="228600" y="304800"/>
            <a:ext cx="8915400" cy="2743200"/>
          </a:xfrm>
        </p:spPr>
        <p:txBody>
          <a:bodyPr/>
          <a:lstStyle/>
          <a:p>
            <a:pPr>
              <a:lnSpc>
                <a:spcPct val="90000"/>
              </a:lnSpc>
              <a:buFontTx/>
              <a:buNone/>
            </a:pPr>
            <a:r>
              <a:rPr lang="en-US" sz="4400" b="1">
                <a:latin typeface="Comic Sans MS" pitchFamily="66" charset="0"/>
              </a:rPr>
              <a:t>In a way, organisms determine who belongs to their species by choosing with whom they will __________!</a:t>
            </a:r>
          </a:p>
          <a:p>
            <a:pPr>
              <a:lnSpc>
                <a:spcPct val="90000"/>
              </a:lnSpc>
              <a:buFontTx/>
              <a:buNone/>
            </a:pPr>
            <a:endParaRPr lang="en-US" sz="4400" b="1">
              <a:latin typeface="Comic Sans MS" pitchFamily="66" charset="0"/>
            </a:endParaRPr>
          </a:p>
          <a:p>
            <a:pPr>
              <a:lnSpc>
                <a:spcPct val="90000"/>
              </a:lnSpc>
              <a:buFontTx/>
              <a:buNone/>
            </a:pPr>
            <a:r>
              <a:rPr lang="en-US" sz="4400" b="1">
                <a:latin typeface="Comic Sans MS" pitchFamily="66" charset="0"/>
              </a:rPr>
              <a:t>Taxonomic groups are “invented” by scientists to group organisms with similar _______________.</a:t>
            </a:r>
          </a:p>
        </p:txBody>
      </p:sp>
      <p:sp>
        <p:nvSpPr>
          <p:cNvPr id="271363" name="Text Box 3"/>
          <p:cNvSpPr txBox="1">
            <a:spLocks noChangeArrowheads="1"/>
          </p:cNvSpPr>
          <p:nvPr/>
        </p:nvSpPr>
        <p:spPr bwMode="auto">
          <a:xfrm>
            <a:off x="1905000" y="2057400"/>
            <a:ext cx="1824038" cy="762000"/>
          </a:xfrm>
          <a:prstGeom prst="rect">
            <a:avLst/>
          </a:prstGeom>
          <a:noFill/>
          <a:ln w="9525">
            <a:noFill/>
            <a:miter lim="800000"/>
            <a:headEnd/>
            <a:tailEnd/>
          </a:ln>
          <a:effectLst/>
        </p:spPr>
        <p:txBody>
          <a:bodyPr wrap="none">
            <a:spAutoFit/>
          </a:bodyPr>
          <a:lstStyle/>
          <a:p>
            <a:r>
              <a:rPr lang="en-US" sz="4400" b="1">
                <a:solidFill>
                  <a:schemeClr val="accent2"/>
                </a:solidFill>
              </a:rPr>
              <a:t>MATE</a:t>
            </a:r>
          </a:p>
        </p:txBody>
      </p:sp>
      <p:sp>
        <p:nvSpPr>
          <p:cNvPr id="271364" name="Text Box 4"/>
          <p:cNvSpPr txBox="1">
            <a:spLocks noChangeArrowheads="1"/>
          </p:cNvSpPr>
          <p:nvPr/>
        </p:nvSpPr>
        <p:spPr bwMode="auto">
          <a:xfrm>
            <a:off x="1143000" y="5334000"/>
            <a:ext cx="3857625" cy="701675"/>
          </a:xfrm>
          <a:prstGeom prst="rect">
            <a:avLst/>
          </a:prstGeom>
          <a:noFill/>
          <a:ln w="9525">
            <a:noFill/>
            <a:miter lim="800000"/>
            <a:headEnd/>
            <a:tailEnd/>
          </a:ln>
          <a:effectLst/>
        </p:spPr>
        <p:txBody>
          <a:bodyPr wrap="none">
            <a:spAutoFit/>
          </a:bodyPr>
          <a:lstStyle/>
          <a:p>
            <a:r>
              <a:rPr lang="en-US" sz="4000" b="1">
                <a:solidFill>
                  <a:schemeClr val="accent2"/>
                </a:solidFill>
              </a:rPr>
              <a:t>characteristics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 calcmode="lin" valueType="num">
                                      <p:cBhvr>
                                        <p:cTn id="7" dur="1000" fill="hold"/>
                                        <p:tgtEl>
                                          <p:spTgt spid="271363"/>
                                        </p:tgtEl>
                                        <p:attrNameLst>
                                          <p:attrName>ppt_w</p:attrName>
                                        </p:attrNameLst>
                                      </p:cBhvr>
                                      <p:tavLst>
                                        <p:tav tm="0">
                                          <p:val>
                                            <p:fltVal val="0"/>
                                          </p:val>
                                        </p:tav>
                                        <p:tav tm="100000">
                                          <p:val>
                                            <p:strVal val="#ppt_w"/>
                                          </p:val>
                                        </p:tav>
                                      </p:tavLst>
                                    </p:anim>
                                    <p:anim calcmode="lin" valueType="num">
                                      <p:cBhvr>
                                        <p:cTn id="8" dur="1000" fill="hold"/>
                                        <p:tgtEl>
                                          <p:spTgt spid="271363"/>
                                        </p:tgtEl>
                                        <p:attrNameLst>
                                          <p:attrName>ppt_h</p:attrName>
                                        </p:attrNameLst>
                                      </p:cBhvr>
                                      <p:tavLst>
                                        <p:tav tm="0">
                                          <p:val>
                                            <p:fltVal val="0"/>
                                          </p:val>
                                        </p:tav>
                                        <p:tav tm="100000">
                                          <p:val>
                                            <p:strVal val="#ppt_h"/>
                                          </p:val>
                                        </p:tav>
                                      </p:tavLst>
                                    </p:anim>
                                    <p:anim calcmode="lin" valueType="num">
                                      <p:cBhvr>
                                        <p:cTn id="9" dur="1000" fill="hold"/>
                                        <p:tgtEl>
                                          <p:spTgt spid="2713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13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1364"/>
                                        </p:tgtEl>
                                        <p:attrNameLst>
                                          <p:attrName>style.visibility</p:attrName>
                                        </p:attrNameLst>
                                      </p:cBhvr>
                                      <p:to>
                                        <p:strVal val="visible"/>
                                      </p:to>
                                    </p:set>
                                    <p:animEffect transition="in" filter="box(in)">
                                      <p:cBhvr>
                                        <p:cTn id="15" dur="500"/>
                                        <p:tgtEl>
                                          <p:spTgt spid="27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utoUpdateAnimBg="0"/>
      <p:bldP spid="27136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type="body" idx="1"/>
          </p:nvPr>
        </p:nvSpPr>
        <p:spPr>
          <a:xfrm>
            <a:off x="228600" y="381000"/>
            <a:ext cx="8686800" cy="4114800"/>
          </a:xfrm>
        </p:spPr>
        <p:txBody>
          <a:bodyPr/>
          <a:lstStyle/>
          <a:p>
            <a:pPr>
              <a:buFontTx/>
              <a:buNone/>
            </a:pPr>
            <a:r>
              <a:rPr lang="en-US" sz="4400" b="1">
                <a:latin typeface="Comic Sans MS" pitchFamily="66" charset="0"/>
              </a:rPr>
              <a:t>BUT. . .</a:t>
            </a:r>
          </a:p>
          <a:p>
            <a:pPr>
              <a:buFontTx/>
              <a:buNone/>
            </a:pPr>
            <a:r>
              <a:rPr lang="en-US" sz="4400" b="1">
                <a:latin typeface="Comic Sans MS" pitchFamily="66" charset="0"/>
              </a:rPr>
              <a:t>   which characteristics   </a:t>
            </a:r>
            <a:br>
              <a:rPr lang="en-US" sz="4400" b="1">
                <a:latin typeface="Comic Sans MS" pitchFamily="66" charset="0"/>
              </a:rPr>
            </a:br>
            <a:r>
              <a:rPr lang="en-US" sz="4400" b="1">
                <a:latin typeface="Comic Sans MS" pitchFamily="66" charset="0"/>
              </a:rPr>
              <a:t>   are MOST IMPORTANT?</a:t>
            </a:r>
          </a:p>
        </p:txBody>
      </p:sp>
      <p:pic>
        <p:nvPicPr>
          <p:cNvPr id="272388" name="Picture 4" descr="animals2"/>
          <p:cNvPicPr>
            <a:picLocks noChangeAspect="1" noChangeArrowheads="1"/>
          </p:cNvPicPr>
          <p:nvPr/>
        </p:nvPicPr>
        <p:blipFill>
          <a:blip r:embed="rId2" cstate="print"/>
          <a:srcRect/>
          <a:stretch>
            <a:fillRect/>
          </a:stretch>
        </p:blipFill>
        <p:spPr bwMode="auto">
          <a:xfrm>
            <a:off x="1524000" y="2819400"/>
            <a:ext cx="6096000" cy="34004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body" sz="half" idx="2"/>
          </p:nvPr>
        </p:nvSpPr>
        <p:spPr>
          <a:xfrm>
            <a:off x="228600" y="2057400"/>
            <a:ext cx="8915400" cy="4191000"/>
          </a:xfrm>
        </p:spPr>
        <p:txBody>
          <a:bodyPr/>
          <a:lstStyle/>
          <a:p>
            <a:pPr>
              <a:lnSpc>
                <a:spcPct val="90000"/>
              </a:lnSpc>
              <a:buFontTx/>
              <a:buNone/>
            </a:pPr>
            <a:r>
              <a:rPr lang="en-US" sz="4400" b="1">
                <a:latin typeface="Comic Sans MS" pitchFamily="66" charset="0"/>
              </a:rPr>
              <a:t>Should a dolphin be grouped with fish because it has fins and lives in water?</a:t>
            </a:r>
          </a:p>
          <a:p>
            <a:pPr>
              <a:lnSpc>
                <a:spcPct val="90000"/>
              </a:lnSpc>
              <a:buFontTx/>
              <a:buNone/>
            </a:pPr>
            <a:endParaRPr lang="en-US" sz="4400" b="1">
              <a:latin typeface="Comic Sans MS" pitchFamily="66" charset="0"/>
            </a:endParaRPr>
          </a:p>
          <a:p>
            <a:pPr>
              <a:lnSpc>
                <a:spcPct val="90000"/>
              </a:lnSpc>
              <a:buFontTx/>
              <a:buNone/>
            </a:pPr>
            <a:r>
              <a:rPr lang="en-US" sz="4400" b="1">
                <a:latin typeface="Comic Sans MS" pitchFamily="66" charset="0"/>
              </a:rPr>
              <a:t>OR with mammals because it</a:t>
            </a:r>
          </a:p>
          <a:p>
            <a:pPr>
              <a:lnSpc>
                <a:spcPct val="90000"/>
              </a:lnSpc>
              <a:buFontTx/>
              <a:buNone/>
            </a:pPr>
            <a:r>
              <a:rPr lang="en-US" sz="4400" b="1">
                <a:latin typeface="Comic Sans MS" pitchFamily="66" charset="0"/>
              </a:rPr>
              <a:t>breathes air and makes milk for its young?</a:t>
            </a:r>
          </a:p>
        </p:txBody>
      </p:sp>
      <p:pic>
        <p:nvPicPr>
          <p:cNvPr id="270341" name="Picture 5" descr="dolphin anim"/>
          <p:cNvPicPr>
            <a:picLocks noChangeAspect="1" noChangeArrowheads="1" noCrop="1"/>
          </p:cNvPicPr>
          <p:nvPr/>
        </p:nvPicPr>
        <p:blipFill>
          <a:blip r:embed="rId2" cstate="print"/>
          <a:srcRect/>
          <a:stretch>
            <a:fillRect/>
          </a:stretch>
        </p:blipFill>
        <p:spPr bwMode="auto">
          <a:xfrm>
            <a:off x="2971800" y="304800"/>
            <a:ext cx="2438400" cy="16081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609600"/>
            <a:ext cx="7772400" cy="54864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smtClean="0">
                <a:ln>
                  <a:noFill/>
                </a:ln>
                <a:solidFill>
                  <a:schemeClr val="tx1"/>
                </a:solidFill>
                <a:effectLst/>
                <a:uLnTx/>
                <a:uFillTx/>
                <a:latin typeface="+mn-lt"/>
                <a:ea typeface="+mn-ea"/>
                <a:cs typeface="+mn-cs"/>
              </a:rPr>
              <a:t> </a:t>
            </a:r>
          </a:p>
        </p:txBody>
      </p:sp>
      <p:pic>
        <p:nvPicPr>
          <p:cNvPr id="3" name="Picture 4" descr="The image “http://upload.wikimedia.org/wikipedia/commons/thumb/2/23/Ein_klippschliefer.jpg/200px-Ein_klippschliefer.jpg” cannot be displayed, because it contains errors."/>
          <p:cNvPicPr>
            <a:picLocks noChangeAspect="1" noChangeArrowheads="1"/>
          </p:cNvPicPr>
          <p:nvPr/>
        </p:nvPicPr>
        <p:blipFill>
          <a:blip r:embed="rId2" cstate="print"/>
          <a:srcRect/>
          <a:stretch>
            <a:fillRect/>
          </a:stretch>
        </p:blipFill>
        <p:spPr bwMode="auto">
          <a:xfrm>
            <a:off x="381000" y="2987675"/>
            <a:ext cx="5029200" cy="3870325"/>
          </a:xfrm>
          <a:prstGeom prst="rect">
            <a:avLst/>
          </a:prstGeom>
          <a:noFill/>
          <a:ln w="9525">
            <a:noFill/>
            <a:miter lim="800000"/>
            <a:headEnd/>
            <a:tailEnd/>
          </a:ln>
        </p:spPr>
      </p:pic>
      <p:pic>
        <p:nvPicPr>
          <p:cNvPr id="4" name="Picture 6" descr="The image “http://www.africaelephants.com/images/famwater.jpg” cannot be displayed, because it contains errors."/>
          <p:cNvPicPr>
            <a:picLocks noChangeAspect="1" noChangeArrowheads="1"/>
          </p:cNvPicPr>
          <p:nvPr/>
        </p:nvPicPr>
        <p:blipFill>
          <a:blip r:embed="rId3" cstate="print"/>
          <a:srcRect/>
          <a:stretch>
            <a:fillRect/>
          </a:stretch>
        </p:blipFill>
        <p:spPr bwMode="auto">
          <a:xfrm>
            <a:off x="381000" y="228600"/>
            <a:ext cx="5029200" cy="3336925"/>
          </a:xfrm>
          <a:prstGeom prst="rect">
            <a:avLst/>
          </a:prstGeom>
          <a:noFill/>
          <a:ln w="9525">
            <a:noFill/>
            <a:miter lim="800000"/>
            <a:headEnd/>
            <a:tailEnd/>
          </a:ln>
        </p:spPr>
      </p:pic>
      <p:pic>
        <p:nvPicPr>
          <p:cNvPr id="5" name="Picture 8" descr="The image “http://upload.wikimedia.org/wikipedia/commons/thumb/f/fc/Tree-hyrax.jpg/300px-Tree-hyrax.jpg” cannot be displayed, because it contains errors."/>
          <p:cNvPicPr>
            <a:picLocks noChangeAspect="1" noChangeArrowheads="1"/>
          </p:cNvPicPr>
          <p:nvPr/>
        </p:nvPicPr>
        <p:blipFill>
          <a:blip r:embed="rId4" cstate="print"/>
          <a:srcRect/>
          <a:stretch>
            <a:fillRect/>
          </a:stretch>
        </p:blipFill>
        <p:spPr bwMode="auto">
          <a:xfrm>
            <a:off x="4953000" y="3581400"/>
            <a:ext cx="4191000" cy="3276600"/>
          </a:xfrm>
          <a:prstGeom prst="rect">
            <a:avLst/>
          </a:prstGeom>
          <a:noFill/>
          <a:ln w="9525">
            <a:noFill/>
            <a:miter lim="800000"/>
            <a:headEnd/>
            <a:tailEnd/>
          </a:ln>
        </p:spPr>
      </p:pic>
      <p:sp>
        <p:nvSpPr>
          <p:cNvPr id="6" name="Text Box 9"/>
          <p:cNvSpPr txBox="1">
            <a:spLocks noChangeArrowheads="1"/>
          </p:cNvSpPr>
          <p:nvPr/>
        </p:nvSpPr>
        <p:spPr bwMode="auto">
          <a:xfrm>
            <a:off x="5486400" y="482600"/>
            <a:ext cx="3657600" cy="1800225"/>
          </a:xfrm>
          <a:prstGeom prst="rect">
            <a:avLst/>
          </a:prstGeom>
          <a:noFill/>
          <a:ln w="9525">
            <a:noFill/>
            <a:miter lim="800000"/>
            <a:headEnd/>
            <a:tailEnd/>
          </a:ln>
        </p:spPr>
        <p:txBody>
          <a:bodyPr>
            <a:spAutoFit/>
          </a:bodyPr>
          <a:lstStyle/>
          <a:p>
            <a:r>
              <a:rPr lang="en-US" sz="2800" b="1" dirty="0"/>
              <a:t>Closest living relative</a:t>
            </a:r>
          </a:p>
          <a:p>
            <a:r>
              <a:rPr lang="en-US" sz="2800" b="1" dirty="0"/>
              <a:t>of the African elephant</a:t>
            </a:r>
          </a:p>
          <a:p>
            <a:r>
              <a:rPr lang="en-US" sz="2800" b="1" dirty="0"/>
              <a:t>is the hyrax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body" sz="half" idx="2"/>
          </p:nvPr>
        </p:nvSpPr>
        <p:spPr>
          <a:xfrm>
            <a:off x="228600" y="304800"/>
            <a:ext cx="8915400" cy="2743200"/>
          </a:xfrm>
        </p:spPr>
        <p:txBody>
          <a:bodyPr/>
          <a:lstStyle/>
          <a:p>
            <a:pPr>
              <a:lnSpc>
                <a:spcPct val="90000"/>
              </a:lnSpc>
              <a:buFontTx/>
              <a:buNone/>
            </a:pPr>
            <a:r>
              <a:rPr lang="en-US" sz="4400" b="1">
                <a:latin typeface="Comic Sans MS" pitchFamily="66" charset="0"/>
              </a:rPr>
              <a:t>Look at these 3 organisms:</a:t>
            </a:r>
          </a:p>
          <a:p>
            <a:pPr>
              <a:lnSpc>
                <a:spcPct val="90000"/>
              </a:lnSpc>
              <a:buFontTx/>
              <a:buNone/>
            </a:pPr>
            <a:endParaRPr lang="en-US" sz="4400" b="1">
              <a:latin typeface="Comic Sans MS" pitchFamily="66" charset="0"/>
            </a:endParaRPr>
          </a:p>
          <a:p>
            <a:pPr>
              <a:lnSpc>
                <a:spcPct val="90000"/>
              </a:lnSpc>
              <a:buFontTx/>
              <a:buNone/>
            </a:pPr>
            <a:endParaRPr lang="en-US" sz="4400" b="1">
              <a:latin typeface="Comic Sans MS" pitchFamily="66" charset="0"/>
            </a:endParaRPr>
          </a:p>
        </p:txBody>
      </p:sp>
      <p:sp>
        <p:nvSpPr>
          <p:cNvPr id="268293" name="Text Box 5"/>
          <p:cNvSpPr txBox="1">
            <a:spLocks noChangeArrowheads="1"/>
          </p:cNvSpPr>
          <p:nvPr/>
        </p:nvSpPr>
        <p:spPr bwMode="auto">
          <a:xfrm>
            <a:off x="6934200" y="3200400"/>
            <a:ext cx="1676400" cy="457200"/>
          </a:xfrm>
          <a:prstGeom prst="rect">
            <a:avLst/>
          </a:prstGeom>
          <a:noFill/>
          <a:ln w="9525">
            <a:noFill/>
            <a:miter lim="800000"/>
            <a:headEnd/>
            <a:tailEnd/>
          </a:ln>
          <a:effectLst/>
        </p:spPr>
        <p:txBody>
          <a:bodyPr>
            <a:spAutoFit/>
          </a:bodyPr>
          <a:lstStyle/>
          <a:p>
            <a:r>
              <a:rPr lang="en-US" b="1">
                <a:solidFill>
                  <a:schemeClr val="accent2"/>
                </a:solidFill>
              </a:rPr>
              <a:t>LIMPET</a:t>
            </a:r>
          </a:p>
        </p:txBody>
      </p:sp>
      <p:pic>
        <p:nvPicPr>
          <p:cNvPr id="268294" name="Picture 6" descr="limpet"/>
          <p:cNvPicPr>
            <a:picLocks noChangeAspect="1" noChangeArrowheads="1"/>
          </p:cNvPicPr>
          <p:nvPr/>
        </p:nvPicPr>
        <p:blipFill>
          <a:blip r:embed="rId2" cstate="print"/>
          <a:srcRect/>
          <a:stretch>
            <a:fillRect/>
          </a:stretch>
        </p:blipFill>
        <p:spPr bwMode="auto">
          <a:xfrm>
            <a:off x="5867400" y="3733800"/>
            <a:ext cx="3028950" cy="2743200"/>
          </a:xfrm>
          <a:prstGeom prst="rect">
            <a:avLst/>
          </a:prstGeom>
          <a:noFill/>
        </p:spPr>
      </p:pic>
      <p:pic>
        <p:nvPicPr>
          <p:cNvPr id="268297" name="Picture 9" descr="barnacle"/>
          <p:cNvPicPr>
            <a:picLocks noChangeAspect="1" noChangeArrowheads="1"/>
          </p:cNvPicPr>
          <p:nvPr/>
        </p:nvPicPr>
        <p:blipFill>
          <a:blip r:embed="rId3" cstate="print"/>
          <a:srcRect l="20636" t="8571" r="12698"/>
          <a:stretch>
            <a:fillRect/>
          </a:stretch>
        </p:blipFill>
        <p:spPr bwMode="auto">
          <a:xfrm>
            <a:off x="2895600" y="2286000"/>
            <a:ext cx="3048000" cy="2787650"/>
          </a:xfrm>
          <a:prstGeom prst="rect">
            <a:avLst/>
          </a:prstGeom>
          <a:noFill/>
        </p:spPr>
      </p:pic>
      <p:sp>
        <p:nvSpPr>
          <p:cNvPr id="268299" name="Rectangle 11"/>
          <p:cNvSpPr>
            <a:spLocks noChangeArrowheads="1"/>
          </p:cNvSpPr>
          <p:nvPr/>
        </p:nvSpPr>
        <p:spPr bwMode="auto">
          <a:xfrm>
            <a:off x="381000" y="3581400"/>
            <a:ext cx="982663" cy="457200"/>
          </a:xfrm>
          <a:prstGeom prst="rect">
            <a:avLst/>
          </a:prstGeom>
          <a:noFill/>
          <a:ln w="9525">
            <a:noFill/>
            <a:miter lim="800000"/>
            <a:headEnd/>
            <a:tailEnd/>
          </a:ln>
          <a:effectLst/>
        </p:spPr>
        <p:txBody>
          <a:bodyPr wrap="none">
            <a:spAutoFit/>
          </a:bodyPr>
          <a:lstStyle/>
          <a:p>
            <a:r>
              <a:rPr lang="en-US" b="1">
                <a:solidFill>
                  <a:schemeClr val="accent2"/>
                </a:solidFill>
              </a:rPr>
              <a:t>CRAB</a:t>
            </a:r>
          </a:p>
        </p:txBody>
      </p:sp>
      <p:pic>
        <p:nvPicPr>
          <p:cNvPr id="268301" name="Picture 13" descr="molokini_kona_crab"/>
          <p:cNvPicPr>
            <a:picLocks noChangeAspect="1" noChangeArrowheads="1"/>
          </p:cNvPicPr>
          <p:nvPr/>
        </p:nvPicPr>
        <p:blipFill>
          <a:blip r:embed="rId4" cstate="print"/>
          <a:srcRect l="10657" r="5707"/>
          <a:stretch>
            <a:fillRect/>
          </a:stretch>
        </p:blipFill>
        <p:spPr bwMode="auto">
          <a:xfrm>
            <a:off x="152400" y="1066800"/>
            <a:ext cx="3048000" cy="2511425"/>
          </a:xfrm>
          <a:prstGeom prst="rect">
            <a:avLst/>
          </a:prstGeom>
          <a:noFill/>
        </p:spPr>
      </p:pic>
      <p:sp>
        <p:nvSpPr>
          <p:cNvPr id="268302" name="Rectangle 14"/>
          <p:cNvSpPr>
            <a:spLocks noChangeArrowheads="1"/>
          </p:cNvSpPr>
          <p:nvPr/>
        </p:nvSpPr>
        <p:spPr bwMode="auto">
          <a:xfrm>
            <a:off x="3886200" y="1828800"/>
            <a:ext cx="1811338" cy="457200"/>
          </a:xfrm>
          <a:prstGeom prst="rect">
            <a:avLst/>
          </a:prstGeom>
          <a:noFill/>
          <a:ln w="9525">
            <a:noFill/>
            <a:miter lim="800000"/>
            <a:headEnd/>
            <a:tailEnd/>
          </a:ln>
          <a:effectLst/>
        </p:spPr>
        <p:txBody>
          <a:bodyPr wrap="none">
            <a:spAutoFit/>
          </a:bodyPr>
          <a:lstStyle/>
          <a:p>
            <a:r>
              <a:rPr lang="en-US" b="1">
                <a:solidFill>
                  <a:schemeClr val="accent2"/>
                </a:solidFill>
              </a:rPr>
              <a:t>BARNACLE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body" sz="half" idx="2"/>
          </p:nvPr>
        </p:nvSpPr>
        <p:spPr>
          <a:xfrm>
            <a:off x="228600" y="304800"/>
            <a:ext cx="8915400" cy="4648200"/>
          </a:xfrm>
        </p:spPr>
        <p:txBody>
          <a:bodyPr/>
          <a:lstStyle/>
          <a:p>
            <a:pPr>
              <a:lnSpc>
                <a:spcPct val="90000"/>
              </a:lnSpc>
              <a:buFontTx/>
              <a:buNone/>
            </a:pPr>
            <a:r>
              <a:rPr lang="en-US" sz="4400" b="1">
                <a:latin typeface="Comic Sans MS" pitchFamily="66" charset="0"/>
              </a:rPr>
              <a:t>Judging by </a:t>
            </a:r>
          </a:p>
          <a:p>
            <a:pPr>
              <a:lnSpc>
                <a:spcPct val="90000"/>
              </a:lnSpc>
              <a:buFontTx/>
              <a:buNone/>
            </a:pPr>
            <a:r>
              <a:rPr lang="en-US" sz="4400" b="1">
                <a:latin typeface="Comic Sans MS" pitchFamily="66" charset="0"/>
              </a:rPr>
              <a:t>appearances you </a:t>
            </a:r>
          </a:p>
          <a:p>
            <a:pPr>
              <a:lnSpc>
                <a:spcPct val="90000"/>
              </a:lnSpc>
              <a:buFontTx/>
              <a:buNone/>
            </a:pPr>
            <a:r>
              <a:rPr lang="en-US" sz="4400" b="1">
                <a:latin typeface="Comic Sans MS" pitchFamily="66" charset="0"/>
              </a:rPr>
              <a:t>would probably put </a:t>
            </a:r>
          </a:p>
          <a:p>
            <a:pPr>
              <a:lnSpc>
                <a:spcPct val="90000"/>
              </a:lnSpc>
              <a:buFontTx/>
              <a:buNone/>
            </a:pPr>
            <a:r>
              <a:rPr lang="en-US" sz="4400" b="1">
                <a:latin typeface="Comic Sans MS" pitchFamily="66" charset="0"/>
              </a:rPr>
              <a:t>limpets and barnacles </a:t>
            </a:r>
          </a:p>
          <a:p>
            <a:pPr>
              <a:lnSpc>
                <a:spcPct val="90000"/>
              </a:lnSpc>
              <a:buFontTx/>
              <a:buNone/>
            </a:pPr>
            <a:r>
              <a:rPr lang="en-US" sz="4400" b="1">
                <a:latin typeface="Comic Sans MS" pitchFamily="66" charset="0"/>
              </a:rPr>
              <a:t>together in a group </a:t>
            </a:r>
          </a:p>
          <a:p>
            <a:pPr>
              <a:lnSpc>
                <a:spcPct val="90000"/>
              </a:lnSpc>
              <a:buFontTx/>
              <a:buNone/>
            </a:pPr>
            <a:r>
              <a:rPr lang="en-US" sz="4400" b="1">
                <a:latin typeface="Comic Sans MS" pitchFamily="66" charset="0"/>
              </a:rPr>
              <a:t>and crabs in a different group.</a:t>
            </a:r>
          </a:p>
          <a:p>
            <a:pPr>
              <a:lnSpc>
                <a:spcPct val="90000"/>
              </a:lnSpc>
              <a:buFontTx/>
              <a:buNone/>
            </a:pPr>
            <a:endParaRPr lang="en-US" sz="4400" b="1">
              <a:latin typeface="Comic Sans MS" pitchFamily="66" charset="0"/>
            </a:endParaRPr>
          </a:p>
          <a:p>
            <a:pPr>
              <a:lnSpc>
                <a:spcPct val="90000"/>
              </a:lnSpc>
              <a:buFontTx/>
              <a:buNone/>
            </a:pPr>
            <a:r>
              <a:rPr lang="en-US" sz="4400" b="1">
                <a:latin typeface="Comic Sans MS" pitchFamily="66" charset="0"/>
              </a:rPr>
              <a:t>BUT LOOKS can be deceiving!</a:t>
            </a:r>
          </a:p>
        </p:txBody>
      </p:sp>
      <p:pic>
        <p:nvPicPr>
          <p:cNvPr id="269319" name="Picture 7" descr="limpet barnacle 1"/>
          <p:cNvPicPr>
            <a:picLocks noChangeAspect="1" noChangeArrowheads="1"/>
          </p:cNvPicPr>
          <p:nvPr/>
        </p:nvPicPr>
        <p:blipFill>
          <a:blip r:embed="rId2" cstate="print">
            <a:clrChange>
              <a:clrFrom>
                <a:srgbClr val="FFFFFF"/>
              </a:clrFrom>
              <a:clrTo>
                <a:srgbClr val="FFFFFF">
                  <a:alpha val="0"/>
                </a:srgbClr>
              </a:clrTo>
            </a:clrChange>
          </a:blip>
          <a:srcRect l="4402"/>
          <a:stretch>
            <a:fillRect/>
          </a:stretch>
        </p:blipFill>
        <p:spPr bwMode="auto">
          <a:xfrm>
            <a:off x="5638800" y="228600"/>
            <a:ext cx="3309938" cy="2901950"/>
          </a:xfrm>
          <a:prstGeom prst="rect">
            <a:avLst/>
          </a:prstGeom>
          <a:noFill/>
        </p:spPr>
      </p:pic>
      <p:sp>
        <p:nvSpPr>
          <p:cNvPr id="269320" name="Text Box 8"/>
          <p:cNvSpPr txBox="1">
            <a:spLocks noChangeArrowheads="1"/>
          </p:cNvSpPr>
          <p:nvPr/>
        </p:nvSpPr>
        <p:spPr bwMode="auto">
          <a:xfrm>
            <a:off x="5200650" y="0"/>
            <a:ext cx="3943350"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BIOLOGY by Miller and Levine; Prentice Hall Publishers© 2006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5" name="Text Box 3"/>
          <p:cNvSpPr txBox="1">
            <a:spLocks noChangeArrowheads="1"/>
          </p:cNvSpPr>
          <p:nvPr/>
        </p:nvSpPr>
        <p:spPr bwMode="auto">
          <a:xfrm>
            <a:off x="762000" y="2514600"/>
            <a:ext cx="1676400" cy="457200"/>
          </a:xfrm>
          <a:prstGeom prst="rect">
            <a:avLst/>
          </a:prstGeom>
          <a:noFill/>
          <a:ln w="9525">
            <a:noFill/>
            <a:miter lim="800000"/>
            <a:headEnd/>
            <a:tailEnd/>
          </a:ln>
          <a:effectLst/>
        </p:spPr>
        <p:txBody>
          <a:bodyPr>
            <a:spAutoFit/>
          </a:bodyPr>
          <a:lstStyle/>
          <a:p>
            <a:r>
              <a:rPr lang="en-US" b="1">
                <a:solidFill>
                  <a:schemeClr val="accent2"/>
                </a:solidFill>
              </a:rPr>
              <a:t>LIMPET</a:t>
            </a:r>
          </a:p>
        </p:txBody>
      </p:sp>
      <p:pic>
        <p:nvPicPr>
          <p:cNvPr id="274436" name="Picture 4" descr="limpet"/>
          <p:cNvPicPr>
            <a:picLocks noChangeAspect="1" noChangeArrowheads="1"/>
          </p:cNvPicPr>
          <p:nvPr/>
        </p:nvPicPr>
        <p:blipFill>
          <a:blip r:embed="rId2" cstate="print"/>
          <a:srcRect/>
          <a:stretch>
            <a:fillRect/>
          </a:stretch>
        </p:blipFill>
        <p:spPr bwMode="auto">
          <a:xfrm>
            <a:off x="304800" y="381000"/>
            <a:ext cx="2419350" cy="2190750"/>
          </a:xfrm>
          <a:prstGeom prst="rect">
            <a:avLst/>
          </a:prstGeom>
          <a:noFill/>
        </p:spPr>
      </p:pic>
      <p:pic>
        <p:nvPicPr>
          <p:cNvPr id="274437" name="Picture 5" descr="barnacle"/>
          <p:cNvPicPr>
            <a:picLocks noChangeAspect="1" noChangeArrowheads="1"/>
          </p:cNvPicPr>
          <p:nvPr/>
        </p:nvPicPr>
        <p:blipFill>
          <a:blip r:embed="rId3" cstate="print"/>
          <a:srcRect l="20636" t="8571" r="12698"/>
          <a:stretch>
            <a:fillRect/>
          </a:stretch>
        </p:blipFill>
        <p:spPr bwMode="auto">
          <a:xfrm>
            <a:off x="3124200" y="304800"/>
            <a:ext cx="2362200" cy="2160588"/>
          </a:xfrm>
          <a:prstGeom prst="rect">
            <a:avLst/>
          </a:prstGeom>
          <a:noFill/>
        </p:spPr>
      </p:pic>
      <p:sp>
        <p:nvSpPr>
          <p:cNvPr id="274438" name="Rectangle 6"/>
          <p:cNvSpPr>
            <a:spLocks noChangeArrowheads="1"/>
          </p:cNvSpPr>
          <p:nvPr/>
        </p:nvSpPr>
        <p:spPr bwMode="auto">
          <a:xfrm>
            <a:off x="7620000" y="3200400"/>
            <a:ext cx="982663" cy="457200"/>
          </a:xfrm>
          <a:prstGeom prst="rect">
            <a:avLst/>
          </a:prstGeom>
          <a:noFill/>
          <a:ln w="9525">
            <a:noFill/>
            <a:miter lim="800000"/>
            <a:headEnd/>
            <a:tailEnd/>
          </a:ln>
          <a:effectLst/>
        </p:spPr>
        <p:txBody>
          <a:bodyPr wrap="none">
            <a:spAutoFit/>
          </a:bodyPr>
          <a:lstStyle/>
          <a:p>
            <a:r>
              <a:rPr lang="en-US" b="1">
                <a:solidFill>
                  <a:schemeClr val="accent2"/>
                </a:solidFill>
              </a:rPr>
              <a:t>CRAB</a:t>
            </a:r>
          </a:p>
        </p:txBody>
      </p:sp>
      <p:pic>
        <p:nvPicPr>
          <p:cNvPr id="274439" name="Picture 7" descr="molokini_kona_crab"/>
          <p:cNvPicPr>
            <a:picLocks noChangeAspect="1" noChangeArrowheads="1"/>
          </p:cNvPicPr>
          <p:nvPr/>
        </p:nvPicPr>
        <p:blipFill>
          <a:blip r:embed="rId4" cstate="print"/>
          <a:srcRect l="10657" r="5707"/>
          <a:stretch>
            <a:fillRect/>
          </a:stretch>
        </p:blipFill>
        <p:spPr bwMode="auto">
          <a:xfrm>
            <a:off x="6248400" y="838200"/>
            <a:ext cx="2667000" cy="2197100"/>
          </a:xfrm>
          <a:prstGeom prst="rect">
            <a:avLst/>
          </a:prstGeom>
          <a:noFill/>
        </p:spPr>
      </p:pic>
      <p:sp>
        <p:nvSpPr>
          <p:cNvPr id="274440" name="Rectangle 8"/>
          <p:cNvSpPr>
            <a:spLocks noChangeArrowheads="1"/>
          </p:cNvSpPr>
          <p:nvPr/>
        </p:nvSpPr>
        <p:spPr bwMode="auto">
          <a:xfrm>
            <a:off x="3276600" y="2514600"/>
            <a:ext cx="1811338" cy="457200"/>
          </a:xfrm>
          <a:prstGeom prst="rect">
            <a:avLst/>
          </a:prstGeom>
          <a:noFill/>
          <a:ln w="9525">
            <a:noFill/>
            <a:miter lim="800000"/>
            <a:headEnd/>
            <a:tailEnd/>
          </a:ln>
          <a:effectLst/>
        </p:spPr>
        <p:txBody>
          <a:bodyPr wrap="none">
            <a:spAutoFit/>
          </a:bodyPr>
          <a:lstStyle/>
          <a:p>
            <a:r>
              <a:rPr lang="en-US" b="1">
                <a:solidFill>
                  <a:schemeClr val="accent2"/>
                </a:solidFill>
              </a:rPr>
              <a:t>BARNACLE</a:t>
            </a:r>
          </a:p>
        </p:txBody>
      </p:sp>
      <p:sp>
        <p:nvSpPr>
          <p:cNvPr id="274442" name="Rectangle 10"/>
          <p:cNvSpPr>
            <a:spLocks noGrp="1" noChangeArrowheads="1"/>
          </p:cNvSpPr>
          <p:nvPr>
            <p:ph type="body" sz="half" idx="2"/>
          </p:nvPr>
        </p:nvSpPr>
        <p:spPr>
          <a:xfrm>
            <a:off x="5638800" y="304800"/>
            <a:ext cx="3657600" cy="2971800"/>
          </a:xfrm>
        </p:spPr>
        <p:txBody>
          <a:bodyPr/>
          <a:lstStyle/>
          <a:p>
            <a:pPr>
              <a:buFontTx/>
              <a:buNone/>
            </a:pPr>
            <a:r>
              <a:rPr lang="en-US" sz="2800">
                <a:latin typeface="Comic Sans MS" pitchFamily="66" charset="0"/>
              </a:rPr>
              <a:t>Look more closely!</a:t>
            </a:r>
          </a:p>
        </p:txBody>
      </p:sp>
      <p:sp>
        <p:nvSpPr>
          <p:cNvPr id="274443" name="Text Box 11"/>
          <p:cNvSpPr txBox="1">
            <a:spLocks noChangeArrowheads="1"/>
          </p:cNvSpPr>
          <p:nvPr/>
        </p:nvSpPr>
        <p:spPr bwMode="auto">
          <a:xfrm>
            <a:off x="304800" y="3114675"/>
            <a:ext cx="6770688" cy="3743325"/>
          </a:xfrm>
          <a:prstGeom prst="rect">
            <a:avLst/>
          </a:prstGeom>
          <a:noFill/>
          <a:ln w="9525">
            <a:noFill/>
            <a:miter lim="800000"/>
            <a:headEnd/>
            <a:tailEnd/>
          </a:ln>
          <a:effectLst/>
        </p:spPr>
        <p:txBody>
          <a:bodyPr wrap="none">
            <a:spAutoFit/>
          </a:bodyPr>
          <a:lstStyle/>
          <a:p>
            <a:r>
              <a:rPr lang="en-US"/>
              <a:t>Limpet and barnacle larvae are very different.</a:t>
            </a:r>
          </a:p>
          <a:p>
            <a:endParaRPr lang="en-US"/>
          </a:p>
          <a:p>
            <a:r>
              <a:rPr lang="en-US"/>
              <a:t>Barnacles have jointed limbs. </a:t>
            </a:r>
          </a:p>
          <a:p>
            <a:r>
              <a:rPr lang="en-US"/>
              <a:t>Limpets DON’T !</a:t>
            </a:r>
          </a:p>
          <a:p>
            <a:endParaRPr lang="en-US"/>
          </a:p>
          <a:p>
            <a:r>
              <a:rPr lang="en-US"/>
              <a:t>Barnacles have a segmented body</a:t>
            </a:r>
          </a:p>
          <a:p>
            <a:r>
              <a:rPr lang="en-US"/>
              <a:t>Limpets DON’T !</a:t>
            </a:r>
          </a:p>
          <a:p>
            <a:endParaRPr lang="en-US"/>
          </a:p>
          <a:p>
            <a:r>
              <a:rPr lang="en-US"/>
              <a:t>Barnacles have an exoskeleton that molts.</a:t>
            </a:r>
          </a:p>
          <a:p>
            <a:r>
              <a:rPr lang="en-US"/>
              <a:t>Limpets DON’T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Text Box 2"/>
          <p:cNvSpPr txBox="1">
            <a:spLocks noChangeArrowheads="1"/>
          </p:cNvSpPr>
          <p:nvPr/>
        </p:nvSpPr>
        <p:spPr bwMode="auto">
          <a:xfrm>
            <a:off x="7010400" y="2057400"/>
            <a:ext cx="1676400" cy="457200"/>
          </a:xfrm>
          <a:prstGeom prst="rect">
            <a:avLst/>
          </a:prstGeom>
          <a:noFill/>
          <a:ln w="9525">
            <a:noFill/>
            <a:miter lim="800000"/>
            <a:headEnd/>
            <a:tailEnd/>
          </a:ln>
          <a:effectLst/>
        </p:spPr>
        <p:txBody>
          <a:bodyPr>
            <a:spAutoFit/>
          </a:bodyPr>
          <a:lstStyle/>
          <a:p>
            <a:r>
              <a:rPr lang="en-US" b="1">
                <a:solidFill>
                  <a:schemeClr val="accent2"/>
                </a:solidFill>
              </a:rPr>
              <a:t>LIMPET</a:t>
            </a:r>
          </a:p>
        </p:txBody>
      </p:sp>
      <p:pic>
        <p:nvPicPr>
          <p:cNvPr id="275459" name="Picture 3" descr="limpet"/>
          <p:cNvPicPr>
            <a:picLocks noChangeAspect="1" noChangeArrowheads="1"/>
          </p:cNvPicPr>
          <p:nvPr/>
        </p:nvPicPr>
        <p:blipFill>
          <a:blip r:embed="rId2" cstate="print"/>
          <a:srcRect/>
          <a:stretch>
            <a:fillRect/>
          </a:stretch>
        </p:blipFill>
        <p:spPr bwMode="auto">
          <a:xfrm>
            <a:off x="6477000" y="2590800"/>
            <a:ext cx="2419350" cy="2190750"/>
          </a:xfrm>
          <a:prstGeom prst="rect">
            <a:avLst/>
          </a:prstGeom>
          <a:noFill/>
        </p:spPr>
      </p:pic>
      <p:pic>
        <p:nvPicPr>
          <p:cNvPr id="275460" name="Picture 4" descr="barnacle"/>
          <p:cNvPicPr>
            <a:picLocks noChangeAspect="1" noChangeArrowheads="1"/>
          </p:cNvPicPr>
          <p:nvPr/>
        </p:nvPicPr>
        <p:blipFill>
          <a:blip r:embed="rId3" cstate="print"/>
          <a:srcRect l="20636" t="8571" r="12698"/>
          <a:stretch>
            <a:fillRect/>
          </a:stretch>
        </p:blipFill>
        <p:spPr bwMode="auto">
          <a:xfrm>
            <a:off x="3124200" y="304800"/>
            <a:ext cx="2362200" cy="2160588"/>
          </a:xfrm>
          <a:prstGeom prst="rect">
            <a:avLst/>
          </a:prstGeom>
          <a:noFill/>
        </p:spPr>
      </p:pic>
      <p:sp>
        <p:nvSpPr>
          <p:cNvPr id="275461" name="Rectangle 5"/>
          <p:cNvSpPr>
            <a:spLocks noChangeArrowheads="1"/>
          </p:cNvSpPr>
          <p:nvPr/>
        </p:nvSpPr>
        <p:spPr bwMode="auto">
          <a:xfrm>
            <a:off x="914400" y="2514600"/>
            <a:ext cx="982663" cy="457200"/>
          </a:xfrm>
          <a:prstGeom prst="rect">
            <a:avLst/>
          </a:prstGeom>
          <a:noFill/>
          <a:ln w="9525">
            <a:noFill/>
            <a:miter lim="800000"/>
            <a:headEnd/>
            <a:tailEnd/>
          </a:ln>
          <a:effectLst/>
        </p:spPr>
        <p:txBody>
          <a:bodyPr wrap="none">
            <a:spAutoFit/>
          </a:bodyPr>
          <a:lstStyle/>
          <a:p>
            <a:r>
              <a:rPr lang="en-US" b="1">
                <a:solidFill>
                  <a:schemeClr val="accent2"/>
                </a:solidFill>
              </a:rPr>
              <a:t>CRAB</a:t>
            </a:r>
          </a:p>
        </p:txBody>
      </p:sp>
      <p:pic>
        <p:nvPicPr>
          <p:cNvPr id="275462" name="Picture 6" descr="molokini_kona_crab"/>
          <p:cNvPicPr>
            <a:picLocks noChangeAspect="1" noChangeArrowheads="1"/>
          </p:cNvPicPr>
          <p:nvPr/>
        </p:nvPicPr>
        <p:blipFill>
          <a:blip r:embed="rId4" cstate="print"/>
          <a:srcRect l="10657" r="5707"/>
          <a:stretch>
            <a:fillRect/>
          </a:stretch>
        </p:blipFill>
        <p:spPr bwMode="auto">
          <a:xfrm>
            <a:off x="304800" y="228600"/>
            <a:ext cx="2667000" cy="2197100"/>
          </a:xfrm>
          <a:prstGeom prst="rect">
            <a:avLst/>
          </a:prstGeom>
          <a:noFill/>
        </p:spPr>
      </p:pic>
      <p:sp>
        <p:nvSpPr>
          <p:cNvPr id="275463" name="Rectangle 7"/>
          <p:cNvSpPr>
            <a:spLocks noChangeArrowheads="1"/>
          </p:cNvSpPr>
          <p:nvPr/>
        </p:nvSpPr>
        <p:spPr bwMode="auto">
          <a:xfrm>
            <a:off x="3276600" y="2514600"/>
            <a:ext cx="1811338" cy="457200"/>
          </a:xfrm>
          <a:prstGeom prst="rect">
            <a:avLst/>
          </a:prstGeom>
          <a:noFill/>
          <a:ln w="9525">
            <a:noFill/>
            <a:miter lim="800000"/>
            <a:headEnd/>
            <a:tailEnd/>
          </a:ln>
          <a:effectLst/>
        </p:spPr>
        <p:txBody>
          <a:bodyPr wrap="none">
            <a:spAutoFit/>
          </a:bodyPr>
          <a:lstStyle/>
          <a:p>
            <a:r>
              <a:rPr lang="en-US" b="1">
                <a:solidFill>
                  <a:schemeClr val="accent2"/>
                </a:solidFill>
              </a:rPr>
              <a:t>BARNACLE</a:t>
            </a:r>
          </a:p>
        </p:txBody>
      </p:sp>
      <p:sp>
        <p:nvSpPr>
          <p:cNvPr id="275464" name="Rectangle 8"/>
          <p:cNvSpPr>
            <a:spLocks noGrp="1" noChangeArrowheads="1"/>
          </p:cNvSpPr>
          <p:nvPr>
            <p:ph type="body" sz="half" idx="2"/>
          </p:nvPr>
        </p:nvSpPr>
        <p:spPr>
          <a:xfrm>
            <a:off x="5638800" y="304800"/>
            <a:ext cx="3657600" cy="2971800"/>
          </a:xfrm>
        </p:spPr>
        <p:txBody>
          <a:bodyPr/>
          <a:lstStyle/>
          <a:p>
            <a:pPr>
              <a:buFontTx/>
              <a:buNone/>
            </a:pPr>
            <a:r>
              <a:rPr lang="en-US" sz="2800">
                <a:latin typeface="Comic Sans MS" pitchFamily="66" charset="0"/>
              </a:rPr>
              <a:t>Look more closely!</a:t>
            </a:r>
          </a:p>
        </p:txBody>
      </p:sp>
      <p:sp>
        <p:nvSpPr>
          <p:cNvPr id="275465" name="Text Box 9"/>
          <p:cNvSpPr txBox="1">
            <a:spLocks noChangeArrowheads="1"/>
          </p:cNvSpPr>
          <p:nvPr/>
        </p:nvSpPr>
        <p:spPr bwMode="auto">
          <a:xfrm>
            <a:off x="228600" y="2971800"/>
            <a:ext cx="6129338" cy="3743325"/>
          </a:xfrm>
          <a:prstGeom prst="rect">
            <a:avLst/>
          </a:prstGeom>
          <a:noFill/>
          <a:ln w="9525">
            <a:noFill/>
            <a:miter lim="800000"/>
            <a:headEnd/>
            <a:tailEnd/>
          </a:ln>
          <a:effectLst/>
        </p:spPr>
        <p:txBody>
          <a:bodyPr wrap="none">
            <a:spAutoFit/>
          </a:bodyPr>
          <a:lstStyle/>
          <a:p>
            <a:r>
              <a:rPr lang="en-US"/>
              <a:t>Crab and barnacle larvae are very similar</a:t>
            </a:r>
          </a:p>
          <a:p>
            <a:endParaRPr lang="en-US"/>
          </a:p>
          <a:p>
            <a:r>
              <a:rPr lang="en-US"/>
              <a:t>Barnacles have jointed limbs. </a:t>
            </a:r>
          </a:p>
          <a:p>
            <a:r>
              <a:rPr lang="en-US"/>
              <a:t>So do CRABS !</a:t>
            </a:r>
          </a:p>
          <a:p>
            <a:endParaRPr lang="en-US"/>
          </a:p>
          <a:p>
            <a:r>
              <a:rPr lang="en-US"/>
              <a:t>Barnacles have a segmented body</a:t>
            </a:r>
          </a:p>
          <a:p>
            <a:r>
              <a:rPr lang="en-US"/>
              <a:t>So do CRABS !</a:t>
            </a:r>
          </a:p>
          <a:p>
            <a:endParaRPr lang="en-US"/>
          </a:p>
          <a:p>
            <a:r>
              <a:rPr lang="en-US"/>
              <a:t>Barnacles have an exoskeleton that molts.</a:t>
            </a:r>
          </a:p>
          <a:p>
            <a:r>
              <a:rPr lang="en-US"/>
              <a:t>So do CRABS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1" name="Text Box 3"/>
          <p:cNvSpPr txBox="1">
            <a:spLocks noChangeArrowheads="1"/>
          </p:cNvSpPr>
          <p:nvPr/>
        </p:nvSpPr>
        <p:spPr bwMode="auto">
          <a:xfrm>
            <a:off x="685800" y="2362200"/>
            <a:ext cx="7315200" cy="457200"/>
          </a:xfrm>
          <a:prstGeom prst="rect">
            <a:avLst/>
          </a:prstGeom>
          <a:noFill/>
          <a:ln w="9525">
            <a:noFill/>
            <a:miter lim="800000"/>
            <a:headEnd/>
            <a:tailEnd/>
          </a:ln>
          <a:effectLst/>
        </p:spPr>
        <p:txBody>
          <a:bodyPr>
            <a:spAutoFit/>
          </a:bodyPr>
          <a:lstStyle/>
          <a:p>
            <a:r>
              <a:rPr lang="en-US" b="1">
                <a:solidFill>
                  <a:schemeClr val="accent2"/>
                </a:solidFill>
              </a:rPr>
              <a:t>LIMPET                    SNAIL</a:t>
            </a:r>
          </a:p>
        </p:txBody>
      </p:sp>
      <p:sp>
        <p:nvSpPr>
          <p:cNvPr id="273417" name="Rectangle 9"/>
          <p:cNvSpPr>
            <a:spLocks noChangeArrowheads="1"/>
          </p:cNvSpPr>
          <p:nvPr/>
        </p:nvSpPr>
        <p:spPr bwMode="auto">
          <a:xfrm>
            <a:off x="0" y="6308725"/>
            <a:ext cx="3311525"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http://siena.earth.rochester.edu/ees207/Gastropoda/</a:t>
            </a:r>
          </a:p>
        </p:txBody>
      </p:sp>
      <p:sp>
        <p:nvSpPr>
          <p:cNvPr id="273418" name="Rectangle 10"/>
          <p:cNvSpPr>
            <a:spLocks noGrp="1" noChangeArrowheads="1"/>
          </p:cNvSpPr>
          <p:nvPr>
            <p:ph type="body" sz="half" idx="2"/>
          </p:nvPr>
        </p:nvSpPr>
        <p:spPr>
          <a:xfrm>
            <a:off x="228600" y="2819400"/>
            <a:ext cx="8763000" cy="3505200"/>
          </a:xfrm>
        </p:spPr>
        <p:txBody>
          <a:bodyPr/>
          <a:lstStyle/>
          <a:p>
            <a:pPr>
              <a:buFontTx/>
              <a:buNone/>
            </a:pPr>
            <a:r>
              <a:rPr lang="en-US" sz="2800" b="1">
                <a:latin typeface="Comic Sans MS" pitchFamily="66" charset="0"/>
              </a:rPr>
              <a:t>Limpets have an internal anatomy more like snails, which are MOLLUSKS.</a:t>
            </a:r>
          </a:p>
          <a:p>
            <a:pPr>
              <a:buFontTx/>
              <a:buNone/>
            </a:pPr>
            <a:endParaRPr lang="en-US" sz="2800" b="1">
              <a:latin typeface="Comic Sans MS" pitchFamily="66" charset="0"/>
            </a:endParaRPr>
          </a:p>
          <a:p>
            <a:pPr>
              <a:buFontTx/>
              <a:buNone/>
            </a:pPr>
            <a:r>
              <a:rPr lang="en-US" sz="2800" b="1">
                <a:latin typeface="Comic Sans MS" pitchFamily="66" charset="0"/>
              </a:rPr>
              <a:t>Because of these characteristics, scientists have concluded that barnacles are more closely related to crabs than to MOLLUSKS</a:t>
            </a:r>
          </a:p>
        </p:txBody>
      </p:sp>
      <p:pic>
        <p:nvPicPr>
          <p:cNvPr id="273419" name="Picture 11" descr="snail"/>
          <p:cNvPicPr>
            <a:picLocks noChangeAspect="1" noChangeArrowheads="1" noCrop="1"/>
          </p:cNvPicPr>
          <p:nvPr/>
        </p:nvPicPr>
        <p:blipFill>
          <a:blip r:embed="rId2" cstate="print"/>
          <a:srcRect/>
          <a:stretch>
            <a:fillRect/>
          </a:stretch>
        </p:blipFill>
        <p:spPr bwMode="auto">
          <a:xfrm>
            <a:off x="3581400" y="381000"/>
            <a:ext cx="2819400" cy="1887538"/>
          </a:xfrm>
          <a:prstGeom prst="rect">
            <a:avLst/>
          </a:prstGeom>
          <a:noFill/>
        </p:spPr>
      </p:pic>
      <p:pic>
        <p:nvPicPr>
          <p:cNvPr id="273421" name="Picture 13" descr="limpet"/>
          <p:cNvPicPr>
            <a:picLocks noChangeAspect="1" noChangeArrowheads="1"/>
          </p:cNvPicPr>
          <p:nvPr/>
        </p:nvPicPr>
        <p:blipFill>
          <a:blip r:embed="rId3" cstate="print"/>
          <a:srcRect/>
          <a:stretch>
            <a:fillRect/>
          </a:stretch>
        </p:blipFill>
        <p:spPr bwMode="auto">
          <a:xfrm>
            <a:off x="228600" y="228600"/>
            <a:ext cx="2419350" cy="2190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7" name="Rectangle 3"/>
          <p:cNvSpPr>
            <a:spLocks noGrp="1" noChangeArrowheads="1"/>
          </p:cNvSpPr>
          <p:nvPr>
            <p:ph type="body" idx="1"/>
          </p:nvPr>
        </p:nvSpPr>
        <p:spPr>
          <a:xfrm>
            <a:off x="304800" y="5486400"/>
            <a:ext cx="8839200" cy="1371600"/>
          </a:xfrm>
        </p:spPr>
        <p:txBody>
          <a:bodyPr/>
          <a:lstStyle/>
          <a:p>
            <a:pPr>
              <a:buFontTx/>
              <a:buNone/>
            </a:pPr>
            <a:r>
              <a:rPr lang="en-US" b="1">
                <a:latin typeface="Comic Sans MS" pitchFamily="66" charset="0"/>
              </a:rPr>
              <a:t>BOTH crabs and barnacles have been classified as CRUSTACEANS</a:t>
            </a:r>
          </a:p>
        </p:txBody>
      </p:sp>
      <p:sp>
        <p:nvSpPr>
          <p:cNvPr id="277509" name="Rectangle 5"/>
          <p:cNvSpPr>
            <a:spLocks noGrp="1" noChangeArrowheads="1"/>
          </p:cNvSpPr>
          <p:nvPr>
            <p:ph type="title"/>
          </p:nvPr>
        </p:nvSpPr>
        <p:spPr/>
        <p:txBody>
          <a:bodyPr/>
          <a:lstStyle/>
          <a:p>
            <a:endParaRPr lang="en-US"/>
          </a:p>
        </p:txBody>
      </p:sp>
      <p:pic>
        <p:nvPicPr>
          <p:cNvPr id="277510" name="Picture 6" descr="ph limpets barnacles"/>
          <p:cNvPicPr>
            <a:picLocks noChangeAspect="1" noChangeArrowheads="1"/>
          </p:cNvPicPr>
          <p:nvPr/>
        </p:nvPicPr>
        <p:blipFill>
          <a:blip r:embed="rId2" cstate="print"/>
          <a:srcRect/>
          <a:stretch>
            <a:fillRect/>
          </a:stretch>
        </p:blipFill>
        <p:spPr bwMode="auto">
          <a:xfrm>
            <a:off x="685800" y="152400"/>
            <a:ext cx="7848600" cy="5381625"/>
          </a:xfrm>
          <a:prstGeom prst="rect">
            <a:avLst/>
          </a:prstGeom>
          <a:noFill/>
        </p:spPr>
      </p:pic>
      <p:sp>
        <p:nvSpPr>
          <p:cNvPr id="277511" name="Text Box 7"/>
          <p:cNvSpPr txBox="1">
            <a:spLocks noChangeArrowheads="1"/>
          </p:cNvSpPr>
          <p:nvPr/>
        </p:nvSpPr>
        <p:spPr bwMode="auto">
          <a:xfrm>
            <a:off x="4038600" y="5257800"/>
            <a:ext cx="4586288"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 ©2006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Text Box 4"/>
          <p:cNvSpPr txBox="1">
            <a:spLocks noChangeArrowheads="1"/>
          </p:cNvSpPr>
          <p:nvPr/>
        </p:nvSpPr>
        <p:spPr bwMode="auto">
          <a:xfrm>
            <a:off x="0" y="3124200"/>
            <a:ext cx="9144000" cy="2862322"/>
          </a:xfrm>
          <a:prstGeom prst="rect">
            <a:avLst/>
          </a:prstGeom>
          <a:noFill/>
          <a:ln w="9525">
            <a:noFill/>
            <a:miter lim="800000"/>
            <a:headEnd/>
            <a:tailEnd/>
          </a:ln>
          <a:effectLst/>
        </p:spPr>
        <p:txBody>
          <a:bodyPr>
            <a:spAutoFit/>
          </a:bodyPr>
          <a:lstStyle/>
          <a:p>
            <a:r>
              <a:rPr lang="en-US" sz="3600" b="1" dirty="0"/>
              <a:t>Biologists have identified and named over______________ species so far.</a:t>
            </a:r>
          </a:p>
          <a:p>
            <a:endParaRPr lang="en-US" sz="3600" b="1" dirty="0"/>
          </a:p>
          <a:p>
            <a:r>
              <a:rPr lang="en-US" sz="3600" b="1" dirty="0" smtClean="0"/>
              <a:t>** NEW Estimate </a:t>
            </a:r>
            <a:r>
              <a:rPr lang="en-US" sz="3600" b="1" dirty="0"/>
              <a:t>= </a:t>
            </a:r>
            <a:r>
              <a:rPr lang="en-US" sz="3600" b="1" dirty="0" smtClean="0"/>
              <a:t>8.7 </a:t>
            </a:r>
            <a:r>
              <a:rPr lang="en-US" sz="3600" b="1" dirty="0"/>
              <a:t>million species </a:t>
            </a:r>
            <a:r>
              <a:rPr lang="en-US" sz="3600" b="1" dirty="0" smtClean="0"/>
              <a:t>on Earth (6.5 on land, 2.2 in oceans)</a:t>
            </a:r>
            <a:endParaRPr lang="en-US" sz="3600" b="1" dirty="0"/>
          </a:p>
        </p:txBody>
      </p:sp>
      <p:sp>
        <p:nvSpPr>
          <p:cNvPr id="204805" name="Text Box 5"/>
          <p:cNvSpPr txBox="1">
            <a:spLocks noChangeArrowheads="1"/>
          </p:cNvSpPr>
          <p:nvPr/>
        </p:nvSpPr>
        <p:spPr bwMode="auto">
          <a:xfrm>
            <a:off x="1752600" y="3581400"/>
            <a:ext cx="2482850" cy="641350"/>
          </a:xfrm>
          <a:prstGeom prst="rect">
            <a:avLst/>
          </a:prstGeom>
          <a:noFill/>
          <a:ln w="9525">
            <a:noFill/>
            <a:miter lim="800000"/>
            <a:headEnd/>
            <a:tailEnd/>
          </a:ln>
          <a:effectLst/>
        </p:spPr>
        <p:txBody>
          <a:bodyPr wrap="none">
            <a:spAutoFit/>
          </a:bodyPr>
          <a:lstStyle/>
          <a:p>
            <a:r>
              <a:rPr lang="en-US" sz="3600" b="1">
                <a:solidFill>
                  <a:schemeClr val="accent2"/>
                </a:solidFill>
              </a:rPr>
              <a:t>1.5 million</a:t>
            </a:r>
          </a:p>
        </p:txBody>
      </p:sp>
      <p:pic>
        <p:nvPicPr>
          <p:cNvPr id="204806" name="Picture 6" descr="animalss"/>
          <p:cNvPicPr>
            <a:picLocks noChangeAspect="1" noChangeArrowheads="1" noCrop="1"/>
          </p:cNvPicPr>
          <p:nvPr/>
        </p:nvPicPr>
        <p:blipFill>
          <a:blip r:embed="rId2" cstate="print"/>
          <a:srcRect/>
          <a:stretch>
            <a:fillRect/>
          </a:stretch>
        </p:blipFill>
        <p:spPr bwMode="auto">
          <a:xfrm>
            <a:off x="3200400" y="228600"/>
            <a:ext cx="2536825" cy="2606675"/>
          </a:xfrm>
          <a:prstGeom prst="rect">
            <a:avLst/>
          </a:prstGeom>
          <a:noFill/>
        </p:spPr>
      </p:pic>
      <p:sp>
        <p:nvSpPr>
          <p:cNvPr id="204807" name="Rectangle 7"/>
          <p:cNvSpPr>
            <a:spLocks noChangeArrowheads="1"/>
          </p:cNvSpPr>
          <p:nvPr/>
        </p:nvSpPr>
        <p:spPr bwMode="auto">
          <a:xfrm>
            <a:off x="7239000" y="6400800"/>
            <a:ext cx="1676400" cy="457200"/>
          </a:xfrm>
          <a:prstGeom prst="rect">
            <a:avLst/>
          </a:prstGeom>
          <a:noFill/>
          <a:ln w="9525">
            <a:noFill/>
            <a:miter lim="800000"/>
            <a:headEnd/>
            <a:tailEnd/>
          </a:ln>
          <a:effectLst/>
        </p:spPr>
        <p:txBody>
          <a:bodyPr anchor="ctr">
            <a:spAutoFit/>
          </a:bodyPr>
          <a:lstStyle/>
          <a:p>
            <a:r>
              <a:rPr lang="en-US" sz="1000" b="1">
                <a:solidFill>
                  <a:srgbClr val="990099"/>
                </a:solidFill>
                <a:latin typeface="Arial" charset="0"/>
              </a:rPr>
              <a:t>http://www.millan.net</a:t>
            </a:r>
            <a:r>
              <a:rPr lang="en-US">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dissolve">
                                      <p:cBhvr>
                                        <p:cTn id="7" dur="5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28600" y="0"/>
            <a:ext cx="8915400" cy="1524000"/>
          </a:xfrm>
        </p:spPr>
        <p:txBody>
          <a:bodyPr/>
          <a:lstStyle/>
          <a:p>
            <a:r>
              <a:rPr lang="en-US" sz="5400" b="1">
                <a:latin typeface="Comic Sans MS" pitchFamily="66" charset="0"/>
              </a:rPr>
              <a:t>MODERN TAXONOMY</a:t>
            </a:r>
          </a:p>
        </p:txBody>
      </p:sp>
      <p:sp>
        <p:nvSpPr>
          <p:cNvPr id="276483" name="Text Box 3"/>
          <p:cNvSpPr txBox="1">
            <a:spLocks noChangeArrowheads="1"/>
          </p:cNvSpPr>
          <p:nvPr/>
        </p:nvSpPr>
        <p:spPr bwMode="auto">
          <a:xfrm>
            <a:off x="279400" y="1295400"/>
            <a:ext cx="8901113" cy="2287588"/>
          </a:xfrm>
          <a:prstGeom prst="rect">
            <a:avLst/>
          </a:prstGeom>
          <a:noFill/>
          <a:ln w="9525">
            <a:noFill/>
            <a:miter lim="800000"/>
            <a:headEnd/>
            <a:tailEnd/>
          </a:ln>
          <a:effectLst/>
        </p:spPr>
        <p:txBody>
          <a:bodyPr wrap="none">
            <a:spAutoFit/>
          </a:bodyPr>
          <a:lstStyle/>
          <a:p>
            <a:r>
              <a:rPr lang="en-US" sz="4800" b="1"/>
              <a:t>Grouping organisms based on </a:t>
            </a:r>
          </a:p>
          <a:p>
            <a:r>
              <a:rPr lang="en-US" sz="4800" b="1"/>
              <a:t>their evolutionary history =</a:t>
            </a:r>
          </a:p>
          <a:p>
            <a:r>
              <a:rPr lang="en-US" sz="4800" b="1"/>
              <a:t>_____________________</a:t>
            </a:r>
          </a:p>
        </p:txBody>
      </p:sp>
      <p:sp>
        <p:nvSpPr>
          <p:cNvPr id="276484" name="Text Box 4"/>
          <p:cNvSpPr txBox="1">
            <a:spLocks noChangeArrowheads="1"/>
          </p:cNvSpPr>
          <p:nvPr/>
        </p:nvSpPr>
        <p:spPr bwMode="auto">
          <a:xfrm>
            <a:off x="3886200" y="2362200"/>
            <a:ext cx="184150" cy="701675"/>
          </a:xfrm>
          <a:prstGeom prst="rect">
            <a:avLst/>
          </a:prstGeom>
          <a:noFill/>
          <a:ln w="9525">
            <a:noFill/>
            <a:miter lim="800000"/>
            <a:headEnd/>
            <a:tailEnd/>
          </a:ln>
          <a:effectLst/>
        </p:spPr>
        <p:txBody>
          <a:bodyPr wrap="none">
            <a:spAutoFit/>
          </a:bodyPr>
          <a:lstStyle/>
          <a:p>
            <a:endParaRPr lang="en-US" sz="4000" b="1">
              <a:solidFill>
                <a:schemeClr val="accent2"/>
              </a:solidFill>
              <a:latin typeface="Times New Roman" pitchFamily="18" charset="0"/>
            </a:endParaRPr>
          </a:p>
        </p:txBody>
      </p:sp>
      <p:sp>
        <p:nvSpPr>
          <p:cNvPr id="276485" name="Rectangle 5"/>
          <p:cNvSpPr>
            <a:spLocks noChangeArrowheads="1"/>
          </p:cNvSpPr>
          <p:nvPr/>
        </p:nvSpPr>
        <p:spPr bwMode="auto">
          <a:xfrm>
            <a:off x="609600" y="2667000"/>
            <a:ext cx="7812088" cy="823913"/>
          </a:xfrm>
          <a:prstGeom prst="rect">
            <a:avLst/>
          </a:prstGeom>
          <a:noFill/>
          <a:ln w="9525">
            <a:noFill/>
            <a:miter lim="800000"/>
            <a:headEnd/>
            <a:tailEnd/>
          </a:ln>
          <a:effectLst/>
        </p:spPr>
        <p:txBody>
          <a:bodyPr wrap="none">
            <a:spAutoFit/>
          </a:bodyPr>
          <a:lstStyle/>
          <a:p>
            <a:r>
              <a:rPr lang="en-US" sz="4800" b="1">
                <a:solidFill>
                  <a:schemeClr val="accent2"/>
                </a:solidFill>
              </a:rPr>
              <a:t>Evolutionary classification</a:t>
            </a:r>
          </a:p>
        </p:txBody>
      </p:sp>
      <p:pic>
        <p:nvPicPr>
          <p:cNvPr id="276486" name="Picture 6" descr="fossil layers"/>
          <p:cNvPicPr>
            <a:picLocks noChangeAspect="1" noChangeArrowheads="1"/>
          </p:cNvPicPr>
          <p:nvPr/>
        </p:nvPicPr>
        <p:blipFill>
          <a:blip r:embed="rId2" cstate="print"/>
          <a:srcRect/>
          <a:stretch>
            <a:fillRect/>
          </a:stretch>
        </p:blipFill>
        <p:spPr bwMode="auto">
          <a:xfrm>
            <a:off x="6019800" y="3657600"/>
            <a:ext cx="2678113"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485"/>
                                        </p:tgtEl>
                                        <p:attrNameLst>
                                          <p:attrName>style.visibility</p:attrName>
                                        </p:attrNameLst>
                                      </p:cBhvr>
                                      <p:to>
                                        <p:strVal val="visible"/>
                                      </p:to>
                                    </p:set>
                                    <p:anim calcmode="lin" valueType="num">
                                      <p:cBhvr additive="base">
                                        <p:cTn id="7" dur="500" fill="hold"/>
                                        <p:tgtEl>
                                          <p:spTgt spid="276485"/>
                                        </p:tgtEl>
                                        <p:attrNameLst>
                                          <p:attrName>ppt_x</p:attrName>
                                        </p:attrNameLst>
                                      </p:cBhvr>
                                      <p:tavLst>
                                        <p:tav tm="0">
                                          <p:val>
                                            <p:strVal val="1+#ppt_w/2"/>
                                          </p:val>
                                        </p:tav>
                                        <p:tav tm="100000">
                                          <p:val>
                                            <p:strVal val="#ppt_x"/>
                                          </p:val>
                                        </p:tav>
                                      </p:tavLst>
                                    </p:anim>
                                    <p:anim calcmode="lin" valueType="num">
                                      <p:cBhvr additive="base">
                                        <p:cTn id="8" dur="500" fill="hold"/>
                                        <p:tgtEl>
                                          <p:spTgt spid="2764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28600" y="0"/>
            <a:ext cx="8915400" cy="1524000"/>
          </a:xfrm>
        </p:spPr>
        <p:txBody>
          <a:bodyPr/>
          <a:lstStyle/>
          <a:p>
            <a:r>
              <a:rPr lang="en-US" sz="5400" b="1">
                <a:latin typeface="Comic Sans MS" pitchFamily="66" charset="0"/>
              </a:rPr>
              <a:t>MODERN TAXONOMY</a:t>
            </a:r>
          </a:p>
        </p:txBody>
      </p:sp>
      <p:sp>
        <p:nvSpPr>
          <p:cNvPr id="72707" name="Text Box 3"/>
          <p:cNvSpPr txBox="1">
            <a:spLocks noChangeArrowheads="1"/>
          </p:cNvSpPr>
          <p:nvPr/>
        </p:nvSpPr>
        <p:spPr bwMode="auto">
          <a:xfrm>
            <a:off x="279400" y="1295400"/>
            <a:ext cx="8218488" cy="1555750"/>
          </a:xfrm>
          <a:prstGeom prst="rect">
            <a:avLst/>
          </a:prstGeom>
          <a:noFill/>
          <a:ln w="9525">
            <a:noFill/>
            <a:miter lim="800000"/>
            <a:headEnd/>
            <a:tailEnd/>
          </a:ln>
          <a:effectLst/>
        </p:spPr>
        <p:txBody>
          <a:bodyPr wrap="none">
            <a:spAutoFit/>
          </a:bodyPr>
          <a:lstStyle/>
          <a:p>
            <a:r>
              <a:rPr lang="en-US" sz="4800" b="1"/>
              <a:t>The study of an organism’s</a:t>
            </a:r>
          </a:p>
          <a:p>
            <a:r>
              <a:rPr lang="en-US" sz="4800" b="1"/>
              <a:t>evolutionary history</a:t>
            </a:r>
          </a:p>
        </p:txBody>
      </p:sp>
      <p:sp>
        <p:nvSpPr>
          <p:cNvPr id="72708" name="Text Box 4"/>
          <p:cNvSpPr txBox="1">
            <a:spLocks noChangeArrowheads="1"/>
          </p:cNvSpPr>
          <p:nvPr/>
        </p:nvSpPr>
        <p:spPr bwMode="auto">
          <a:xfrm>
            <a:off x="3886200" y="2362200"/>
            <a:ext cx="184150" cy="701675"/>
          </a:xfrm>
          <a:prstGeom prst="rect">
            <a:avLst/>
          </a:prstGeom>
          <a:noFill/>
          <a:ln w="9525">
            <a:noFill/>
            <a:miter lim="800000"/>
            <a:headEnd/>
            <a:tailEnd/>
          </a:ln>
          <a:effectLst/>
        </p:spPr>
        <p:txBody>
          <a:bodyPr wrap="none">
            <a:spAutoFit/>
          </a:bodyPr>
          <a:lstStyle/>
          <a:p>
            <a:endParaRPr lang="en-US" sz="4000" b="1">
              <a:solidFill>
                <a:schemeClr val="accent2"/>
              </a:solidFill>
              <a:latin typeface="Times New Roman" pitchFamily="18" charset="0"/>
            </a:endParaRPr>
          </a:p>
        </p:txBody>
      </p:sp>
      <p:sp>
        <p:nvSpPr>
          <p:cNvPr id="72710" name="Rectangle 6"/>
          <p:cNvSpPr>
            <a:spLocks noChangeArrowheads="1"/>
          </p:cNvSpPr>
          <p:nvPr/>
        </p:nvSpPr>
        <p:spPr bwMode="auto">
          <a:xfrm>
            <a:off x="1676400" y="2819400"/>
            <a:ext cx="3643313" cy="823913"/>
          </a:xfrm>
          <a:prstGeom prst="rect">
            <a:avLst/>
          </a:prstGeom>
          <a:noFill/>
          <a:ln w="9525">
            <a:noFill/>
            <a:miter lim="800000"/>
            <a:headEnd/>
            <a:tailEnd/>
          </a:ln>
          <a:effectLst/>
        </p:spPr>
        <p:txBody>
          <a:bodyPr wrap="none">
            <a:spAutoFit/>
          </a:bodyPr>
          <a:lstStyle/>
          <a:p>
            <a:r>
              <a:rPr lang="en-US" sz="4800" b="1">
                <a:solidFill>
                  <a:schemeClr val="accent2"/>
                </a:solidFill>
              </a:rPr>
              <a:t>= phylogeny</a:t>
            </a:r>
          </a:p>
        </p:txBody>
      </p:sp>
      <p:pic>
        <p:nvPicPr>
          <p:cNvPr id="72718" name="Picture 14" descr="fossil layers"/>
          <p:cNvPicPr>
            <a:picLocks noChangeAspect="1" noChangeArrowheads="1"/>
          </p:cNvPicPr>
          <p:nvPr/>
        </p:nvPicPr>
        <p:blipFill>
          <a:blip r:embed="rId2" cstate="print"/>
          <a:srcRect/>
          <a:stretch>
            <a:fillRect/>
          </a:stretch>
        </p:blipFill>
        <p:spPr bwMode="auto">
          <a:xfrm>
            <a:off x="5943600" y="3276600"/>
            <a:ext cx="3021013"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2710"/>
                                        </p:tgtEl>
                                        <p:attrNameLst>
                                          <p:attrName>style.visibility</p:attrName>
                                        </p:attrNameLst>
                                      </p:cBhvr>
                                      <p:to>
                                        <p:strVal val="visible"/>
                                      </p:to>
                                    </p:set>
                                    <p:anim calcmode="lin" valueType="num">
                                      <p:cBhvr additive="base">
                                        <p:cTn id="7" dur="500" fill="hold"/>
                                        <p:tgtEl>
                                          <p:spTgt spid="72710"/>
                                        </p:tgtEl>
                                        <p:attrNameLst>
                                          <p:attrName>ppt_x</p:attrName>
                                        </p:attrNameLst>
                                      </p:cBhvr>
                                      <p:tavLst>
                                        <p:tav tm="0">
                                          <p:val>
                                            <p:strVal val="1+#ppt_w/2"/>
                                          </p:val>
                                        </p:tav>
                                        <p:tav tm="100000">
                                          <p:val>
                                            <p:strVal val="#ppt_x"/>
                                          </p:val>
                                        </p:tav>
                                      </p:tavLst>
                                    </p:anim>
                                    <p:anim calcmode="lin" valueType="num">
                                      <p:cBhvr additive="base">
                                        <p:cTn id="8" dur="500" fill="hold"/>
                                        <p:tgtEl>
                                          <p:spTgt spid="727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body" sz="half" idx="2"/>
          </p:nvPr>
        </p:nvSpPr>
        <p:spPr>
          <a:xfrm>
            <a:off x="228600" y="304800"/>
            <a:ext cx="8915400" cy="2743200"/>
          </a:xfrm>
        </p:spPr>
        <p:txBody>
          <a:bodyPr/>
          <a:lstStyle/>
          <a:p>
            <a:pPr>
              <a:lnSpc>
                <a:spcPct val="90000"/>
              </a:lnSpc>
              <a:buFontTx/>
              <a:buNone/>
            </a:pPr>
            <a:r>
              <a:rPr lang="en-US" sz="4400" b="1">
                <a:latin typeface="Comic Sans MS" pitchFamily="66" charset="0"/>
              </a:rPr>
              <a:t>____________is a system of classifying organisms that considers only characteristics that are “new evolutionary innovations”.</a:t>
            </a:r>
          </a:p>
          <a:p>
            <a:pPr>
              <a:lnSpc>
                <a:spcPct val="90000"/>
              </a:lnSpc>
              <a:buFontTx/>
              <a:buNone/>
            </a:pPr>
            <a:endParaRPr lang="en-US" sz="4400" b="1">
              <a:latin typeface="Comic Sans MS" pitchFamily="66" charset="0"/>
            </a:endParaRPr>
          </a:p>
          <a:p>
            <a:pPr>
              <a:lnSpc>
                <a:spcPct val="90000"/>
              </a:lnSpc>
              <a:buFontTx/>
              <a:buNone/>
            </a:pPr>
            <a:r>
              <a:rPr lang="en-US" sz="4400" b="1">
                <a:latin typeface="Comic Sans MS" pitchFamily="66" charset="0"/>
              </a:rPr>
              <a:t>Characteristics that appear in recent parts of a lineage but not in its older members </a:t>
            </a:r>
          </a:p>
          <a:p>
            <a:pPr>
              <a:lnSpc>
                <a:spcPct val="90000"/>
              </a:lnSpc>
              <a:buFontTx/>
              <a:buNone/>
            </a:pPr>
            <a:r>
              <a:rPr lang="en-US" sz="4400" b="1">
                <a:latin typeface="Comic Sans MS" pitchFamily="66" charset="0"/>
              </a:rPr>
              <a:t>= __________________</a:t>
            </a:r>
          </a:p>
        </p:txBody>
      </p:sp>
      <p:sp>
        <p:nvSpPr>
          <p:cNvPr id="278531" name="Text Box 3"/>
          <p:cNvSpPr txBox="1">
            <a:spLocks noChangeArrowheads="1"/>
          </p:cNvSpPr>
          <p:nvPr/>
        </p:nvSpPr>
        <p:spPr bwMode="auto">
          <a:xfrm>
            <a:off x="533400" y="228600"/>
            <a:ext cx="3768725" cy="762000"/>
          </a:xfrm>
          <a:prstGeom prst="rect">
            <a:avLst/>
          </a:prstGeom>
          <a:noFill/>
          <a:ln w="9525">
            <a:noFill/>
            <a:miter lim="800000"/>
            <a:headEnd/>
            <a:tailEnd/>
          </a:ln>
          <a:effectLst/>
        </p:spPr>
        <p:txBody>
          <a:bodyPr wrap="none">
            <a:spAutoFit/>
          </a:bodyPr>
          <a:lstStyle/>
          <a:p>
            <a:r>
              <a:rPr lang="en-US" sz="4400" b="1">
                <a:solidFill>
                  <a:schemeClr val="accent2"/>
                </a:solidFill>
              </a:rPr>
              <a:t>CLADISTICS</a:t>
            </a:r>
          </a:p>
        </p:txBody>
      </p:sp>
      <p:sp>
        <p:nvSpPr>
          <p:cNvPr id="278533" name="Text Box 5"/>
          <p:cNvSpPr txBox="1">
            <a:spLocks noChangeArrowheads="1"/>
          </p:cNvSpPr>
          <p:nvPr/>
        </p:nvSpPr>
        <p:spPr bwMode="auto">
          <a:xfrm>
            <a:off x="1295400" y="6156325"/>
            <a:ext cx="4913313" cy="701675"/>
          </a:xfrm>
          <a:prstGeom prst="rect">
            <a:avLst/>
          </a:prstGeom>
          <a:noFill/>
          <a:ln w="9525">
            <a:noFill/>
            <a:miter lim="800000"/>
            <a:headEnd/>
            <a:tailEnd/>
          </a:ln>
          <a:effectLst/>
        </p:spPr>
        <p:txBody>
          <a:bodyPr wrap="none">
            <a:spAutoFit/>
          </a:bodyPr>
          <a:lstStyle/>
          <a:p>
            <a:r>
              <a:rPr lang="en-US" sz="4000" b="1">
                <a:solidFill>
                  <a:schemeClr val="accent2"/>
                </a:solidFill>
              </a:rPr>
              <a:t>Derived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8531"/>
                                        </p:tgtEl>
                                        <p:attrNameLst>
                                          <p:attrName>style.visibility</p:attrName>
                                        </p:attrNameLst>
                                      </p:cBhvr>
                                      <p:to>
                                        <p:strVal val="visible"/>
                                      </p:to>
                                    </p:set>
                                    <p:anim calcmode="lin" valueType="num">
                                      <p:cBhvr>
                                        <p:cTn id="7" dur="1000" fill="hold"/>
                                        <p:tgtEl>
                                          <p:spTgt spid="278531"/>
                                        </p:tgtEl>
                                        <p:attrNameLst>
                                          <p:attrName>ppt_w</p:attrName>
                                        </p:attrNameLst>
                                      </p:cBhvr>
                                      <p:tavLst>
                                        <p:tav tm="0">
                                          <p:val>
                                            <p:fltVal val="0"/>
                                          </p:val>
                                        </p:tav>
                                        <p:tav tm="100000">
                                          <p:val>
                                            <p:strVal val="#ppt_w"/>
                                          </p:val>
                                        </p:tav>
                                      </p:tavLst>
                                    </p:anim>
                                    <p:anim calcmode="lin" valueType="num">
                                      <p:cBhvr>
                                        <p:cTn id="8" dur="1000" fill="hold"/>
                                        <p:tgtEl>
                                          <p:spTgt spid="278531"/>
                                        </p:tgtEl>
                                        <p:attrNameLst>
                                          <p:attrName>ppt_h</p:attrName>
                                        </p:attrNameLst>
                                      </p:cBhvr>
                                      <p:tavLst>
                                        <p:tav tm="0">
                                          <p:val>
                                            <p:fltVal val="0"/>
                                          </p:val>
                                        </p:tav>
                                        <p:tav tm="100000">
                                          <p:val>
                                            <p:strVal val="#ppt_h"/>
                                          </p:val>
                                        </p:tav>
                                      </p:tavLst>
                                    </p:anim>
                                    <p:anim calcmode="lin" valueType="num">
                                      <p:cBhvr>
                                        <p:cTn id="9" dur="1000" fill="hold"/>
                                        <p:tgtEl>
                                          <p:spTgt spid="2785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85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78533"/>
                                        </p:tgtEl>
                                        <p:attrNameLst>
                                          <p:attrName>style.visibility</p:attrName>
                                        </p:attrNameLst>
                                      </p:cBhvr>
                                      <p:to>
                                        <p:strVal val="visible"/>
                                      </p:to>
                                    </p:set>
                                    <p:animEffect transition="in" filter="box(in)">
                                      <p:cBhvr>
                                        <p:cTn id="15" dur="500"/>
                                        <p:tgtEl>
                                          <p:spTgt spid="27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autoUpdateAnimBg="0"/>
      <p:bldP spid="27853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body" sz="half" idx="2"/>
          </p:nvPr>
        </p:nvSpPr>
        <p:spPr>
          <a:xfrm>
            <a:off x="228600" y="304800"/>
            <a:ext cx="8915400" cy="2743200"/>
          </a:xfrm>
        </p:spPr>
        <p:txBody>
          <a:bodyPr/>
          <a:lstStyle/>
          <a:p>
            <a:pPr>
              <a:lnSpc>
                <a:spcPct val="90000"/>
              </a:lnSpc>
              <a:buFontTx/>
              <a:buNone/>
            </a:pPr>
            <a:r>
              <a:rPr lang="en-US" sz="4400" b="1">
                <a:latin typeface="Comic Sans MS" pitchFamily="66" charset="0"/>
              </a:rPr>
              <a:t>Derived characters can be used</a:t>
            </a:r>
          </a:p>
          <a:p>
            <a:pPr>
              <a:lnSpc>
                <a:spcPct val="90000"/>
              </a:lnSpc>
              <a:buFontTx/>
              <a:buNone/>
            </a:pPr>
            <a:r>
              <a:rPr lang="en-US" sz="4400" b="1">
                <a:latin typeface="Comic Sans MS" pitchFamily="66" charset="0"/>
              </a:rPr>
              <a:t>to construct a diagram that</a:t>
            </a:r>
          </a:p>
          <a:p>
            <a:pPr>
              <a:lnSpc>
                <a:spcPct val="90000"/>
              </a:lnSpc>
              <a:buFontTx/>
              <a:buNone/>
            </a:pPr>
            <a:r>
              <a:rPr lang="en-US" sz="4400" b="1">
                <a:latin typeface="Comic Sans MS" pitchFamily="66" charset="0"/>
              </a:rPr>
              <a:t>shows evolutionary relationships</a:t>
            </a:r>
          </a:p>
          <a:p>
            <a:pPr>
              <a:lnSpc>
                <a:spcPct val="90000"/>
              </a:lnSpc>
              <a:buFontTx/>
              <a:buNone/>
            </a:pPr>
            <a:r>
              <a:rPr lang="en-US" sz="4400" b="1">
                <a:latin typeface="Comic Sans MS" pitchFamily="66" charset="0"/>
              </a:rPr>
              <a:t>among groups of organisms</a:t>
            </a:r>
          </a:p>
          <a:p>
            <a:pPr>
              <a:lnSpc>
                <a:spcPct val="90000"/>
              </a:lnSpc>
              <a:buFontTx/>
              <a:buNone/>
            </a:pPr>
            <a:endParaRPr lang="en-US" sz="4400" b="1">
              <a:latin typeface="Comic Sans MS" pitchFamily="66" charset="0"/>
            </a:endParaRPr>
          </a:p>
          <a:p>
            <a:pPr>
              <a:lnSpc>
                <a:spcPct val="90000"/>
              </a:lnSpc>
              <a:buFontTx/>
              <a:buNone/>
            </a:pPr>
            <a:r>
              <a:rPr lang="en-US" sz="4400" b="1">
                <a:latin typeface="Comic Sans MS" pitchFamily="66" charset="0"/>
              </a:rPr>
              <a:t>= ________</a:t>
            </a:r>
          </a:p>
        </p:txBody>
      </p:sp>
      <p:sp>
        <p:nvSpPr>
          <p:cNvPr id="279556" name="Text Box 4"/>
          <p:cNvSpPr txBox="1">
            <a:spLocks noChangeArrowheads="1"/>
          </p:cNvSpPr>
          <p:nvPr/>
        </p:nvSpPr>
        <p:spPr bwMode="auto">
          <a:xfrm>
            <a:off x="914400" y="3886200"/>
            <a:ext cx="2624138" cy="701675"/>
          </a:xfrm>
          <a:prstGeom prst="rect">
            <a:avLst/>
          </a:prstGeom>
          <a:noFill/>
          <a:ln w="9525">
            <a:noFill/>
            <a:miter lim="800000"/>
            <a:headEnd/>
            <a:tailEnd/>
          </a:ln>
          <a:effectLst/>
        </p:spPr>
        <p:txBody>
          <a:bodyPr wrap="none">
            <a:spAutoFit/>
          </a:bodyPr>
          <a:lstStyle/>
          <a:p>
            <a:r>
              <a:rPr lang="en-US" sz="4000" b="1">
                <a:solidFill>
                  <a:schemeClr val="accent2"/>
                </a:solidFill>
              </a:rPr>
              <a:t>cladogram</a:t>
            </a:r>
          </a:p>
        </p:txBody>
      </p:sp>
      <p:pic>
        <p:nvPicPr>
          <p:cNvPr id="279558" name="Picture 6" descr="clip0077"/>
          <p:cNvPicPr>
            <a:picLocks noChangeAspect="1" noChangeArrowheads="1"/>
          </p:cNvPicPr>
          <p:nvPr/>
        </p:nvPicPr>
        <p:blipFill>
          <a:blip r:embed="rId2" cstate="print"/>
          <a:srcRect/>
          <a:stretch>
            <a:fillRect/>
          </a:stretch>
        </p:blipFill>
        <p:spPr bwMode="auto">
          <a:xfrm>
            <a:off x="3886200" y="3429000"/>
            <a:ext cx="5257800" cy="3279775"/>
          </a:xfrm>
          <a:prstGeom prst="rect">
            <a:avLst/>
          </a:prstGeom>
          <a:noFill/>
        </p:spPr>
      </p:pic>
      <p:sp>
        <p:nvSpPr>
          <p:cNvPr id="279559" name="Rectangle 7"/>
          <p:cNvSpPr>
            <a:spLocks noChangeArrowheads="1"/>
          </p:cNvSpPr>
          <p:nvPr/>
        </p:nvSpPr>
        <p:spPr bwMode="auto">
          <a:xfrm>
            <a:off x="4800600" y="3124200"/>
            <a:ext cx="4046538" cy="244475"/>
          </a:xfrm>
          <a:prstGeom prst="rect">
            <a:avLst/>
          </a:prstGeom>
          <a:noFill/>
          <a:ln w="9525">
            <a:noFill/>
            <a:miter lim="800000"/>
            <a:headEnd/>
            <a:tailEnd/>
          </a:ln>
          <a:effectLst/>
        </p:spPr>
        <p:txBody>
          <a:bodyPr wrap="none">
            <a:spAutoFit/>
          </a:bodyPr>
          <a:lstStyle/>
          <a:p>
            <a:r>
              <a:rPr lang="en-US" sz="1000" b="1">
                <a:solidFill>
                  <a:srgbClr val="990099"/>
                </a:solidFill>
                <a:latin typeface="Arial" charset="0"/>
              </a:rPr>
              <a:t>Image from:http://sps.k12.ar.us/massengale/images/clip0075.jpg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Effect transition="in" filter="box(in)">
                                      <p:cBhvr>
                                        <p:cTn id="7" dur="500"/>
                                        <p:tgtEl>
                                          <p:spTgt spid="279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4724400" y="304800"/>
            <a:ext cx="4419600" cy="6248400"/>
          </a:xfrm>
        </p:spPr>
        <p:txBody>
          <a:bodyPr/>
          <a:lstStyle/>
          <a:p>
            <a:pPr>
              <a:lnSpc>
                <a:spcPct val="90000"/>
              </a:lnSpc>
              <a:buFontTx/>
              <a:buNone/>
            </a:pPr>
            <a:r>
              <a:rPr lang="en-US" b="1">
                <a:latin typeface="Comic Sans MS" pitchFamily="66" charset="0"/>
              </a:rPr>
              <a:t>Derived characters</a:t>
            </a:r>
          </a:p>
          <a:p>
            <a:pPr>
              <a:lnSpc>
                <a:spcPct val="90000"/>
              </a:lnSpc>
              <a:buFontTx/>
              <a:buNone/>
            </a:pPr>
            <a:r>
              <a:rPr lang="en-US" b="1">
                <a:latin typeface="Comic Sans MS" pitchFamily="66" charset="0"/>
              </a:rPr>
              <a:t>appear at branches</a:t>
            </a:r>
          </a:p>
          <a:p>
            <a:pPr>
              <a:lnSpc>
                <a:spcPct val="90000"/>
              </a:lnSpc>
              <a:buFontTx/>
              <a:buNone/>
            </a:pPr>
            <a:r>
              <a:rPr lang="en-US" b="1">
                <a:latin typeface="Comic Sans MS" pitchFamily="66" charset="0"/>
              </a:rPr>
              <a:t>of the cladogram</a:t>
            </a:r>
          </a:p>
          <a:p>
            <a:pPr>
              <a:lnSpc>
                <a:spcPct val="90000"/>
              </a:lnSpc>
              <a:buFontTx/>
              <a:buNone/>
            </a:pPr>
            <a:r>
              <a:rPr lang="en-US" b="1">
                <a:latin typeface="Comic Sans MS" pitchFamily="66" charset="0"/>
              </a:rPr>
              <a:t>showing where they</a:t>
            </a:r>
          </a:p>
          <a:p>
            <a:pPr>
              <a:lnSpc>
                <a:spcPct val="90000"/>
              </a:lnSpc>
              <a:buFontTx/>
              <a:buNone/>
            </a:pPr>
            <a:r>
              <a:rPr lang="en-US" b="1">
                <a:latin typeface="Comic Sans MS" pitchFamily="66" charset="0"/>
              </a:rPr>
              <a:t>first arose.</a:t>
            </a:r>
          </a:p>
          <a:p>
            <a:pPr>
              <a:lnSpc>
                <a:spcPct val="90000"/>
              </a:lnSpc>
              <a:buFontTx/>
              <a:buNone/>
            </a:pPr>
            <a:endParaRPr lang="en-US" b="1">
              <a:latin typeface="Comic Sans MS" pitchFamily="66" charset="0"/>
            </a:endParaRPr>
          </a:p>
          <a:p>
            <a:pPr>
              <a:lnSpc>
                <a:spcPct val="90000"/>
              </a:lnSpc>
              <a:buFontTx/>
              <a:buNone/>
            </a:pPr>
            <a:r>
              <a:rPr lang="en-US" b="1">
                <a:latin typeface="Comic Sans MS" pitchFamily="66" charset="0"/>
              </a:rPr>
              <a:t>Cladograms help</a:t>
            </a:r>
          </a:p>
          <a:p>
            <a:pPr>
              <a:lnSpc>
                <a:spcPct val="90000"/>
              </a:lnSpc>
              <a:buFontTx/>
              <a:buNone/>
            </a:pPr>
            <a:r>
              <a:rPr lang="en-US" b="1">
                <a:latin typeface="Comic Sans MS" pitchFamily="66" charset="0"/>
              </a:rPr>
              <a:t>scientists understand</a:t>
            </a:r>
          </a:p>
          <a:p>
            <a:pPr>
              <a:lnSpc>
                <a:spcPct val="90000"/>
              </a:lnSpc>
              <a:buFontTx/>
              <a:buNone/>
            </a:pPr>
            <a:r>
              <a:rPr lang="en-US" b="1">
                <a:latin typeface="Comic Sans MS" pitchFamily="66" charset="0"/>
              </a:rPr>
              <a:t>how one lineage</a:t>
            </a:r>
          </a:p>
          <a:p>
            <a:pPr>
              <a:lnSpc>
                <a:spcPct val="90000"/>
              </a:lnSpc>
              <a:buFontTx/>
              <a:buNone/>
            </a:pPr>
            <a:r>
              <a:rPr lang="en-US" b="1">
                <a:latin typeface="Comic Sans MS" pitchFamily="66" charset="0"/>
              </a:rPr>
              <a:t>branched from</a:t>
            </a:r>
          </a:p>
          <a:p>
            <a:pPr>
              <a:lnSpc>
                <a:spcPct val="90000"/>
              </a:lnSpc>
              <a:buFontTx/>
              <a:buNone/>
            </a:pPr>
            <a:r>
              <a:rPr lang="en-US" b="1">
                <a:latin typeface="Comic Sans MS" pitchFamily="66" charset="0"/>
              </a:rPr>
              <a:t>another </a:t>
            </a:r>
          </a:p>
        </p:txBody>
      </p:sp>
      <p:pic>
        <p:nvPicPr>
          <p:cNvPr id="280580" name="Picture 4" descr="ph limpets barnacles"/>
          <p:cNvPicPr>
            <a:picLocks noChangeAspect="1" noChangeArrowheads="1"/>
          </p:cNvPicPr>
          <p:nvPr/>
        </p:nvPicPr>
        <p:blipFill>
          <a:blip r:embed="rId2" cstate="print"/>
          <a:srcRect l="44661" b="6549"/>
          <a:stretch>
            <a:fillRect/>
          </a:stretch>
        </p:blipFill>
        <p:spPr bwMode="auto">
          <a:xfrm>
            <a:off x="152400" y="0"/>
            <a:ext cx="4343400" cy="5029200"/>
          </a:xfrm>
          <a:prstGeom prst="rect">
            <a:avLst/>
          </a:prstGeom>
          <a:noFill/>
        </p:spPr>
      </p:pic>
      <p:sp>
        <p:nvSpPr>
          <p:cNvPr id="280581" name="Text Box 5"/>
          <p:cNvSpPr txBox="1">
            <a:spLocks noChangeArrowheads="1"/>
          </p:cNvSpPr>
          <p:nvPr/>
        </p:nvSpPr>
        <p:spPr bwMode="auto">
          <a:xfrm>
            <a:off x="0" y="4800600"/>
            <a:ext cx="4586288"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 ©2006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The image “http://www.hcc.hawaii.edu/~pine/book1qts/embryo-compare.jpg” cannot be displayed, because it contains errors."/>
          <p:cNvPicPr>
            <a:picLocks noChangeAspect="1" noChangeArrowheads="1"/>
          </p:cNvPicPr>
          <p:nvPr/>
        </p:nvPicPr>
        <p:blipFill>
          <a:blip r:embed="rId2" cstate="print"/>
          <a:srcRect/>
          <a:stretch>
            <a:fillRect/>
          </a:stretch>
        </p:blipFill>
        <p:spPr bwMode="auto">
          <a:xfrm>
            <a:off x="609600" y="0"/>
            <a:ext cx="8001000" cy="64008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7" name="Rectangle 7"/>
          <p:cNvSpPr>
            <a:spLocks noChangeArrowheads="1"/>
          </p:cNvSpPr>
          <p:nvPr/>
        </p:nvSpPr>
        <p:spPr bwMode="auto">
          <a:xfrm>
            <a:off x="152400" y="381000"/>
            <a:ext cx="8763000" cy="5584825"/>
          </a:xfrm>
          <a:prstGeom prst="rect">
            <a:avLst/>
          </a:prstGeom>
          <a:noFill/>
          <a:ln w="9525">
            <a:noFill/>
            <a:miter lim="800000"/>
            <a:headEnd/>
            <a:tailEnd/>
          </a:ln>
          <a:effectLst/>
        </p:spPr>
        <p:txBody>
          <a:bodyPr>
            <a:spAutoFit/>
          </a:bodyPr>
          <a:lstStyle/>
          <a:p>
            <a:r>
              <a:rPr lang="en-US" sz="3600" b="1"/>
              <a:t>All of the classification methods </a:t>
            </a:r>
          </a:p>
          <a:p>
            <a:r>
              <a:rPr lang="en-US" sz="3600" b="1"/>
              <a:t>discussed so far are based on physical similarities and differences.</a:t>
            </a:r>
          </a:p>
          <a:p>
            <a:endParaRPr lang="en-US" sz="3600" b="1"/>
          </a:p>
          <a:p>
            <a:r>
              <a:rPr lang="en-US" sz="3600" b="1"/>
              <a:t>Even organisms with very different anatomies can share common traits.</a:t>
            </a:r>
          </a:p>
          <a:p>
            <a:endParaRPr lang="en-US" sz="3600" b="1"/>
          </a:p>
          <a:p>
            <a:r>
              <a:rPr lang="en-US" sz="3600" b="1"/>
              <a:t>EX: All living things use ______________to pass on information and control growth.</a:t>
            </a:r>
          </a:p>
        </p:txBody>
      </p:sp>
      <p:sp>
        <p:nvSpPr>
          <p:cNvPr id="87044" name="Text Box 4"/>
          <p:cNvSpPr txBox="1">
            <a:spLocks noChangeArrowheads="1"/>
          </p:cNvSpPr>
          <p:nvPr/>
        </p:nvSpPr>
        <p:spPr bwMode="auto">
          <a:xfrm>
            <a:off x="457200" y="4800600"/>
            <a:ext cx="3378200" cy="641350"/>
          </a:xfrm>
          <a:prstGeom prst="rect">
            <a:avLst/>
          </a:prstGeom>
          <a:noFill/>
          <a:ln w="9525">
            <a:noFill/>
            <a:miter lim="800000"/>
            <a:headEnd/>
            <a:tailEnd/>
          </a:ln>
          <a:effectLst/>
        </p:spPr>
        <p:txBody>
          <a:bodyPr wrap="none">
            <a:spAutoFit/>
          </a:bodyPr>
          <a:lstStyle/>
          <a:p>
            <a:r>
              <a:rPr lang="en-US" sz="3600" b="1">
                <a:solidFill>
                  <a:schemeClr val="accent2"/>
                </a:solidFill>
              </a:rPr>
              <a:t>DNA and RNA</a:t>
            </a:r>
          </a:p>
        </p:txBody>
      </p:sp>
      <p:pic>
        <p:nvPicPr>
          <p:cNvPr id="87049" name="Picture 9" descr="dna black"/>
          <p:cNvPicPr>
            <a:picLocks noChangeAspect="1" noChangeArrowheads="1"/>
          </p:cNvPicPr>
          <p:nvPr/>
        </p:nvPicPr>
        <p:blipFill>
          <a:blip r:embed="rId2" cstate="print">
            <a:clrChange>
              <a:clrFrom>
                <a:srgbClr val="000000"/>
              </a:clrFrom>
              <a:clrTo>
                <a:srgbClr val="000000">
                  <a:alpha val="0"/>
                </a:srgbClr>
              </a:clrTo>
            </a:clrChange>
          </a:blip>
          <a:srcRect l="17999" r="23334"/>
          <a:stretch>
            <a:fillRect/>
          </a:stretch>
        </p:blipFill>
        <p:spPr bwMode="auto">
          <a:xfrm>
            <a:off x="7315200" y="3810000"/>
            <a:ext cx="1609725" cy="2743200"/>
          </a:xfrm>
          <a:prstGeom prst="rect">
            <a:avLst/>
          </a:prstGeom>
          <a:noFill/>
        </p:spPr>
      </p:pic>
      <p:sp>
        <p:nvSpPr>
          <p:cNvPr id="87050" name="Rectangle 10"/>
          <p:cNvSpPr>
            <a:spLocks noChangeArrowheads="1"/>
          </p:cNvSpPr>
          <p:nvPr/>
        </p:nvSpPr>
        <p:spPr bwMode="auto">
          <a:xfrm>
            <a:off x="6686550" y="6477000"/>
            <a:ext cx="2457450" cy="244475"/>
          </a:xfrm>
          <a:prstGeom prst="rect">
            <a:avLst/>
          </a:prstGeom>
          <a:noFill/>
          <a:ln w="9525">
            <a:noFill/>
            <a:miter lim="800000"/>
            <a:headEnd/>
            <a:tailEnd/>
          </a:ln>
          <a:effectLst/>
        </p:spPr>
        <p:txBody>
          <a:bodyPr wrap="none" anchor="ctr">
            <a:spAutoFit/>
          </a:bodyPr>
          <a:lstStyle/>
          <a:p>
            <a:r>
              <a:rPr lang="en-US" sz="1000" b="1">
                <a:solidFill>
                  <a:srgbClr val="CC0099"/>
                </a:solidFill>
                <a:latin typeface="Arial" charset="0"/>
              </a:rPr>
              <a:t>http://sbchem.sunysb.edu/msl/dna.gif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arn(inHorizontal)">
                                      <p:cBhvr>
                                        <p:cTn id="7"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8763000" cy="5035550"/>
          </a:xfrm>
          <a:prstGeom prst="rect">
            <a:avLst/>
          </a:prstGeom>
          <a:noFill/>
          <a:ln w="9525">
            <a:noFill/>
            <a:miter lim="800000"/>
            <a:headEnd/>
            <a:tailEnd/>
          </a:ln>
          <a:effectLst/>
        </p:spPr>
        <p:txBody>
          <a:bodyPr>
            <a:spAutoFit/>
          </a:bodyPr>
          <a:lstStyle/>
          <a:p>
            <a:r>
              <a:rPr lang="en-US" sz="3600" b="1"/>
              <a:t>GENES of many organisms show remarkable similarity at the molecular level.</a:t>
            </a:r>
          </a:p>
          <a:p>
            <a:endParaRPr lang="en-US" sz="3600" b="1"/>
          </a:p>
          <a:p>
            <a:r>
              <a:rPr lang="en-US" sz="3600" b="1"/>
              <a:t>Similarities in DNA can be used to help determine classification and evolutionary relationships between organisms.</a:t>
            </a:r>
          </a:p>
          <a:p>
            <a:endParaRPr lang="en-US" sz="3600" b="1"/>
          </a:p>
        </p:txBody>
      </p:sp>
      <p:pic>
        <p:nvPicPr>
          <p:cNvPr id="281604" name="Picture 4" descr="dna black"/>
          <p:cNvPicPr>
            <a:picLocks noChangeAspect="1" noChangeArrowheads="1"/>
          </p:cNvPicPr>
          <p:nvPr/>
        </p:nvPicPr>
        <p:blipFill>
          <a:blip r:embed="rId2" cstate="print">
            <a:clrChange>
              <a:clrFrom>
                <a:srgbClr val="000000"/>
              </a:clrFrom>
              <a:clrTo>
                <a:srgbClr val="000000">
                  <a:alpha val="0"/>
                </a:srgbClr>
              </a:clrTo>
            </a:clrChange>
          </a:blip>
          <a:srcRect l="17999" r="23334"/>
          <a:stretch>
            <a:fillRect/>
          </a:stretch>
        </p:blipFill>
        <p:spPr bwMode="auto">
          <a:xfrm>
            <a:off x="7315200" y="3810000"/>
            <a:ext cx="1609725" cy="2743200"/>
          </a:xfrm>
          <a:prstGeom prst="rect">
            <a:avLst/>
          </a:prstGeom>
          <a:noFill/>
        </p:spPr>
      </p:pic>
      <p:sp>
        <p:nvSpPr>
          <p:cNvPr id="281605" name="Rectangle 5"/>
          <p:cNvSpPr>
            <a:spLocks noChangeArrowheads="1"/>
          </p:cNvSpPr>
          <p:nvPr/>
        </p:nvSpPr>
        <p:spPr bwMode="auto">
          <a:xfrm>
            <a:off x="6686550" y="6477000"/>
            <a:ext cx="2457450" cy="244475"/>
          </a:xfrm>
          <a:prstGeom prst="rect">
            <a:avLst/>
          </a:prstGeom>
          <a:noFill/>
          <a:ln w="9525">
            <a:noFill/>
            <a:miter lim="800000"/>
            <a:headEnd/>
            <a:tailEnd/>
          </a:ln>
          <a:effectLst/>
        </p:spPr>
        <p:txBody>
          <a:bodyPr wrap="none" anchor="ctr">
            <a:spAutoFit/>
          </a:bodyPr>
          <a:lstStyle/>
          <a:p>
            <a:r>
              <a:rPr lang="en-US" sz="1000" b="1">
                <a:solidFill>
                  <a:srgbClr val="CC0099"/>
                </a:solidFill>
                <a:latin typeface="Arial" charset="0"/>
              </a:rPr>
              <a:t>http://sbchem.sunysb.edu/msl/dna.gif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0" y="0"/>
            <a:ext cx="8763000" cy="5584825"/>
          </a:xfrm>
          <a:prstGeom prst="rect">
            <a:avLst/>
          </a:prstGeom>
          <a:noFill/>
          <a:ln w="9525">
            <a:noFill/>
            <a:miter lim="800000"/>
            <a:headEnd/>
            <a:tailEnd/>
          </a:ln>
          <a:effectLst/>
        </p:spPr>
        <p:txBody>
          <a:bodyPr>
            <a:spAutoFit/>
          </a:bodyPr>
          <a:lstStyle/>
          <a:p>
            <a:r>
              <a:rPr lang="en-US" sz="3600" b="1"/>
              <a:t>Humans have a gene that codes for a protein that helps our muscles move called __________</a:t>
            </a:r>
          </a:p>
          <a:p>
            <a:endParaRPr lang="en-US" sz="3600" b="1"/>
          </a:p>
          <a:p>
            <a:endParaRPr lang="en-US" sz="3600" b="1"/>
          </a:p>
          <a:p>
            <a:endParaRPr lang="en-US" sz="3600" b="1"/>
          </a:p>
          <a:p>
            <a:r>
              <a:rPr lang="en-US" sz="3600" b="1"/>
              <a:t>Researchers have found a gene in yeast that codes for a myosin protein, that enables internal cell parts to move.</a:t>
            </a:r>
          </a:p>
        </p:txBody>
      </p:sp>
      <p:pic>
        <p:nvPicPr>
          <p:cNvPr id="282629" name="Picture 5" descr="muscle"/>
          <p:cNvPicPr>
            <a:picLocks noChangeAspect="1" noChangeArrowheads="1"/>
          </p:cNvPicPr>
          <p:nvPr/>
        </p:nvPicPr>
        <p:blipFill>
          <a:blip r:embed="rId2" cstate="print"/>
          <a:srcRect l="26036" t="38518"/>
          <a:stretch>
            <a:fillRect/>
          </a:stretch>
        </p:blipFill>
        <p:spPr bwMode="auto">
          <a:xfrm>
            <a:off x="5334000" y="1219200"/>
            <a:ext cx="2819400" cy="1871663"/>
          </a:xfrm>
          <a:prstGeom prst="rect">
            <a:avLst/>
          </a:prstGeom>
          <a:noFill/>
        </p:spPr>
      </p:pic>
      <p:pic>
        <p:nvPicPr>
          <p:cNvPr id="282631" name="Picture 7" descr="I11-32-yeast"/>
          <p:cNvPicPr>
            <a:picLocks noChangeAspect="1" noChangeArrowheads="1"/>
          </p:cNvPicPr>
          <p:nvPr/>
        </p:nvPicPr>
        <p:blipFill>
          <a:blip r:embed="rId3" cstate="print"/>
          <a:srcRect t="45987"/>
          <a:stretch>
            <a:fillRect/>
          </a:stretch>
        </p:blipFill>
        <p:spPr bwMode="auto">
          <a:xfrm>
            <a:off x="4800600" y="5105400"/>
            <a:ext cx="2898775" cy="1508125"/>
          </a:xfrm>
          <a:prstGeom prst="rect">
            <a:avLst/>
          </a:prstGeom>
          <a:noFill/>
        </p:spPr>
      </p:pic>
      <p:sp>
        <p:nvSpPr>
          <p:cNvPr id="282632" name="Text Box 8"/>
          <p:cNvSpPr txBox="1">
            <a:spLocks noChangeArrowheads="1"/>
          </p:cNvSpPr>
          <p:nvPr/>
        </p:nvSpPr>
        <p:spPr bwMode="auto">
          <a:xfrm>
            <a:off x="1905000" y="1066800"/>
            <a:ext cx="2181225" cy="641350"/>
          </a:xfrm>
          <a:prstGeom prst="rect">
            <a:avLst/>
          </a:prstGeom>
          <a:noFill/>
          <a:ln w="9525">
            <a:noFill/>
            <a:miter lim="800000"/>
            <a:headEnd/>
            <a:tailEnd/>
          </a:ln>
          <a:effectLst/>
        </p:spPr>
        <p:txBody>
          <a:bodyPr wrap="none">
            <a:spAutoFit/>
          </a:bodyPr>
          <a:lstStyle/>
          <a:p>
            <a:r>
              <a:rPr lang="en-US" sz="3600" b="1">
                <a:solidFill>
                  <a:schemeClr val="accent2"/>
                </a:solidFill>
              </a:rPr>
              <a:t>MYOSIN</a:t>
            </a:r>
          </a:p>
        </p:txBody>
      </p:sp>
      <p:sp>
        <p:nvSpPr>
          <p:cNvPr id="282633" name="Rectangle 9"/>
          <p:cNvSpPr>
            <a:spLocks noChangeArrowheads="1"/>
          </p:cNvSpPr>
          <p:nvPr/>
        </p:nvSpPr>
        <p:spPr bwMode="auto">
          <a:xfrm>
            <a:off x="5410200" y="6613525"/>
            <a:ext cx="2649538"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http://universe-review.ca/I11-32-yeast.jpg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2632"/>
                                        </p:tgtEl>
                                        <p:attrNameLst>
                                          <p:attrName>style.visibility</p:attrName>
                                        </p:attrNameLst>
                                      </p:cBhvr>
                                      <p:to>
                                        <p:strVal val="visible"/>
                                      </p:to>
                                    </p:set>
                                    <p:animEffect transition="in" filter="blinds(horizontal)">
                                      <p:cBhvr>
                                        <p:cTn id="7" dur="500"/>
                                        <p:tgtEl>
                                          <p:spTgt spid="282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endParaRPr lang="en-US" b="1"/>
          </a:p>
        </p:txBody>
      </p:sp>
      <p:pic>
        <p:nvPicPr>
          <p:cNvPr id="88068" name="Picture 4" descr="amino acid seq similarities"/>
          <p:cNvPicPr>
            <a:picLocks noChangeAspect="1" noChangeArrowheads="1"/>
          </p:cNvPicPr>
          <p:nvPr/>
        </p:nvPicPr>
        <p:blipFill>
          <a:blip r:embed="rId2" cstate="print"/>
          <a:srcRect l="2335" t="12666" b="5556"/>
          <a:stretch>
            <a:fillRect/>
          </a:stretch>
        </p:blipFill>
        <p:spPr bwMode="auto">
          <a:xfrm>
            <a:off x="685800" y="0"/>
            <a:ext cx="7620000" cy="67024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762000" y="228600"/>
            <a:ext cx="7772400" cy="1143000"/>
          </a:xfrm>
        </p:spPr>
        <p:txBody>
          <a:bodyPr/>
          <a:lstStyle/>
          <a:p>
            <a:r>
              <a:rPr lang="en-US">
                <a:latin typeface="Comic Sans MS" pitchFamily="66" charset="0"/>
              </a:rPr>
              <a:t>WHY CLASSIFY?</a:t>
            </a:r>
          </a:p>
        </p:txBody>
      </p:sp>
      <p:sp>
        <p:nvSpPr>
          <p:cNvPr id="200707" name="Rectangle 3"/>
          <p:cNvSpPr>
            <a:spLocks noGrp="1" noChangeArrowheads="1"/>
          </p:cNvSpPr>
          <p:nvPr>
            <p:ph type="body" idx="1"/>
          </p:nvPr>
        </p:nvSpPr>
        <p:spPr>
          <a:xfrm>
            <a:off x="304800" y="1371600"/>
            <a:ext cx="8458200" cy="5029200"/>
          </a:xfrm>
        </p:spPr>
        <p:txBody>
          <a:bodyPr/>
          <a:lstStyle/>
          <a:p>
            <a:pPr>
              <a:buFontTx/>
              <a:buNone/>
            </a:pPr>
            <a:r>
              <a:rPr lang="en-US">
                <a:latin typeface="Comic Sans MS" pitchFamily="66" charset="0"/>
              </a:rPr>
              <a:t>Identifies and names organisms</a:t>
            </a:r>
          </a:p>
          <a:p>
            <a:pPr>
              <a:buFontTx/>
              <a:buNone/>
            </a:pPr>
            <a:endParaRPr lang="en-US">
              <a:latin typeface="Comic Sans MS" pitchFamily="66" charset="0"/>
            </a:endParaRPr>
          </a:p>
          <a:p>
            <a:pPr>
              <a:buFontTx/>
              <a:buNone/>
            </a:pPr>
            <a:r>
              <a:rPr lang="en-US">
                <a:latin typeface="Comic Sans MS" pitchFamily="66" charset="0"/>
              </a:rPr>
              <a:t>         </a:t>
            </a:r>
          </a:p>
          <a:p>
            <a:pPr>
              <a:buFontTx/>
              <a:buNone/>
            </a:pPr>
            <a:endParaRPr lang="en-US">
              <a:latin typeface="Comic Sans MS" pitchFamily="66" charset="0"/>
            </a:endParaRPr>
          </a:p>
          <a:p>
            <a:pPr>
              <a:buFontTx/>
              <a:buNone/>
            </a:pPr>
            <a:r>
              <a:rPr lang="en-US">
                <a:latin typeface="Comic Sans MS" pitchFamily="66" charset="0"/>
              </a:rPr>
              <a:t>Groups organisms in a logical manner</a:t>
            </a:r>
          </a:p>
        </p:txBody>
      </p:sp>
      <p:pic>
        <p:nvPicPr>
          <p:cNvPr id="200708" name="Picture 4" descr="1 baby"/>
          <p:cNvPicPr>
            <a:picLocks noChangeAspect="1" noChangeArrowheads="1"/>
          </p:cNvPicPr>
          <p:nvPr/>
        </p:nvPicPr>
        <p:blipFill>
          <a:blip r:embed="rId2" cstate="print"/>
          <a:srcRect/>
          <a:stretch>
            <a:fillRect/>
          </a:stretch>
        </p:blipFill>
        <p:spPr bwMode="auto">
          <a:xfrm>
            <a:off x="1828800" y="1981200"/>
            <a:ext cx="796925" cy="1524000"/>
          </a:xfrm>
          <a:prstGeom prst="rect">
            <a:avLst/>
          </a:prstGeom>
          <a:noFill/>
        </p:spPr>
      </p:pic>
      <p:pic>
        <p:nvPicPr>
          <p:cNvPr id="200709" name="Picture 5" descr="family diff"/>
          <p:cNvPicPr>
            <a:picLocks noChangeAspect="1" noChangeArrowheads="1"/>
          </p:cNvPicPr>
          <p:nvPr/>
        </p:nvPicPr>
        <p:blipFill>
          <a:blip r:embed="rId3" cstate="print"/>
          <a:srcRect t="14149" b="8032"/>
          <a:stretch>
            <a:fillRect/>
          </a:stretch>
        </p:blipFill>
        <p:spPr bwMode="auto">
          <a:xfrm>
            <a:off x="4876800" y="1905000"/>
            <a:ext cx="2438400" cy="1676400"/>
          </a:xfrm>
          <a:prstGeom prst="rect">
            <a:avLst/>
          </a:prstGeom>
          <a:noFill/>
        </p:spPr>
      </p:pic>
      <p:pic>
        <p:nvPicPr>
          <p:cNvPr id="200710" name="Picture 6" descr="5kingdoms"/>
          <p:cNvPicPr>
            <a:picLocks noChangeAspect="1" noChangeArrowheads="1"/>
          </p:cNvPicPr>
          <p:nvPr/>
        </p:nvPicPr>
        <p:blipFill>
          <a:blip r:embed="rId4" cstate="print"/>
          <a:srcRect b="11777"/>
          <a:stretch>
            <a:fillRect/>
          </a:stretch>
        </p:blipFill>
        <p:spPr bwMode="auto">
          <a:xfrm>
            <a:off x="1371600" y="4343400"/>
            <a:ext cx="5715000" cy="2057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8763000" cy="1739900"/>
          </a:xfrm>
          <a:prstGeom prst="rect">
            <a:avLst/>
          </a:prstGeom>
          <a:noFill/>
          <a:ln w="9525">
            <a:noFill/>
            <a:miter lim="800000"/>
            <a:headEnd/>
            <a:tailEnd/>
          </a:ln>
          <a:effectLst/>
        </p:spPr>
        <p:txBody>
          <a:bodyPr>
            <a:spAutoFit/>
          </a:bodyPr>
          <a:lstStyle/>
          <a:p>
            <a:r>
              <a:rPr lang="en-US" sz="3600" b="1"/>
              <a:t>Similarities in DNA can be used to help show evolutionary relationships and how species have changed.</a:t>
            </a:r>
          </a:p>
        </p:txBody>
      </p:sp>
      <p:sp>
        <p:nvSpPr>
          <p:cNvPr id="283652" name="Rectangle 4"/>
          <p:cNvSpPr>
            <a:spLocks noChangeArrowheads="1"/>
          </p:cNvSpPr>
          <p:nvPr/>
        </p:nvSpPr>
        <p:spPr bwMode="auto">
          <a:xfrm>
            <a:off x="0" y="6613525"/>
            <a:ext cx="4621213" cy="244475"/>
          </a:xfrm>
          <a:prstGeom prst="rect">
            <a:avLst/>
          </a:prstGeom>
          <a:noFill/>
          <a:ln w="9525">
            <a:noFill/>
            <a:miter lim="800000"/>
            <a:headEnd/>
            <a:tailEnd/>
          </a:ln>
          <a:effectLst/>
        </p:spPr>
        <p:txBody>
          <a:bodyPr wrap="none" anchor="ctr">
            <a:spAutoFit/>
          </a:bodyPr>
          <a:lstStyle/>
          <a:p>
            <a:r>
              <a:rPr lang="en-US" sz="1000" b="1">
                <a:solidFill>
                  <a:srgbClr val="CC0099"/>
                </a:solidFill>
                <a:latin typeface="Arial" charset="0"/>
              </a:rPr>
              <a:t>Images from: Biology by Miller and Levine; Prentice Hall Publishing</a:t>
            </a:r>
            <a:r>
              <a:rPr lang="en-US" sz="1000" b="1">
                <a:solidFill>
                  <a:srgbClr val="CC0099"/>
                </a:solidFill>
                <a:latin typeface="Arial" charset="0"/>
                <a:cs typeface="Arial" charset="0"/>
              </a:rPr>
              <a:t>©2006</a:t>
            </a:r>
          </a:p>
        </p:txBody>
      </p:sp>
      <p:pic>
        <p:nvPicPr>
          <p:cNvPr id="283653" name="Picture 5" descr="ph vultures and storks"/>
          <p:cNvPicPr>
            <a:picLocks noChangeAspect="1" noChangeArrowheads="1"/>
          </p:cNvPicPr>
          <p:nvPr/>
        </p:nvPicPr>
        <p:blipFill>
          <a:blip r:embed="rId2" cstate="print"/>
          <a:srcRect l="6267" t="5040" r="12273" b="65729"/>
          <a:stretch>
            <a:fillRect/>
          </a:stretch>
        </p:blipFill>
        <p:spPr bwMode="auto">
          <a:xfrm>
            <a:off x="457200" y="1905000"/>
            <a:ext cx="1981200" cy="2209800"/>
          </a:xfrm>
          <a:prstGeom prst="rect">
            <a:avLst/>
          </a:prstGeom>
          <a:noFill/>
        </p:spPr>
      </p:pic>
      <p:pic>
        <p:nvPicPr>
          <p:cNvPr id="283654" name="Picture 6" descr="ph vultures and storks"/>
          <p:cNvPicPr>
            <a:picLocks noChangeAspect="1" noChangeArrowheads="1"/>
          </p:cNvPicPr>
          <p:nvPr/>
        </p:nvPicPr>
        <p:blipFill>
          <a:blip r:embed="rId2" cstate="print"/>
          <a:srcRect l="6267" t="36287" r="12271" b="34482"/>
          <a:stretch>
            <a:fillRect/>
          </a:stretch>
        </p:blipFill>
        <p:spPr bwMode="auto">
          <a:xfrm>
            <a:off x="3200400" y="1905000"/>
            <a:ext cx="1981200" cy="2209800"/>
          </a:xfrm>
          <a:prstGeom prst="rect">
            <a:avLst/>
          </a:prstGeom>
          <a:noFill/>
        </p:spPr>
      </p:pic>
      <p:pic>
        <p:nvPicPr>
          <p:cNvPr id="283655" name="Picture 7" descr="ph vultures and storks"/>
          <p:cNvPicPr>
            <a:picLocks noChangeAspect="1" noChangeArrowheads="1"/>
          </p:cNvPicPr>
          <p:nvPr/>
        </p:nvPicPr>
        <p:blipFill>
          <a:blip r:embed="rId2" cstate="print"/>
          <a:srcRect l="9399" t="65518" r="9138" b="4242"/>
          <a:stretch>
            <a:fillRect/>
          </a:stretch>
        </p:blipFill>
        <p:spPr bwMode="auto">
          <a:xfrm>
            <a:off x="5791200" y="1828800"/>
            <a:ext cx="1981200" cy="2286000"/>
          </a:xfrm>
          <a:prstGeom prst="rect">
            <a:avLst/>
          </a:prstGeom>
          <a:noFill/>
        </p:spPr>
      </p:pic>
      <p:sp>
        <p:nvSpPr>
          <p:cNvPr id="283656" name="Text Box 8"/>
          <p:cNvSpPr txBox="1">
            <a:spLocks noChangeArrowheads="1"/>
          </p:cNvSpPr>
          <p:nvPr/>
        </p:nvSpPr>
        <p:spPr bwMode="auto">
          <a:xfrm>
            <a:off x="381000" y="4114800"/>
            <a:ext cx="6692900" cy="396875"/>
          </a:xfrm>
          <a:prstGeom prst="rect">
            <a:avLst/>
          </a:prstGeom>
          <a:noFill/>
          <a:ln w="9525">
            <a:noFill/>
            <a:miter lim="800000"/>
            <a:headEnd/>
            <a:tailEnd/>
          </a:ln>
          <a:effectLst/>
        </p:spPr>
        <p:txBody>
          <a:bodyPr wrap="none">
            <a:spAutoFit/>
          </a:bodyPr>
          <a:lstStyle/>
          <a:p>
            <a:r>
              <a:rPr lang="en-US" sz="2000"/>
              <a:t>African vulture            American vulture              Stork</a:t>
            </a:r>
          </a:p>
        </p:txBody>
      </p:sp>
      <p:sp>
        <p:nvSpPr>
          <p:cNvPr id="283657" name="Text Box 9"/>
          <p:cNvSpPr txBox="1">
            <a:spLocks noChangeArrowheads="1"/>
          </p:cNvSpPr>
          <p:nvPr/>
        </p:nvSpPr>
        <p:spPr bwMode="auto">
          <a:xfrm>
            <a:off x="228600" y="4800600"/>
            <a:ext cx="7726363" cy="1554163"/>
          </a:xfrm>
          <a:prstGeom prst="rect">
            <a:avLst/>
          </a:prstGeom>
          <a:noFill/>
          <a:ln w="9525">
            <a:noFill/>
            <a:miter lim="800000"/>
            <a:headEnd/>
            <a:tailEnd/>
          </a:ln>
          <a:effectLst/>
        </p:spPr>
        <p:txBody>
          <a:bodyPr wrap="none">
            <a:spAutoFit/>
          </a:bodyPr>
          <a:lstStyle/>
          <a:p>
            <a:r>
              <a:rPr lang="en-US" sz="3200" b="1"/>
              <a:t>Traditionally these first two were </a:t>
            </a:r>
          </a:p>
          <a:p>
            <a:r>
              <a:rPr lang="en-US" sz="3200" b="1"/>
              <a:t>classified together in falcon family.</a:t>
            </a:r>
          </a:p>
          <a:p>
            <a:r>
              <a:rPr lang="en-US" sz="3200" b="1"/>
              <a:t>Storks were put in a separate family.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0" y="0"/>
            <a:ext cx="8763000" cy="1739900"/>
          </a:xfrm>
          <a:prstGeom prst="rect">
            <a:avLst/>
          </a:prstGeom>
          <a:noFill/>
          <a:ln w="9525">
            <a:noFill/>
            <a:miter lim="800000"/>
            <a:headEnd/>
            <a:tailEnd/>
          </a:ln>
          <a:effectLst/>
        </p:spPr>
        <p:txBody>
          <a:bodyPr>
            <a:spAutoFit/>
          </a:bodyPr>
          <a:lstStyle/>
          <a:p>
            <a:r>
              <a:rPr lang="en-US" sz="3600" b="1"/>
              <a:t>American vultures have a peculiar behavior. When they get overheated, they urinate on their legs to cool off</a:t>
            </a:r>
          </a:p>
        </p:txBody>
      </p:sp>
      <p:sp>
        <p:nvSpPr>
          <p:cNvPr id="284675" name="Rectangle 3"/>
          <p:cNvSpPr>
            <a:spLocks noChangeArrowheads="1"/>
          </p:cNvSpPr>
          <p:nvPr/>
        </p:nvSpPr>
        <p:spPr bwMode="auto">
          <a:xfrm>
            <a:off x="0" y="6613525"/>
            <a:ext cx="4621213" cy="244475"/>
          </a:xfrm>
          <a:prstGeom prst="rect">
            <a:avLst/>
          </a:prstGeom>
          <a:noFill/>
          <a:ln w="9525">
            <a:noFill/>
            <a:miter lim="800000"/>
            <a:headEnd/>
            <a:tailEnd/>
          </a:ln>
          <a:effectLst/>
        </p:spPr>
        <p:txBody>
          <a:bodyPr wrap="none" anchor="ctr">
            <a:spAutoFit/>
          </a:bodyPr>
          <a:lstStyle/>
          <a:p>
            <a:r>
              <a:rPr lang="en-US" sz="1000" b="1">
                <a:solidFill>
                  <a:srgbClr val="CC0099"/>
                </a:solidFill>
                <a:latin typeface="Arial" charset="0"/>
              </a:rPr>
              <a:t>Images from: Biology by Miller and Levine; Prentice Hall Publishing</a:t>
            </a:r>
            <a:r>
              <a:rPr lang="en-US" sz="1000" b="1">
                <a:solidFill>
                  <a:srgbClr val="CC0099"/>
                </a:solidFill>
                <a:latin typeface="Arial" charset="0"/>
                <a:cs typeface="Arial" charset="0"/>
              </a:rPr>
              <a:t>©2006</a:t>
            </a:r>
          </a:p>
        </p:txBody>
      </p:sp>
      <p:pic>
        <p:nvPicPr>
          <p:cNvPr id="284676" name="Picture 4" descr="ph vultures and storks"/>
          <p:cNvPicPr>
            <a:picLocks noChangeAspect="1" noChangeArrowheads="1"/>
          </p:cNvPicPr>
          <p:nvPr/>
        </p:nvPicPr>
        <p:blipFill>
          <a:blip r:embed="rId2" cstate="print"/>
          <a:srcRect l="6267" t="5040" r="12273" b="65729"/>
          <a:stretch>
            <a:fillRect/>
          </a:stretch>
        </p:blipFill>
        <p:spPr bwMode="auto">
          <a:xfrm>
            <a:off x="457200" y="1905000"/>
            <a:ext cx="1981200" cy="2209800"/>
          </a:xfrm>
          <a:prstGeom prst="rect">
            <a:avLst/>
          </a:prstGeom>
          <a:noFill/>
        </p:spPr>
      </p:pic>
      <p:pic>
        <p:nvPicPr>
          <p:cNvPr id="284677" name="Picture 5" descr="ph vultures and storks"/>
          <p:cNvPicPr>
            <a:picLocks noChangeAspect="1" noChangeArrowheads="1"/>
          </p:cNvPicPr>
          <p:nvPr/>
        </p:nvPicPr>
        <p:blipFill>
          <a:blip r:embed="rId2" cstate="print"/>
          <a:srcRect l="6267" t="36287" r="12271" b="34482"/>
          <a:stretch>
            <a:fillRect/>
          </a:stretch>
        </p:blipFill>
        <p:spPr bwMode="auto">
          <a:xfrm>
            <a:off x="3200400" y="1905000"/>
            <a:ext cx="1981200" cy="2209800"/>
          </a:xfrm>
          <a:prstGeom prst="rect">
            <a:avLst/>
          </a:prstGeom>
          <a:noFill/>
        </p:spPr>
      </p:pic>
      <p:pic>
        <p:nvPicPr>
          <p:cNvPr id="284678" name="Picture 6" descr="ph vultures and storks"/>
          <p:cNvPicPr>
            <a:picLocks noChangeAspect="1" noChangeArrowheads="1"/>
          </p:cNvPicPr>
          <p:nvPr/>
        </p:nvPicPr>
        <p:blipFill>
          <a:blip r:embed="rId2" cstate="print"/>
          <a:srcRect l="9399" t="65518" r="9138" b="4242"/>
          <a:stretch>
            <a:fillRect/>
          </a:stretch>
        </p:blipFill>
        <p:spPr bwMode="auto">
          <a:xfrm>
            <a:off x="5791200" y="1828800"/>
            <a:ext cx="1981200" cy="2286000"/>
          </a:xfrm>
          <a:prstGeom prst="rect">
            <a:avLst/>
          </a:prstGeom>
          <a:noFill/>
        </p:spPr>
      </p:pic>
      <p:sp>
        <p:nvSpPr>
          <p:cNvPr id="284679" name="Text Box 7"/>
          <p:cNvSpPr txBox="1">
            <a:spLocks noChangeArrowheads="1"/>
          </p:cNvSpPr>
          <p:nvPr/>
        </p:nvSpPr>
        <p:spPr bwMode="auto">
          <a:xfrm>
            <a:off x="381000" y="4114800"/>
            <a:ext cx="6692900" cy="396875"/>
          </a:xfrm>
          <a:prstGeom prst="rect">
            <a:avLst/>
          </a:prstGeom>
          <a:noFill/>
          <a:ln w="9525">
            <a:noFill/>
            <a:miter lim="800000"/>
            <a:headEnd/>
            <a:tailEnd/>
          </a:ln>
          <a:effectLst/>
        </p:spPr>
        <p:txBody>
          <a:bodyPr wrap="none">
            <a:spAutoFit/>
          </a:bodyPr>
          <a:lstStyle/>
          <a:p>
            <a:r>
              <a:rPr lang="en-US" sz="2000"/>
              <a:t>African vulture            American vulture              Stork</a:t>
            </a:r>
          </a:p>
        </p:txBody>
      </p:sp>
      <p:sp>
        <p:nvSpPr>
          <p:cNvPr id="284680" name="Text Box 8"/>
          <p:cNvSpPr txBox="1">
            <a:spLocks noChangeArrowheads="1"/>
          </p:cNvSpPr>
          <p:nvPr/>
        </p:nvSpPr>
        <p:spPr bwMode="auto">
          <a:xfrm>
            <a:off x="304800" y="4648200"/>
            <a:ext cx="8559800" cy="1066800"/>
          </a:xfrm>
          <a:prstGeom prst="rect">
            <a:avLst/>
          </a:prstGeom>
          <a:noFill/>
          <a:ln w="9525">
            <a:noFill/>
            <a:miter lim="800000"/>
            <a:headEnd/>
            <a:tailEnd/>
          </a:ln>
          <a:effectLst/>
        </p:spPr>
        <p:txBody>
          <a:bodyPr wrap="none">
            <a:spAutoFit/>
          </a:bodyPr>
          <a:lstStyle/>
          <a:p>
            <a:r>
              <a:rPr lang="en-US" sz="3200" b="1"/>
              <a:t>The only other bird that does this is the </a:t>
            </a:r>
            <a:br>
              <a:rPr lang="en-US" sz="3200" b="1"/>
            </a:br>
            <a:r>
              <a:rPr lang="en-US" sz="3200" b="1"/>
              <a:t>STORK.</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8763000" cy="3387725"/>
          </a:xfrm>
          <a:prstGeom prst="rect">
            <a:avLst/>
          </a:prstGeom>
          <a:noFill/>
          <a:ln w="9525">
            <a:noFill/>
            <a:miter lim="800000"/>
            <a:headEnd/>
            <a:tailEnd/>
          </a:ln>
          <a:effectLst/>
        </p:spPr>
        <p:txBody>
          <a:bodyPr>
            <a:spAutoFit/>
          </a:bodyPr>
          <a:lstStyle/>
          <a:p>
            <a:r>
              <a:rPr lang="en-US" sz="3600" b="1"/>
              <a:t>DNA comparisons showed more similarities between American vulture and stork DNA than DNA from the two kinds of vultures suggesting a more ______________________ between storks and American vultures</a:t>
            </a:r>
          </a:p>
        </p:txBody>
      </p:sp>
      <p:sp>
        <p:nvSpPr>
          <p:cNvPr id="285699" name="Rectangle 3"/>
          <p:cNvSpPr>
            <a:spLocks noChangeArrowheads="1"/>
          </p:cNvSpPr>
          <p:nvPr/>
        </p:nvSpPr>
        <p:spPr bwMode="auto">
          <a:xfrm>
            <a:off x="0" y="6613525"/>
            <a:ext cx="4621213" cy="244475"/>
          </a:xfrm>
          <a:prstGeom prst="rect">
            <a:avLst/>
          </a:prstGeom>
          <a:noFill/>
          <a:ln w="9525">
            <a:noFill/>
            <a:miter lim="800000"/>
            <a:headEnd/>
            <a:tailEnd/>
          </a:ln>
          <a:effectLst/>
        </p:spPr>
        <p:txBody>
          <a:bodyPr wrap="none" anchor="ctr">
            <a:spAutoFit/>
          </a:bodyPr>
          <a:lstStyle/>
          <a:p>
            <a:r>
              <a:rPr lang="en-US" sz="1000" b="1">
                <a:solidFill>
                  <a:srgbClr val="CC0099"/>
                </a:solidFill>
                <a:latin typeface="Arial" charset="0"/>
              </a:rPr>
              <a:t>Images from: Biology by Miller and Levine; Prentice Hall Publishing</a:t>
            </a:r>
            <a:r>
              <a:rPr lang="en-US" sz="1000" b="1">
                <a:solidFill>
                  <a:srgbClr val="CC0099"/>
                </a:solidFill>
                <a:latin typeface="Arial" charset="0"/>
                <a:cs typeface="Arial" charset="0"/>
              </a:rPr>
              <a:t>©2006</a:t>
            </a:r>
          </a:p>
        </p:txBody>
      </p:sp>
      <p:pic>
        <p:nvPicPr>
          <p:cNvPr id="285700" name="Picture 4" descr="ph vultures and storks"/>
          <p:cNvPicPr>
            <a:picLocks noChangeAspect="1" noChangeArrowheads="1"/>
          </p:cNvPicPr>
          <p:nvPr/>
        </p:nvPicPr>
        <p:blipFill>
          <a:blip r:embed="rId2" cstate="print"/>
          <a:srcRect l="6267" t="5040" r="12273" b="65729"/>
          <a:stretch>
            <a:fillRect/>
          </a:stretch>
        </p:blipFill>
        <p:spPr bwMode="auto">
          <a:xfrm>
            <a:off x="609600" y="3962400"/>
            <a:ext cx="1981200" cy="2209800"/>
          </a:xfrm>
          <a:prstGeom prst="rect">
            <a:avLst/>
          </a:prstGeom>
          <a:noFill/>
        </p:spPr>
      </p:pic>
      <p:pic>
        <p:nvPicPr>
          <p:cNvPr id="285701" name="Picture 5" descr="ph vultures and storks"/>
          <p:cNvPicPr>
            <a:picLocks noChangeAspect="1" noChangeArrowheads="1"/>
          </p:cNvPicPr>
          <p:nvPr/>
        </p:nvPicPr>
        <p:blipFill>
          <a:blip r:embed="rId2" cstate="print"/>
          <a:srcRect l="6267" t="36287" r="12271" b="34482"/>
          <a:stretch>
            <a:fillRect/>
          </a:stretch>
        </p:blipFill>
        <p:spPr bwMode="auto">
          <a:xfrm>
            <a:off x="3352800" y="3810000"/>
            <a:ext cx="1981200" cy="2209800"/>
          </a:xfrm>
          <a:prstGeom prst="rect">
            <a:avLst/>
          </a:prstGeom>
          <a:noFill/>
        </p:spPr>
      </p:pic>
      <p:pic>
        <p:nvPicPr>
          <p:cNvPr id="285702" name="Picture 6" descr="ph vultures and storks"/>
          <p:cNvPicPr>
            <a:picLocks noChangeAspect="1" noChangeArrowheads="1"/>
          </p:cNvPicPr>
          <p:nvPr/>
        </p:nvPicPr>
        <p:blipFill>
          <a:blip r:embed="rId2" cstate="print"/>
          <a:srcRect l="9399" t="65518" r="9138" b="4242"/>
          <a:stretch>
            <a:fillRect/>
          </a:stretch>
        </p:blipFill>
        <p:spPr bwMode="auto">
          <a:xfrm>
            <a:off x="5867400" y="3810000"/>
            <a:ext cx="1981200" cy="2286000"/>
          </a:xfrm>
          <a:prstGeom prst="rect">
            <a:avLst/>
          </a:prstGeom>
          <a:noFill/>
        </p:spPr>
      </p:pic>
      <p:sp>
        <p:nvSpPr>
          <p:cNvPr id="285703" name="Text Box 7"/>
          <p:cNvSpPr txBox="1">
            <a:spLocks noChangeArrowheads="1"/>
          </p:cNvSpPr>
          <p:nvPr/>
        </p:nvSpPr>
        <p:spPr bwMode="auto">
          <a:xfrm>
            <a:off x="533400" y="6096000"/>
            <a:ext cx="6692900" cy="396875"/>
          </a:xfrm>
          <a:prstGeom prst="rect">
            <a:avLst/>
          </a:prstGeom>
          <a:noFill/>
          <a:ln w="9525">
            <a:noFill/>
            <a:miter lim="800000"/>
            <a:headEnd/>
            <a:tailEnd/>
          </a:ln>
          <a:effectLst/>
        </p:spPr>
        <p:txBody>
          <a:bodyPr wrap="none">
            <a:spAutoFit/>
          </a:bodyPr>
          <a:lstStyle/>
          <a:p>
            <a:r>
              <a:rPr lang="en-US" sz="2000"/>
              <a:t>African vulture            American vulture              Stork</a:t>
            </a:r>
          </a:p>
        </p:txBody>
      </p:sp>
      <p:sp>
        <p:nvSpPr>
          <p:cNvPr id="285705" name="Text Box 9"/>
          <p:cNvSpPr txBox="1">
            <a:spLocks noChangeArrowheads="1"/>
          </p:cNvSpPr>
          <p:nvPr/>
        </p:nvSpPr>
        <p:spPr bwMode="auto">
          <a:xfrm>
            <a:off x="1600200" y="2133600"/>
            <a:ext cx="5548313" cy="641350"/>
          </a:xfrm>
          <a:prstGeom prst="rect">
            <a:avLst/>
          </a:prstGeom>
          <a:noFill/>
          <a:ln w="9525">
            <a:noFill/>
            <a:miter lim="800000"/>
            <a:headEnd/>
            <a:tailEnd/>
          </a:ln>
          <a:effectLst/>
        </p:spPr>
        <p:txBody>
          <a:bodyPr wrap="none">
            <a:spAutoFit/>
          </a:bodyPr>
          <a:lstStyle/>
          <a:p>
            <a:r>
              <a:rPr lang="en-US" sz="3600" b="1">
                <a:solidFill>
                  <a:schemeClr val="accent2"/>
                </a:solidFill>
              </a:rPr>
              <a:t>recent common ancestor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304800" y="304800"/>
            <a:ext cx="8839200" cy="6324600"/>
          </a:xfrm>
        </p:spPr>
        <p:txBody>
          <a:bodyPr/>
          <a:lstStyle/>
          <a:p>
            <a:pPr>
              <a:buFontTx/>
              <a:buNone/>
            </a:pPr>
            <a:r>
              <a:rPr lang="en-US" sz="3600">
                <a:latin typeface="Comic Sans MS" pitchFamily="66" charset="0"/>
              </a:rPr>
              <a:t>Comparisons of DNA can also be used to mark the passage of evolutionary time</a:t>
            </a:r>
          </a:p>
          <a:p>
            <a:pPr>
              <a:buFontTx/>
              <a:buNone/>
            </a:pPr>
            <a:endParaRPr lang="en-US" sz="3600">
              <a:latin typeface="Comic Sans MS" pitchFamily="66" charset="0"/>
            </a:endParaRPr>
          </a:p>
          <a:p>
            <a:pPr>
              <a:buFontTx/>
              <a:buNone/>
            </a:pPr>
            <a:r>
              <a:rPr lang="en-US" sz="3600">
                <a:latin typeface="Comic Sans MS" pitchFamily="66" charset="0"/>
              </a:rPr>
              <a:t>A model that uses DNA comparisons to estimate the length of time that two species have been evolving independently</a:t>
            </a:r>
          </a:p>
          <a:p>
            <a:pPr>
              <a:buFontTx/>
              <a:buNone/>
            </a:pPr>
            <a:r>
              <a:rPr lang="en-US" sz="3600">
                <a:latin typeface="Comic Sans MS" pitchFamily="66" charset="0"/>
              </a:rPr>
              <a:t>= ________________</a:t>
            </a:r>
          </a:p>
        </p:txBody>
      </p:sp>
      <p:sp>
        <p:nvSpPr>
          <p:cNvPr id="286722" name="Rectangle 2"/>
          <p:cNvSpPr>
            <a:spLocks noGrp="1" noChangeArrowheads="1"/>
          </p:cNvSpPr>
          <p:nvPr>
            <p:ph type="title"/>
          </p:nvPr>
        </p:nvSpPr>
        <p:spPr>
          <a:xfrm>
            <a:off x="609600" y="4191000"/>
            <a:ext cx="4724400" cy="1143000"/>
          </a:xfrm>
        </p:spPr>
        <p:txBody>
          <a:bodyPr/>
          <a:lstStyle/>
          <a:p>
            <a:r>
              <a:rPr lang="en-US" sz="3200">
                <a:solidFill>
                  <a:schemeClr val="accent2"/>
                </a:solidFill>
                <a:latin typeface="Comic Sans MS" pitchFamily="66" charset="0"/>
              </a:rPr>
              <a:t>MOLECULAR CLOCK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228600" y="228600"/>
            <a:ext cx="5105400" cy="6324600"/>
          </a:xfrm>
        </p:spPr>
        <p:txBody>
          <a:bodyPr/>
          <a:lstStyle/>
          <a:p>
            <a:pPr>
              <a:buFontTx/>
              <a:buNone/>
            </a:pPr>
            <a:r>
              <a:rPr lang="en-US" sz="3600">
                <a:latin typeface="Comic Sans MS" pitchFamily="66" charset="0"/>
              </a:rPr>
              <a:t>____________ occur all the time and cause slight changes to the DNA code.</a:t>
            </a:r>
          </a:p>
          <a:p>
            <a:pPr>
              <a:buFontTx/>
              <a:buNone/>
            </a:pPr>
            <a:endParaRPr lang="en-US" sz="3600">
              <a:latin typeface="Comic Sans MS" pitchFamily="66" charset="0"/>
            </a:endParaRPr>
          </a:p>
          <a:p>
            <a:pPr>
              <a:buFontTx/>
              <a:buNone/>
            </a:pPr>
            <a:r>
              <a:rPr lang="en-US" sz="3600">
                <a:latin typeface="Comic Sans MS" pitchFamily="66" charset="0"/>
              </a:rPr>
              <a:t>Degree of _________</a:t>
            </a:r>
          </a:p>
          <a:p>
            <a:pPr>
              <a:buFontTx/>
              <a:buNone/>
            </a:pPr>
            <a:r>
              <a:rPr lang="en-US" sz="3600">
                <a:latin typeface="Comic Sans MS" pitchFamily="66" charset="0"/>
              </a:rPr>
              <a:t>is an indication of how</a:t>
            </a:r>
          </a:p>
          <a:p>
            <a:pPr>
              <a:buFontTx/>
              <a:buNone/>
            </a:pPr>
            <a:r>
              <a:rPr lang="en-US" sz="3600">
                <a:latin typeface="Comic Sans MS" pitchFamily="66" charset="0"/>
              </a:rPr>
              <a:t>long ago two species</a:t>
            </a:r>
          </a:p>
          <a:p>
            <a:pPr>
              <a:buFontTx/>
              <a:buNone/>
            </a:pPr>
            <a:r>
              <a:rPr lang="en-US" sz="3600">
                <a:latin typeface="Comic Sans MS" pitchFamily="66" charset="0"/>
              </a:rPr>
              <a:t>shared a common ancestor</a:t>
            </a:r>
          </a:p>
        </p:txBody>
      </p:sp>
      <p:pic>
        <p:nvPicPr>
          <p:cNvPr id="287748" name="Picture 4" descr="phscan molclock"/>
          <p:cNvPicPr>
            <a:picLocks noChangeAspect="1" noChangeArrowheads="1"/>
          </p:cNvPicPr>
          <p:nvPr/>
        </p:nvPicPr>
        <p:blipFill>
          <a:blip r:embed="rId2" cstate="print"/>
          <a:srcRect r="5896" b="1765"/>
          <a:stretch>
            <a:fillRect/>
          </a:stretch>
        </p:blipFill>
        <p:spPr bwMode="auto">
          <a:xfrm>
            <a:off x="5486400" y="0"/>
            <a:ext cx="3367088" cy="6705600"/>
          </a:xfrm>
          <a:prstGeom prst="rect">
            <a:avLst/>
          </a:prstGeom>
          <a:noFill/>
        </p:spPr>
      </p:pic>
      <p:sp>
        <p:nvSpPr>
          <p:cNvPr id="287749" name="Rectangle 5"/>
          <p:cNvSpPr>
            <a:spLocks noChangeArrowheads="1"/>
          </p:cNvSpPr>
          <p:nvPr/>
        </p:nvSpPr>
        <p:spPr bwMode="auto">
          <a:xfrm>
            <a:off x="914400" y="152400"/>
            <a:ext cx="2320925" cy="641350"/>
          </a:xfrm>
          <a:prstGeom prst="rect">
            <a:avLst/>
          </a:prstGeom>
          <a:noFill/>
          <a:ln w="9525">
            <a:noFill/>
            <a:miter lim="800000"/>
            <a:headEnd/>
            <a:tailEnd/>
          </a:ln>
          <a:effectLst/>
        </p:spPr>
        <p:txBody>
          <a:bodyPr wrap="none">
            <a:spAutoFit/>
          </a:bodyPr>
          <a:lstStyle/>
          <a:p>
            <a:r>
              <a:rPr lang="en-US" sz="3600">
                <a:solidFill>
                  <a:schemeClr val="accent2"/>
                </a:solidFill>
              </a:rPr>
              <a:t>Mutations</a:t>
            </a:r>
          </a:p>
        </p:txBody>
      </p:sp>
      <p:sp>
        <p:nvSpPr>
          <p:cNvPr id="287750" name="Rectangle 6"/>
          <p:cNvSpPr>
            <a:spLocks noChangeArrowheads="1"/>
          </p:cNvSpPr>
          <p:nvPr/>
        </p:nvSpPr>
        <p:spPr bwMode="auto">
          <a:xfrm>
            <a:off x="2667000" y="3124200"/>
            <a:ext cx="2798763" cy="641350"/>
          </a:xfrm>
          <a:prstGeom prst="rect">
            <a:avLst/>
          </a:prstGeom>
          <a:noFill/>
          <a:ln w="9525">
            <a:noFill/>
            <a:miter lim="800000"/>
            <a:headEnd/>
            <a:tailEnd/>
          </a:ln>
          <a:effectLst/>
        </p:spPr>
        <p:txBody>
          <a:bodyPr wrap="none">
            <a:spAutoFit/>
          </a:bodyPr>
          <a:lstStyle/>
          <a:p>
            <a:r>
              <a:rPr lang="en-US" sz="3600">
                <a:solidFill>
                  <a:schemeClr val="accent2"/>
                </a:solidFill>
              </a:rPr>
              <a:t>dissimilarity</a:t>
            </a:r>
          </a:p>
        </p:txBody>
      </p:sp>
      <p:sp>
        <p:nvSpPr>
          <p:cNvPr id="287751" name="Rectangle 7"/>
          <p:cNvSpPr>
            <a:spLocks noChangeArrowheads="1"/>
          </p:cNvSpPr>
          <p:nvPr/>
        </p:nvSpPr>
        <p:spPr bwMode="auto">
          <a:xfrm>
            <a:off x="533400" y="6477000"/>
            <a:ext cx="4551363"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Image from: Biology by Miller and Levine; Prentice Hall Publishing©2006</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228600" y="228600"/>
            <a:ext cx="4800600" cy="4114800"/>
          </a:xfrm>
        </p:spPr>
        <p:txBody>
          <a:bodyPr/>
          <a:lstStyle/>
          <a:p>
            <a:pPr>
              <a:buFontTx/>
              <a:buNone/>
            </a:pPr>
            <a:r>
              <a:rPr lang="en-US" sz="3600">
                <a:latin typeface="Comic Sans MS" pitchFamily="66" charset="0"/>
              </a:rPr>
              <a:t>Different genes accumulate mutations at different rates so there are many molecular clocks “ticking”. </a:t>
            </a:r>
          </a:p>
        </p:txBody>
      </p:sp>
      <p:pic>
        <p:nvPicPr>
          <p:cNvPr id="288777" name="Picture 9" descr="tech_clock"/>
          <p:cNvPicPr>
            <a:picLocks noChangeAspect="1" noChangeArrowheads="1" noCrop="1"/>
          </p:cNvPicPr>
          <p:nvPr/>
        </p:nvPicPr>
        <p:blipFill>
          <a:blip r:embed="rId2" cstate="print"/>
          <a:srcRect/>
          <a:stretch>
            <a:fillRect/>
          </a:stretch>
        </p:blipFill>
        <p:spPr bwMode="auto">
          <a:xfrm>
            <a:off x="5638800" y="304800"/>
            <a:ext cx="3268663" cy="3325813"/>
          </a:xfrm>
          <a:prstGeom prst="rect">
            <a:avLst/>
          </a:prstGeom>
          <a:noFill/>
        </p:spPr>
      </p:pic>
      <p:sp>
        <p:nvSpPr>
          <p:cNvPr id="288778" name="Rectangle 10"/>
          <p:cNvSpPr>
            <a:spLocks noChangeArrowheads="1"/>
          </p:cNvSpPr>
          <p:nvPr/>
        </p:nvSpPr>
        <p:spPr bwMode="auto">
          <a:xfrm>
            <a:off x="5937250" y="152400"/>
            <a:ext cx="3206750" cy="244475"/>
          </a:xfrm>
          <a:prstGeom prst="rect">
            <a:avLst/>
          </a:prstGeom>
          <a:noFill/>
          <a:ln w="9525">
            <a:noFill/>
            <a:miter lim="800000"/>
            <a:headEnd/>
            <a:tailEnd/>
          </a:ln>
          <a:effectLst/>
        </p:spPr>
        <p:txBody>
          <a:bodyPr wrap="none">
            <a:spAutoFit/>
          </a:bodyPr>
          <a:lstStyle/>
          <a:p>
            <a:r>
              <a:rPr lang="en-US" sz="1000" b="1">
                <a:solidFill>
                  <a:srgbClr val="CC0099"/>
                </a:solidFill>
                <a:latin typeface="Arial" charset="0"/>
              </a:rPr>
              <a:t>http://www.kahlert.com/web/images/tech_clock.gif</a:t>
            </a:r>
          </a:p>
        </p:txBody>
      </p:sp>
      <p:sp>
        <p:nvSpPr>
          <p:cNvPr id="288779" name="Rectangle 11"/>
          <p:cNvSpPr>
            <a:spLocks noChangeArrowheads="1"/>
          </p:cNvSpPr>
          <p:nvPr/>
        </p:nvSpPr>
        <p:spPr bwMode="auto">
          <a:xfrm>
            <a:off x="228600" y="4419600"/>
            <a:ext cx="8599488" cy="1920875"/>
          </a:xfrm>
          <a:prstGeom prst="rect">
            <a:avLst/>
          </a:prstGeom>
          <a:noFill/>
          <a:ln w="9525">
            <a:noFill/>
            <a:miter lim="800000"/>
            <a:headEnd/>
            <a:tailEnd/>
          </a:ln>
          <a:effectLst/>
        </p:spPr>
        <p:txBody>
          <a:bodyPr wrap="none">
            <a:spAutoFit/>
          </a:bodyPr>
          <a:lstStyle/>
          <a:p>
            <a:r>
              <a:rPr lang="en-US" sz="4000"/>
              <a:t>Allows scientists to time different </a:t>
            </a:r>
          </a:p>
          <a:p>
            <a:r>
              <a:rPr lang="en-US" sz="4000"/>
              <a:t>kinds of evolutionary events, like </a:t>
            </a:r>
          </a:p>
          <a:p>
            <a:r>
              <a:rPr lang="en-US" sz="4000"/>
              <a:t>using different hands on a  clock.</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io_ch18_437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228600" y="381000"/>
            <a:ext cx="8305800" cy="5181600"/>
          </a:xfrm>
          <a:prstGeom prst="rect">
            <a:avLst/>
          </a:prstGeom>
        </p:spPr>
      </p:pic>
      <p:sp>
        <p:nvSpPr>
          <p:cNvPr id="3" name="Text Box 6"/>
          <p:cNvSpPr txBox="1">
            <a:spLocks noChangeArrowheads="1"/>
          </p:cNvSpPr>
          <p:nvPr/>
        </p:nvSpPr>
        <p:spPr bwMode="auto">
          <a:xfrm>
            <a:off x="533400" y="838200"/>
            <a:ext cx="1073150" cy="4254500"/>
          </a:xfrm>
          <a:prstGeom prst="rect">
            <a:avLst/>
          </a:prstGeom>
          <a:noFill/>
          <a:ln w="9525">
            <a:noFill/>
            <a:miter lim="800000"/>
            <a:headEnd/>
            <a:tailEnd/>
          </a:ln>
        </p:spPr>
        <p:txBody>
          <a:bodyPr>
            <a:spAutoFit/>
          </a:bodyPr>
          <a:lstStyle/>
          <a:p>
            <a:pPr algn="ctr" eaLnBrk="0" hangingPunct="0">
              <a:lnSpc>
                <a:spcPct val="105000"/>
              </a:lnSpc>
            </a:pPr>
            <a:r>
              <a:rPr lang="en-US" sz="1200" b="1">
                <a:latin typeface="Arial" charset="0"/>
              </a:rPr>
              <a:t>DOMAIN</a:t>
            </a: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KINGDOM</a:t>
            </a: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CELL TYPE</a:t>
            </a: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CELL STRUCTURES</a:t>
            </a:r>
          </a:p>
          <a:p>
            <a:pPr algn="ctr" eaLnBrk="0" hangingPunct="0">
              <a:lnSpc>
                <a:spcPct val="105000"/>
              </a:lnSpc>
            </a:pPr>
            <a:endParaRPr lang="en-US" sz="1200" b="1">
              <a:latin typeface="Arial" charset="0"/>
            </a:endParaRPr>
          </a:p>
          <a:p>
            <a:pPr algn="ctr" eaLnBrk="0" hangingPunct="0">
              <a:lnSpc>
                <a:spcPct val="105000"/>
              </a:lnSpc>
            </a:pPr>
            <a:endParaRPr lang="en-US" sz="1200" b="1">
              <a:latin typeface="Arial" charset="0"/>
            </a:endParaRP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NUMBER OF CELLS</a:t>
            </a:r>
          </a:p>
          <a:p>
            <a:pPr algn="ctr" eaLnBrk="0" hangingPunct="0">
              <a:lnSpc>
                <a:spcPct val="105000"/>
              </a:lnSpc>
            </a:pPr>
            <a:endParaRPr lang="en-US" sz="1200" b="1">
              <a:latin typeface="Arial" charset="0"/>
            </a:endParaRPr>
          </a:p>
          <a:p>
            <a:pPr algn="ctr" eaLnBrk="0" hangingPunct="0">
              <a:lnSpc>
                <a:spcPct val="105000"/>
              </a:lnSpc>
            </a:pPr>
            <a:endParaRPr lang="en-US" sz="1200" b="1">
              <a:latin typeface="Arial" charset="0"/>
            </a:endParaRPr>
          </a:p>
          <a:p>
            <a:pPr algn="ctr" eaLnBrk="0" hangingPunct="0">
              <a:lnSpc>
                <a:spcPct val="130000"/>
              </a:lnSpc>
            </a:pPr>
            <a:endParaRPr lang="en-US" sz="1200" b="1">
              <a:latin typeface="Arial" charset="0"/>
            </a:endParaRPr>
          </a:p>
          <a:p>
            <a:pPr algn="ctr" eaLnBrk="0" hangingPunct="0">
              <a:lnSpc>
                <a:spcPct val="105000"/>
              </a:lnSpc>
            </a:pPr>
            <a:r>
              <a:rPr lang="en-US" sz="1200" b="1">
                <a:latin typeface="Arial" charset="0"/>
              </a:rPr>
              <a:t>MODE OF NUTRITION</a:t>
            </a:r>
          </a:p>
          <a:p>
            <a:pPr algn="ctr" eaLnBrk="0" hangingPunct="0">
              <a:lnSpc>
                <a:spcPct val="150000"/>
              </a:lnSpc>
            </a:pPr>
            <a:endParaRPr lang="en-US" sz="1200" b="1">
              <a:latin typeface="Arial" charset="0"/>
            </a:endParaRPr>
          </a:p>
          <a:p>
            <a:pPr algn="ctr" eaLnBrk="0" hangingPunct="0">
              <a:lnSpc>
                <a:spcPct val="105000"/>
              </a:lnSpc>
            </a:pPr>
            <a:r>
              <a:rPr lang="en-US" sz="1200" b="1">
                <a:latin typeface="Arial" charset="0"/>
              </a:rPr>
              <a:t>EXAMPLES</a:t>
            </a:r>
          </a:p>
        </p:txBody>
      </p:sp>
      <p:sp>
        <p:nvSpPr>
          <p:cNvPr id="4" name="Text Box 7"/>
          <p:cNvSpPr txBox="1">
            <a:spLocks noChangeArrowheads="1"/>
          </p:cNvSpPr>
          <p:nvPr/>
        </p:nvSpPr>
        <p:spPr bwMode="auto">
          <a:xfrm>
            <a:off x="1676400" y="838200"/>
            <a:ext cx="1104900" cy="4791075"/>
          </a:xfrm>
          <a:prstGeom prst="rect">
            <a:avLst/>
          </a:prstGeom>
          <a:noFill/>
          <a:ln w="9525">
            <a:noFill/>
            <a:miter lim="800000"/>
            <a:headEnd/>
            <a:tailEnd/>
          </a:ln>
        </p:spPr>
        <p:txBody>
          <a:bodyPr>
            <a:spAutoFit/>
          </a:bodyPr>
          <a:lstStyle/>
          <a:p>
            <a:pPr algn="ctr" eaLnBrk="0" hangingPunct="0">
              <a:lnSpc>
                <a:spcPct val="105000"/>
              </a:lnSpc>
            </a:pPr>
            <a:r>
              <a:rPr lang="en-US" sz="1400" b="1" dirty="0">
                <a:latin typeface="Arial" charset="0"/>
              </a:rPr>
              <a:t>Bacteria</a:t>
            </a:r>
          </a:p>
          <a:p>
            <a:pPr algn="ctr" eaLnBrk="0" hangingPunct="0">
              <a:lnSpc>
                <a:spcPct val="105000"/>
              </a:lnSpc>
            </a:pPr>
            <a:endParaRPr lang="en-US" sz="1400" b="1" dirty="0">
              <a:latin typeface="Arial" charset="0"/>
            </a:endParaRPr>
          </a:p>
          <a:p>
            <a:pPr algn="ctr" eaLnBrk="0" hangingPunct="0">
              <a:lnSpc>
                <a:spcPct val="105000"/>
              </a:lnSpc>
            </a:pPr>
            <a:r>
              <a:rPr lang="en-US" sz="1400" b="1" dirty="0" err="1">
                <a:latin typeface="Arial" charset="0"/>
              </a:rPr>
              <a:t>Eubacteria</a:t>
            </a:r>
            <a:endParaRPr lang="en-US" sz="1400" b="1" dirty="0">
              <a:latin typeface="Arial" charset="0"/>
            </a:endParaRPr>
          </a:p>
          <a:p>
            <a:pPr algn="ctr" eaLnBrk="0" hangingPunct="0">
              <a:lnSpc>
                <a:spcPct val="105000"/>
              </a:lnSpc>
            </a:pPr>
            <a:endParaRPr lang="en-US" sz="1200" b="1" dirty="0">
              <a:latin typeface="Arial" charset="0"/>
            </a:endParaRPr>
          </a:p>
          <a:p>
            <a:pPr eaLnBrk="0" hangingPunct="0">
              <a:lnSpc>
                <a:spcPct val="105000"/>
              </a:lnSpc>
            </a:pPr>
            <a:r>
              <a:rPr lang="en-US" sz="1400" dirty="0">
                <a:latin typeface="Arial" charset="0"/>
              </a:rPr>
              <a:t>Prokaryote</a:t>
            </a:r>
          </a:p>
          <a:p>
            <a:pPr eaLnBrk="0" hangingPunct="0">
              <a:lnSpc>
                <a:spcPct val="50000"/>
              </a:lnSpc>
            </a:pPr>
            <a:endParaRPr lang="en-US" sz="1400" dirty="0">
              <a:latin typeface="Arial" charset="0"/>
            </a:endParaRPr>
          </a:p>
          <a:p>
            <a:pPr eaLnBrk="0" hangingPunct="0">
              <a:lnSpc>
                <a:spcPct val="105000"/>
              </a:lnSpc>
            </a:pPr>
            <a:r>
              <a:rPr lang="en-US" sz="1400" dirty="0">
                <a:latin typeface="Arial" charset="0"/>
              </a:rPr>
              <a:t>Cell walls with </a:t>
            </a:r>
            <a:r>
              <a:rPr lang="en-US" sz="1400" dirty="0" err="1">
                <a:latin typeface="Arial" charset="0"/>
              </a:rPr>
              <a:t>peptidoglycan</a:t>
            </a:r>
            <a:endParaRPr lang="en-US" sz="1200" dirty="0">
              <a:latin typeface="Arial" charset="0"/>
            </a:endParaRPr>
          </a:p>
          <a:p>
            <a:pPr eaLnBrk="0" hangingPunct="0">
              <a:lnSpc>
                <a:spcPct val="105000"/>
              </a:lnSpc>
            </a:pPr>
            <a:endParaRPr lang="en-US" sz="1200" dirty="0">
              <a:latin typeface="Arial" charset="0"/>
            </a:endParaRPr>
          </a:p>
          <a:p>
            <a:pPr eaLnBrk="0" hangingPunct="0">
              <a:lnSpc>
                <a:spcPct val="105000"/>
              </a:lnSpc>
            </a:pPr>
            <a:r>
              <a:rPr lang="en-US" sz="1400" dirty="0">
                <a:latin typeface="Arial" charset="0"/>
              </a:rPr>
              <a:t>Unicellular</a:t>
            </a:r>
            <a:endParaRPr lang="en-US" sz="1200" dirty="0">
              <a:latin typeface="Arial" charset="0"/>
            </a:endParaRPr>
          </a:p>
          <a:p>
            <a:pPr eaLnBrk="0" hangingPunct="0"/>
            <a:endParaRPr lang="en-US" sz="1200" dirty="0">
              <a:latin typeface="Arial" charset="0"/>
            </a:endParaRPr>
          </a:p>
          <a:p>
            <a:pPr eaLnBrk="0" hangingPunct="0">
              <a:lnSpc>
                <a:spcPct val="105000"/>
              </a:lnSpc>
            </a:pPr>
            <a:endParaRPr lang="en-US" sz="1400" dirty="0">
              <a:latin typeface="Arial" charset="0"/>
            </a:endParaRPr>
          </a:p>
          <a:p>
            <a:pPr eaLnBrk="0" hangingPunct="0">
              <a:lnSpc>
                <a:spcPct val="105000"/>
              </a:lnSpc>
            </a:pPr>
            <a:endParaRPr lang="en-US" sz="1400" dirty="0">
              <a:latin typeface="Arial" charset="0"/>
            </a:endParaRPr>
          </a:p>
          <a:p>
            <a:pPr eaLnBrk="0" hangingPunct="0">
              <a:lnSpc>
                <a:spcPct val="105000"/>
              </a:lnSpc>
            </a:pPr>
            <a:endParaRPr lang="en-US" sz="1200" dirty="0">
              <a:latin typeface="Arial" charset="0"/>
            </a:endParaRPr>
          </a:p>
          <a:p>
            <a:pPr eaLnBrk="0" hangingPunct="0">
              <a:lnSpc>
                <a:spcPct val="105000"/>
              </a:lnSpc>
            </a:pPr>
            <a:r>
              <a:rPr lang="en-US" sz="1200" dirty="0" err="1">
                <a:latin typeface="Arial" charset="0"/>
              </a:rPr>
              <a:t>Autotroph</a:t>
            </a:r>
            <a:r>
              <a:rPr lang="en-US" sz="1200" dirty="0">
                <a:latin typeface="Arial" charset="0"/>
              </a:rPr>
              <a:t> or </a:t>
            </a:r>
            <a:r>
              <a:rPr lang="en-US" sz="1200" dirty="0" err="1">
                <a:latin typeface="Arial" charset="0"/>
              </a:rPr>
              <a:t>heterotroph</a:t>
            </a:r>
            <a:endParaRPr lang="en-US" sz="1200" dirty="0">
              <a:latin typeface="Arial" charset="0"/>
            </a:endParaRPr>
          </a:p>
          <a:p>
            <a:pPr eaLnBrk="0" hangingPunct="0">
              <a:lnSpc>
                <a:spcPct val="50000"/>
              </a:lnSpc>
            </a:pPr>
            <a:endParaRPr lang="en-US" sz="1200" dirty="0">
              <a:latin typeface="Arial" charset="0"/>
            </a:endParaRPr>
          </a:p>
          <a:p>
            <a:pPr eaLnBrk="0" hangingPunct="0">
              <a:lnSpc>
                <a:spcPct val="105000"/>
              </a:lnSpc>
            </a:pPr>
            <a:r>
              <a:rPr lang="en-US" sz="1400" i="1" dirty="0">
                <a:latin typeface="Arial" charset="0"/>
              </a:rPr>
              <a:t>Streptococcus, Escherichia coli</a:t>
            </a:r>
          </a:p>
        </p:txBody>
      </p:sp>
      <p:sp>
        <p:nvSpPr>
          <p:cNvPr id="5" name="Text Box 9"/>
          <p:cNvSpPr txBox="1">
            <a:spLocks noChangeArrowheads="1"/>
          </p:cNvSpPr>
          <p:nvPr/>
        </p:nvSpPr>
        <p:spPr bwMode="auto">
          <a:xfrm>
            <a:off x="2819400" y="838200"/>
            <a:ext cx="1127125" cy="4303713"/>
          </a:xfrm>
          <a:prstGeom prst="rect">
            <a:avLst/>
          </a:prstGeom>
          <a:noFill/>
          <a:ln w="9525">
            <a:noFill/>
            <a:miter lim="800000"/>
            <a:headEnd/>
            <a:tailEnd/>
          </a:ln>
        </p:spPr>
        <p:txBody>
          <a:bodyPr>
            <a:spAutoFit/>
          </a:bodyPr>
          <a:lstStyle/>
          <a:p>
            <a:pPr algn="ctr" eaLnBrk="0" hangingPunct="0">
              <a:lnSpc>
                <a:spcPct val="105000"/>
              </a:lnSpc>
            </a:pPr>
            <a:r>
              <a:rPr lang="en-US" sz="1400" b="1">
                <a:latin typeface="Arial" charset="0"/>
              </a:rPr>
              <a:t>Archaea</a:t>
            </a: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Archaebacteria</a:t>
            </a:r>
          </a:p>
          <a:p>
            <a:pPr algn="ctr" eaLnBrk="0" hangingPunct="0">
              <a:lnSpc>
                <a:spcPct val="105000"/>
              </a:lnSpc>
            </a:pPr>
            <a:r>
              <a:rPr lang="en-US" sz="1200">
                <a:latin typeface="Arial" charset="0"/>
              </a:rPr>
              <a:t>Prokaryote</a:t>
            </a:r>
          </a:p>
          <a:p>
            <a:pPr eaLnBrk="0" hangingPunct="0">
              <a:lnSpc>
                <a:spcPct val="50000"/>
              </a:lnSpc>
            </a:pPr>
            <a:endParaRPr lang="en-US" sz="1200">
              <a:latin typeface="Arial" charset="0"/>
            </a:endParaRPr>
          </a:p>
          <a:p>
            <a:pPr eaLnBrk="0" hangingPunct="0">
              <a:lnSpc>
                <a:spcPct val="105000"/>
              </a:lnSpc>
            </a:pPr>
            <a:r>
              <a:rPr lang="en-US" sz="1200">
                <a:latin typeface="Arial" charset="0"/>
              </a:rPr>
              <a:t>Cell walls without peptidoglycan</a:t>
            </a:r>
          </a:p>
          <a:p>
            <a:pPr eaLnBrk="0" hangingPunct="0">
              <a:lnSpc>
                <a:spcPct val="105000"/>
              </a:lnSpc>
            </a:pPr>
            <a:endParaRPr lang="en-US" sz="1200">
              <a:latin typeface="Arial" charset="0"/>
            </a:endParaRPr>
          </a:p>
          <a:p>
            <a:pPr eaLnBrk="0" hangingPunct="0">
              <a:lnSpc>
                <a:spcPct val="105000"/>
              </a:lnSpc>
            </a:pPr>
            <a:endParaRPr lang="en-US" sz="1200">
              <a:latin typeface="Arial" charset="0"/>
            </a:endParaRPr>
          </a:p>
          <a:p>
            <a:pPr eaLnBrk="0" hangingPunct="0">
              <a:lnSpc>
                <a:spcPct val="105000"/>
              </a:lnSpc>
            </a:pPr>
            <a:endParaRPr lang="en-US" sz="1200">
              <a:latin typeface="Arial" charset="0"/>
            </a:endParaRPr>
          </a:p>
          <a:p>
            <a:pPr eaLnBrk="0" hangingPunct="0">
              <a:lnSpc>
                <a:spcPct val="105000"/>
              </a:lnSpc>
            </a:pPr>
            <a:r>
              <a:rPr lang="en-US" sz="1200">
                <a:latin typeface="Arial" charset="0"/>
              </a:rPr>
              <a:t>Unicellular</a:t>
            </a: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lnSpc>
                <a:spcPct val="105000"/>
              </a:lnSpc>
            </a:pPr>
            <a:r>
              <a:rPr lang="en-US" sz="1200">
                <a:latin typeface="Arial" charset="0"/>
              </a:rPr>
              <a:t>	Autotroph or heterotroph</a:t>
            </a:r>
          </a:p>
          <a:p>
            <a:pPr eaLnBrk="0" hangingPunct="0">
              <a:lnSpc>
                <a:spcPct val="50000"/>
              </a:lnSpc>
            </a:pPr>
            <a:endParaRPr lang="en-US" sz="1200">
              <a:latin typeface="Arial" charset="0"/>
            </a:endParaRPr>
          </a:p>
          <a:p>
            <a:pPr eaLnBrk="0" hangingPunct="0">
              <a:lnSpc>
                <a:spcPct val="105000"/>
              </a:lnSpc>
            </a:pPr>
            <a:r>
              <a:rPr lang="en-US" sz="1200">
                <a:latin typeface="Arial" charset="0"/>
              </a:rPr>
              <a:t>Methanogens, halophiles</a:t>
            </a:r>
          </a:p>
        </p:txBody>
      </p:sp>
      <p:sp>
        <p:nvSpPr>
          <p:cNvPr id="6" name="Text Box 10"/>
          <p:cNvSpPr txBox="1">
            <a:spLocks noChangeArrowheads="1"/>
          </p:cNvSpPr>
          <p:nvPr/>
        </p:nvSpPr>
        <p:spPr bwMode="auto">
          <a:xfrm>
            <a:off x="4038600" y="838200"/>
            <a:ext cx="1133475" cy="4767263"/>
          </a:xfrm>
          <a:prstGeom prst="rect">
            <a:avLst/>
          </a:prstGeom>
          <a:noFill/>
          <a:ln w="9525">
            <a:noFill/>
            <a:miter lim="800000"/>
            <a:headEnd/>
            <a:tailEnd/>
          </a:ln>
        </p:spPr>
        <p:txBody>
          <a:bodyPr>
            <a:spAutoFit/>
          </a:bodyPr>
          <a:lstStyle/>
          <a:p>
            <a:pPr algn="ctr" eaLnBrk="0" hangingPunct="0">
              <a:lnSpc>
                <a:spcPct val="105000"/>
              </a:lnSpc>
            </a:pPr>
            <a:endParaRPr lang="en-US" sz="1000" b="1">
              <a:latin typeface="Arial" charset="0"/>
            </a:endParaRP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Protista</a:t>
            </a:r>
          </a:p>
          <a:p>
            <a:pPr algn="ctr" eaLnBrk="0" hangingPunct="0">
              <a:lnSpc>
                <a:spcPct val="105000"/>
              </a:lnSpc>
            </a:pPr>
            <a:endParaRPr lang="en-US" sz="1200" b="1">
              <a:latin typeface="Arial" charset="0"/>
            </a:endParaRPr>
          </a:p>
          <a:p>
            <a:pPr eaLnBrk="0" hangingPunct="0">
              <a:lnSpc>
                <a:spcPct val="105000"/>
              </a:lnSpc>
            </a:pPr>
            <a:r>
              <a:rPr lang="en-US" sz="1200">
                <a:latin typeface="Arial" charset="0"/>
              </a:rPr>
              <a:t>Eukaryote</a:t>
            </a:r>
          </a:p>
          <a:p>
            <a:pPr eaLnBrk="0" hangingPunct="0">
              <a:lnSpc>
                <a:spcPct val="50000"/>
              </a:lnSpc>
            </a:pPr>
            <a:endParaRPr lang="en-US" sz="1200">
              <a:latin typeface="Arial" charset="0"/>
            </a:endParaRPr>
          </a:p>
          <a:p>
            <a:pPr eaLnBrk="0" hangingPunct="0"/>
            <a:r>
              <a:rPr lang="en-US" sz="1200">
                <a:latin typeface="Arial" charset="0"/>
              </a:rPr>
              <a:t>Cell walls of cellulose in some; some have chloroplasts</a:t>
            </a:r>
          </a:p>
          <a:p>
            <a:pPr eaLnBrk="0" hangingPunct="0"/>
            <a:endParaRPr lang="en-US" sz="1200">
              <a:latin typeface="Arial" charset="0"/>
            </a:endParaRPr>
          </a:p>
          <a:p>
            <a:pPr eaLnBrk="0" hangingPunct="0">
              <a:lnSpc>
                <a:spcPct val="20000"/>
              </a:lnSpc>
            </a:pPr>
            <a:endParaRPr lang="en-US" sz="1200">
              <a:latin typeface="Arial" charset="0"/>
            </a:endParaRPr>
          </a:p>
          <a:p>
            <a:pPr eaLnBrk="0" hangingPunct="0"/>
            <a:r>
              <a:rPr lang="en-US" sz="1200">
                <a:latin typeface="Arial" charset="0"/>
              </a:rPr>
              <a:t>Most unicellular; some colonial; some multicellular</a:t>
            </a:r>
          </a:p>
          <a:p>
            <a:pPr eaLnBrk="0" hangingPunct="0"/>
            <a:endParaRPr lang="en-US" sz="1200">
              <a:latin typeface="Arial" charset="0"/>
            </a:endParaRPr>
          </a:p>
          <a:p>
            <a:pPr eaLnBrk="0" hangingPunct="0">
              <a:lnSpc>
                <a:spcPct val="105000"/>
              </a:lnSpc>
            </a:pPr>
            <a:r>
              <a:rPr lang="en-US" sz="1200">
                <a:latin typeface="Arial" charset="0"/>
              </a:rPr>
              <a:t>Autotroph or heterotroph</a:t>
            </a:r>
          </a:p>
          <a:p>
            <a:pPr eaLnBrk="0" hangingPunct="0">
              <a:lnSpc>
                <a:spcPct val="50000"/>
              </a:lnSpc>
            </a:pPr>
            <a:endParaRPr lang="en-US" sz="1200">
              <a:latin typeface="Arial" charset="0"/>
            </a:endParaRPr>
          </a:p>
          <a:p>
            <a:pPr eaLnBrk="0" hangingPunct="0">
              <a:lnSpc>
                <a:spcPct val="105000"/>
              </a:lnSpc>
            </a:pPr>
            <a:r>
              <a:rPr lang="en-US" sz="1200" i="1">
                <a:latin typeface="Arial" charset="0"/>
              </a:rPr>
              <a:t>Amoeba, Paramecium, </a:t>
            </a:r>
            <a:r>
              <a:rPr lang="en-US" sz="1200">
                <a:latin typeface="Arial" charset="0"/>
              </a:rPr>
              <a:t>slime molds, giant kelp</a:t>
            </a:r>
          </a:p>
        </p:txBody>
      </p:sp>
      <p:sp>
        <p:nvSpPr>
          <p:cNvPr id="7" name="Text Box 11"/>
          <p:cNvSpPr txBox="1">
            <a:spLocks noChangeArrowheads="1"/>
          </p:cNvSpPr>
          <p:nvPr/>
        </p:nvSpPr>
        <p:spPr bwMode="auto">
          <a:xfrm>
            <a:off x="5105400" y="914400"/>
            <a:ext cx="1019175" cy="4221163"/>
          </a:xfrm>
          <a:prstGeom prst="rect">
            <a:avLst/>
          </a:prstGeom>
          <a:noFill/>
          <a:ln w="9525">
            <a:noFill/>
            <a:miter lim="800000"/>
            <a:headEnd/>
            <a:tailEnd/>
          </a:ln>
        </p:spPr>
        <p:txBody>
          <a:bodyPr>
            <a:spAutoFit/>
          </a:bodyPr>
          <a:lstStyle/>
          <a:p>
            <a:pPr algn="ctr" eaLnBrk="0" hangingPunct="0">
              <a:lnSpc>
                <a:spcPct val="105000"/>
              </a:lnSpc>
            </a:pPr>
            <a:endParaRPr lang="en-US" sz="1200" b="1">
              <a:latin typeface="Arial" charset="0"/>
            </a:endParaRPr>
          </a:p>
          <a:p>
            <a:pPr algn="ctr" eaLnBrk="0" hangingPunct="0">
              <a:lnSpc>
                <a:spcPct val="105000"/>
              </a:lnSpc>
            </a:pPr>
            <a:endParaRPr lang="en-US" sz="1200" b="1">
              <a:latin typeface="Arial" charset="0"/>
            </a:endParaRPr>
          </a:p>
          <a:p>
            <a:pPr algn="ctr" eaLnBrk="0" hangingPunct="0">
              <a:lnSpc>
                <a:spcPct val="105000"/>
              </a:lnSpc>
            </a:pPr>
            <a:r>
              <a:rPr lang="en-US" sz="1200" b="1">
                <a:latin typeface="Arial" charset="0"/>
              </a:rPr>
              <a:t>Fungi</a:t>
            </a:r>
          </a:p>
          <a:p>
            <a:pPr algn="ctr" eaLnBrk="0" hangingPunct="0">
              <a:lnSpc>
                <a:spcPct val="105000"/>
              </a:lnSpc>
            </a:pPr>
            <a:endParaRPr lang="en-US" sz="1200" b="1">
              <a:latin typeface="Arial" charset="0"/>
            </a:endParaRPr>
          </a:p>
          <a:p>
            <a:pPr eaLnBrk="0" hangingPunct="0">
              <a:lnSpc>
                <a:spcPct val="105000"/>
              </a:lnSpc>
            </a:pPr>
            <a:r>
              <a:rPr lang="en-US" sz="1200">
                <a:latin typeface="Arial" charset="0"/>
              </a:rPr>
              <a:t>Eukaryote</a:t>
            </a:r>
          </a:p>
          <a:p>
            <a:pPr eaLnBrk="0" hangingPunct="0">
              <a:lnSpc>
                <a:spcPct val="50000"/>
              </a:lnSpc>
            </a:pPr>
            <a:endParaRPr lang="en-US" sz="1200">
              <a:latin typeface="Arial" charset="0"/>
            </a:endParaRPr>
          </a:p>
          <a:p>
            <a:pPr eaLnBrk="0" hangingPunct="0"/>
            <a:r>
              <a:rPr lang="en-US" sz="1200">
                <a:latin typeface="Arial" charset="0"/>
              </a:rPr>
              <a:t>Cell walls of chitin</a:t>
            </a: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lnSpc>
                <a:spcPct val="20000"/>
              </a:lnSpc>
            </a:pPr>
            <a:endParaRPr lang="en-US" sz="1200">
              <a:latin typeface="Arial" charset="0"/>
            </a:endParaRPr>
          </a:p>
          <a:p>
            <a:pPr eaLnBrk="0" hangingPunct="0"/>
            <a:r>
              <a:rPr lang="en-US" sz="1200">
                <a:latin typeface="Arial" charset="0"/>
              </a:rPr>
              <a:t>Most multicellular; some unicellular</a:t>
            </a:r>
          </a:p>
          <a:p>
            <a:pPr eaLnBrk="0" hangingPunct="0"/>
            <a:endParaRPr lang="en-US" sz="1200">
              <a:latin typeface="Arial" charset="0"/>
            </a:endParaRPr>
          </a:p>
          <a:p>
            <a:pPr eaLnBrk="0" hangingPunct="0">
              <a:lnSpc>
                <a:spcPct val="105000"/>
              </a:lnSpc>
            </a:pPr>
            <a:endParaRPr lang="en-US" sz="1200">
              <a:latin typeface="Arial" charset="0"/>
            </a:endParaRPr>
          </a:p>
          <a:p>
            <a:pPr eaLnBrk="0" hangingPunct="0">
              <a:lnSpc>
                <a:spcPct val="105000"/>
              </a:lnSpc>
            </a:pPr>
            <a:r>
              <a:rPr lang="en-US" sz="1200">
                <a:latin typeface="Arial" charset="0"/>
              </a:rPr>
              <a:t>Heterotroph</a:t>
            </a:r>
          </a:p>
          <a:p>
            <a:pPr eaLnBrk="0" hangingPunct="0">
              <a:lnSpc>
                <a:spcPct val="105000"/>
              </a:lnSpc>
            </a:pPr>
            <a:endParaRPr lang="en-US" sz="1200">
              <a:latin typeface="Arial" charset="0"/>
            </a:endParaRPr>
          </a:p>
          <a:p>
            <a:pPr eaLnBrk="0" hangingPunct="0"/>
            <a:endParaRPr lang="en-US" sz="1200">
              <a:latin typeface="Arial" charset="0"/>
            </a:endParaRPr>
          </a:p>
          <a:p>
            <a:pPr eaLnBrk="0" hangingPunct="0">
              <a:lnSpc>
                <a:spcPct val="75000"/>
              </a:lnSpc>
            </a:pPr>
            <a:r>
              <a:rPr lang="en-US" sz="1200">
                <a:latin typeface="Arial" charset="0"/>
              </a:rPr>
              <a:t>Mushrooms, yeasts</a:t>
            </a:r>
          </a:p>
        </p:txBody>
      </p:sp>
      <p:sp>
        <p:nvSpPr>
          <p:cNvPr id="8" name="Text Box 12"/>
          <p:cNvSpPr txBox="1">
            <a:spLocks noChangeArrowheads="1"/>
          </p:cNvSpPr>
          <p:nvPr/>
        </p:nvSpPr>
        <p:spPr bwMode="auto">
          <a:xfrm>
            <a:off x="6172200" y="914400"/>
            <a:ext cx="1006475" cy="4591050"/>
          </a:xfrm>
          <a:prstGeom prst="rect">
            <a:avLst/>
          </a:prstGeom>
          <a:noFill/>
          <a:ln w="9525">
            <a:noFill/>
            <a:miter lim="800000"/>
            <a:headEnd/>
            <a:tailEnd/>
          </a:ln>
        </p:spPr>
        <p:txBody>
          <a:bodyPr>
            <a:spAutoFit/>
          </a:bodyPr>
          <a:lstStyle/>
          <a:p>
            <a:pPr algn="ctr" eaLnBrk="0" hangingPunct="0">
              <a:lnSpc>
                <a:spcPct val="105000"/>
              </a:lnSpc>
            </a:pPr>
            <a:endParaRPr lang="en-US" sz="1000" b="1" dirty="0">
              <a:latin typeface="Arial" charset="0"/>
            </a:endParaRPr>
          </a:p>
          <a:p>
            <a:pPr algn="ctr" eaLnBrk="0" hangingPunct="0">
              <a:lnSpc>
                <a:spcPct val="105000"/>
              </a:lnSpc>
            </a:pPr>
            <a:endParaRPr lang="en-US" sz="1200" b="1" dirty="0">
              <a:latin typeface="Arial" charset="0"/>
            </a:endParaRPr>
          </a:p>
          <a:p>
            <a:pPr algn="ctr" eaLnBrk="0" hangingPunct="0">
              <a:lnSpc>
                <a:spcPct val="105000"/>
              </a:lnSpc>
            </a:pPr>
            <a:r>
              <a:rPr lang="en-US" sz="1200" b="1" dirty="0" err="1">
                <a:latin typeface="Arial" charset="0"/>
              </a:rPr>
              <a:t>Plantae</a:t>
            </a:r>
            <a:endParaRPr lang="en-US" sz="1200" b="1" dirty="0">
              <a:latin typeface="Arial" charset="0"/>
            </a:endParaRPr>
          </a:p>
          <a:p>
            <a:pPr algn="ctr" eaLnBrk="0" hangingPunct="0">
              <a:lnSpc>
                <a:spcPct val="105000"/>
              </a:lnSpc>
            </a:pPr>
            <a:endParaRPr lang="en-US" sz="1200" b="1" dirty="0">
              <a:latin typeface="Arial" charset="0"/>
            </a:endParaRPr>
          </a:p>
          <a:p>
            <a:pPr eaLnBrk="0" hangingPunct="0">
              <a:lnSpc>
                <a:spcPct val="105000"/>
              </a:lnSpc>
            </a:pPr>
            <a:r>
              <a:rPr lang="en-US" sz="1200" dirty="0">
                <a:latin typeface="Arial" charset="0"/>
              </a:rPr>
              <a:t>Eukaryote</a:t>
            </a:r>
          </a:p>
          <a:p>
            <a:pPr eaLnBrk="0" hangingPunct="0">
              <a:lnSpc>
                <a:spcPct val="50000"/>
              </a:lnSpc>
            </a:pPr>
            <a:endParaRPr lang="en-US" sz="1200" dirty="0">
              <a:latin typeface="Arial" charset="0"/>
            </a:endParaRPr>
          </a:p>
          <a:p>
            <a:pPr eaLnBrk="0" hangingPunct="0"/>
            <a:r>
              <a:rPr lang="en-US" sz="1200" dirty="0">
                <a:latin typeface="Arial" charset="0"/>
              </a:rPr>
              <a:t>Cell walls of cellulose; chloroplasts</a:t>
            </a:r>
          </a:p>
          <a:p>
            <a:pPr eaLnBrk="0" hangingPunct="0"/>
            <a:endParaRPr lang="en-US" sz="1200" dirty="0">
              <a:latin typeface="Arial" charset="0"/>
            </a:endParaRPr>
          </a:p>
          <a:p>
            <a:pPr eaLnBrk="0" hangingPunct="0"/>
            <a:endParaRPr lang="en-US" sz="1200" dirty="0">
              <a:latin typeface="Arial" charset="0"/>
            </a:endParaRPr>
          </a:p>
          <a:p>
            <a:pPr eaLnBrk="0" hangingPunct="0"/>
            <a:endParaRPr lang="en-US" sz="1200" dirty="0">
              <a:latin typeface="Arial" charset="0"/>
            </a:endParaRPr>
          </a:p>
          <a:p>
            <a:pPr eaLnBrk="0" hangingPunct="0">
              <a:lnSpc>
                <a:spcPct val="20000"/>
              </a:lnSpc>
            </a:pPr>
            <a:endParaRPr lang="en-US" sz="1200" dirty="0">
              <a:latin typeface="Arial" charset="0"/>
            </a:endParaRPr>
          </a:p>
          <a:p>
            <a:pPr eaLnBrk="0" hangingPunct="0"/>
            <a:r>
              <a:rPr lang="en-US" sz="1200" dirty="0" err="1">
                <a:latin typeface="Arial" charset="0"/>
              </a:rPr>
              <a:t>Multicellular</a:t>
            </a:r>
            <a:endParaRPr lang="en-US" sz="1200" dirty="0">
              <a:latin typeface="Arial" charset="0"/>
            </a:endParaRPr>
          </a:p>
          <a:p>
            <a:pPr eaLnBrk="0" hangingPunct="0"/>
            <a:endParaRPr lang="en-US" sz="1200" dirty="0">
              <a:latin typeface="Arial" charset="0"/>
            </a:endParaRPr>
          </a:p>
          <a:p>
            <a:pPr eaLnBrk="0" hangingPunct="0"/>
            <a:endParaRPr lang="en-US" sz="1200" dirty="0">
              <a:latin typeface="Arial" charset="0"/>
            </a:endParaRPr>
          </a:p>
          <a:p>
            <a:pPr eaLnBrk="0" hangingPunct="0"/>
            <a:endParaRPr lang="en-US" sz="1200" dirty="0">
              <a:latin typeface="Arial" charset="0"/>
            </a:endParaRPr>
          </a:p>
          <a:p>
            <a:pPr eaLnBrk="0" hangingPunct="0"/>
            <a:endParaRPr lang="en-US" sz="1200" dirty="0">
              <a:latin typeface="Arial" charset="0"/>
            </a:endParaRPr>
          </a:p>
          <a:p>
            <a:pPr eaLnBrk="0" hangingPunct="0">
              <a:lnSpc>
                <a:spcPct val="105000"/>
              </a:lnSpc>
            </a:pPr>
            <a:endParaRPr lang="en-US" sz="1200" dirty="0">
              <a:latin typeface="Arial" charset="0"/>
            </a:endParaRPr>
          </a:p>
          <a:p>
            <a:pPr eaLnBrk="0" hangingPunct="0">
              <a:lnSpc>
                <a:spcPct val="105000"/>
              </a:lnSpc>
            </a:pPr>
            <a:r>
              <a:rPr lang="en-US" sz="1200" dirty="0" err="1">
                <a:latin typeface="Arial" charset="0"/>
              </a:rPr>
              <a:t>Autotroph</a:t>
            </a:r>
            <a:endParaRPr lang="en-US" sz="1200" dirty="0">
              <a:latin typeface="Arial" charset="0"/>
            </a:endParaRPr>
          </a:p>
          <a:p>
            <a:pPr eaLnBrk="0" hangingPunct="0"/>
            <a:endParaRPr lang="en-US" sz="1200" dirty="0">
              <a:latin typeface="Arial" charset="0"/>
            </a:endParaRPr>
          </a:p>
          <a:p>
            <a:pPr eaLnBrk="0" hangingPunct="0">
              <a:lnSpc>
                <a:spcPct val="75000"/>
              </a:lnSpc>
            </a:pPr>
            <a:endParaRPr lang="en-US" sz="1200" dirty="0">
              <a:latin typeface="Arial" charset="0"/>
            </a:endParaRPr>
          </a:p>
          <a:p>
            <a:pPr eaLnBrk="0" hangingPunct="0"/>
            <a:r>
              <a:rPr lang="en-US" sz="1200" dirty="0">
                <a:latin typeface="Arial" charset="0"/>
              </a:rPr>
              <a:t>Mosses, ferns, flowering plants</a:t>
            </a:r>
          </a:p>
        </p:txBody>
      </p:sp>
      <p:sp>
        <p:nvSpPr>
          <p:cNvPr id="9" name="Text Box 13"/>
          <p:cNvSpPr txBox="1">
            <a:spLocks noChangeArrowheads="1"/>
          </p:cNvSpPr>
          <p:nvPr/>
        </p:nvSpPr>
        <p:spPr bwMode="auto">
          <a:xfrm>
            <a:off x="7315200" y="914400"/>
            <a:ext cx="1031875" cy="4732338"/>
          </a:xfrm>
          <a:prstGeom prst="rect">
            <a:avLst/>
          </a:prstGeom>
          <a:noFill/>
          <a:ln w="9525">
            <a:noFill/>
            <a:miter lim="800000"/>
            <a:headEnd/>
            <a:tailEnd/>
          </a:ln>
        </p:spPr>
        <p:txBody>
          <a:bodyPr>
            <a:spAutoFit/>
          </a:bodyPr>
          <a:lstStyle/>
          <a:p>
            <a:pPr algn="ctr" eaLnBrk="0" hangingPunct="0">
              <a:lnSpc>
                <a:spcPct val="105000"/>
              </a:lnSpc>
            </a:pPr>
            <a:endParaRPr lang="en-US" sz="1000" b="1">
              <a:latin typeface="Arial" charset="0"/>
            </a:endParaRPr>
          </a:p>
          <a:p>
            <a:pPr algn="ctr" eaLnBrk="0" hangingPunct="0">
              <a:lnSpc>
                <a:spcPct val="105000"/>
              </a:lnSpc>
            </a:pPr>
            <a:endParaRPr lang="en-US" sz="1000" b="1">
              <a:latin typeface="Arial" charset="0"/>
            </a:endParaRPr>
          </a:p>
          <a:p>
            <a:pPr algn="ctr" eaLnBrk="0" hangingPunct="0">
              <a:lnSpc>
                <a:spcPct val="105000"/>
              </a:lnSpc>
            </a:pPr>
            <a:r>
              <a:rPr lang="en-US" sz="1200" b="1">
                <a:latin typeface="Arial" charset="0"/>
              </a:rPr>
              <a:t>Animalia</a:t>
            </a:r>
          </a:p>
          <a:p>
            <a:pPr algn="ctr" eaLnBrk="0" hangingPunct="0">
              <a:lnSpc>
                <a:spcPct val="105000"/>
              </a:lnSpc>
            </a:pPr>
            <a:endParaRPr lang="en-US" sz="1200" b="1">
              <a:latin typeface="Arial" charset="0"/>
            </a:endParaRPr>
          </a:p>
          <a:p>
            <a:pPr eaLnBrk="0" hangingPunct="0">
              <a:lnSpc>
                <a:spcPct val="105000"/>
              </a:lnSpc>
            </a:pPr>
            <a:r>
              <a:rPr lang="en-US" sz="1200">
                <a:latin typeface="Arial" charset="0"/>
              </a:rPr>
              <a:t>Eukaryote</a:t>
            </a:r>
          </a:p>
          <a:p>
            <a:pPr eaLnBrk="0" hangingPunct="0">
              <a:lnSpc>
                <a:spcPct val="50000"/>
              </a:lnSpc>
            </a:pPr>
            <a:endParaRPr lang="en-US" sz="1200">
              <a:latin typeface="Arial" charset="0"/>
            </a:endParaRPr>
          </a:p>
          <a:p>
            <a:pPr eaLnBrk="0" hangingPunct="0"/>
            <a:r>
              <a:rPr lang="en-US" sz="1200">
                <a:latin typeface="Arial" charset="0"/>
              </a:rPr>
              <a:t>No cell walls or chloroplasts</a:t>
            </a: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lnSpc>
                <a:spcPct val="20000"/>
              </a:lnSpc>
            </a:pPr>
            <a:endParaRPr lang="en-US" sz="1200">
              <a:latin typeface="Arial" charset="0"/>
            </a:endParaRPr>
          </a:p>
          <a:p>
            <a:pPr eaLnBrk="0" hangingPunct="0"/>
            <a:r>
              <a:rPr lang="en-US" sz="1200">
                <a:latin typeface="Arial" charset="0"/>
              </a:rPr>
              <a:t>Multicellular</a:t>
            </a: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endParaRPr lang="en-US" sz="1200">
              <a:latin typeface="Arial" charset="0"/>
            </a:endParaRPr>
          </a:p>
          <a:p>
            <a:pPr eaLnBrk="0" hangingPunct="0">
              <a:lnSpc>
                <a:spcPct val="105000"/>
              </a:lnSpc>
            </a:pPr>
            <a:r>
              <a:rPr lang="en-US" sz="1200">
                <a:latin typeface="Arial" charset="0"/>
              </a:rPr>
              <a:t>Heterotroph</a:t>
            </a:r>
          </a:p>
          <a:p>
            <a:pPr eaLnBrk="0" hangingPunct="0"/>
            <a:endParaRPr lang="en-US" sz="1200">
              <a:latin typeface="Arial" charset="0"/>
            </a:endParaRPr>
          </a:p>
          <a:p>
            <a:pPr eaLnBrk="0" hangingPunct="0">
              <a:lnSpc>
                <a:spcPct val="75000"/>
              </a:lnSpc>
            </a:pPr>
            <a:endParaRPr lang="en-US" sz="1200">
              <a:latin typeface="Arial" charset="0"/>
            </a:endParaRPr>
          </a:p>
          <a:p>
            <a:pPr eaLnBrk="0" hangingPunct="0"/>
            <a:r>
              <a:rPr lang="en-US" sz="1200">
                <a:latin typeface="Arial" charset="0"/>
              </a:rPr>
              <a:t>Sponges, worms, insects, fishes, mammals</a:t>
            </a:r>
          </a:p>
        </p:txBody>
      </p:sp>
      <p:sp>
        <p:nvSpPr>
          <p:cNvPr id="10" name="Text Box 14"/>
          <p:cNvSpPr txBox="1">
            <a:spLocks noChangeArrowheads="1"/>
          </p:cNvSpPr>
          <p:nvPr/>
        </p:nvSpPr>
        <p:spPr bwMode="auto">
          <a:xfrm>
            <a:off x="3565525" y="193675"/>
            <a:ext cx="184150" cy="457200"/>
          </a:xfrm>
          <a:prstGeom prst="rect">
            <a:avLst/>
          </a:prstGeom>
          <a:noFill/>
          <a:ln w="9525">
            <a:noFill/>
            <a:miter lim="800000"/>
            <a:headEnd/>
            <a:tailEnd/>
          </a:ln>
        </p:spPr>
        <p:txBody>
          <a:bodyPr wrap="none">
            <a:spAutoFit/>
          </a:bodyPr>
          <a:lstStyle/>
          <a:p>
            <a:endParaRPr lang="en-US"/>
          </a:p>
        </p:txBody>
      </p:sp>
      <p:sp>
        <p:nvSpPr>
          <p:cNvPr id="11" name="Text Box 15"/>
          <p:cNvSpPr txBox="1">
            <a:spLocks noChangeArrowheads="1"/>
          </p:cNvSpPr>
          <p:nvPr/>
        </p:nvSpPr>
        <p:spPr bwMode="auto">
          <a:xfrm>
            <a:off x="1143000" y="381000"/>
            <a:ext cx="6781800" cy="412750"/>
          </a:xfrm>
          <a:prstGeom prst="rect">
            <a:avLst/>
          </a:prstGeom>
          <a:noFill/>
          <a:ln w="9525">
            <a:noFill/>
            <a:miter lim="800000"/>
            <a:headEnd/>
            <a:tailEnd/>
          </a:ln>
        </p:spPr>
        <p:txBody>
          <a:bodyPr>
            <a:spAutoFit/>
          </a:bodyPr>
          <a:lstStyle/>
          <a:p>
            <a:pPr algn="ctr" eaLnBrk="0" hangingPunct="0">
              <a:lnSpc>
                <a:spcPct val="105000"/>
              </a:lnSpc>
            </a:pPr>
            <a:r>
              <a:rPr lang="en-US" sz="2000" b="1">
                <a:solidFill>
                  <a:schemeClr val="bg1"/>
                </a:solidFill>
                <a:latin typeface="Arial" charset="0"/>
              </a:rPr>
              <a:t>Classification of Living Things</a:t>
            </a:r>
          </a:p>
        </p:txBody>
      </p:sp>
      <p:sp>
        <p:nvSpPr>
          <p:cNvPr id="12" name="Text Box 17"/>
          <p:cNvSpPr txBox="1">
            <a:spLocks noChangeArrowheads="1"/>
          </p:cNvSpPr>
          <p:nvPr/>
        </p:nvSpPr>
        <p:spPr bwMode="auto">
          <a:xfrm>
            <a:off x="5775325" y="822325"/>
            <a:ext cx="928688" cy="336550"/>
          </a:xfrm>
          <a:prstGeom prst="rect">
            <a:avLst/>
          </a:prstGeom>
          <a:noFill/>
          <a:ln w="9525">
            <a:noFill/>
            <a:miter lim="800000"/>
            <a:headEnd/>
            <a:tailEnd/>
          </a:ln>
        </p:spPr>
        <p:txBody>
          <a:bodyPr wrap="none">
            <a:spAutoFit/>
          </a:bodyPr>
          <a:lstStyle/>
          <a:p>
            <a:r>
              <a:rPr lang="en-US" sz="1600">
                <a:latin typeface="Arial" charset="0"/>
              </a:rPr>
              <a:t>Eukarya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8" name="Picture 8" descr="classallwpix"/>
          <p:cNvPicPr>
            <a:picLocks noChangeAspect="1" noChangeArrowheads="1"/>
          </p:cNvPicPr>
          <p:nvPr/>
        </p:nvPicPr>
        <p:blipFill>
          <a:blip r:embed="rId2" cstate="print"/>
          <a:srcRect/>
          <a:stretch>
            <a:fillRect/>
          </a:stretch>
        </p:blipFill>
        <p:spPr bwMode="auto">
          <a:xfrm>
            <a:off x="228600" y="0"/>
            <a:ext cx="8915400" cy="6858000"/>
          </a:xfrm>
          <a:prstGeom prst="rect">
            <a:avLst/>
          </a:prstGeom>
          <a:noFill/>
        </p:spPr>
      </p:pic>
      <p:sp>
        <p:nvSpPr>
          <p:cNvPr id="174089" name="Rectangle 9"/>
          <p:cNvSpPr>
            <a:spLocks noChangeArrowheads="1"/>
          </p:cNvSpPr>
          <p:nvPr/>
        </p:nvSpPr>
        <p:spPr bwMode="auto">
          <a:xfrm>
            <a:off x="457200" y="5867400"/>
            <a:ext cx="1982788" cy="517525"/>
          </a:xfrm>
          <a:prstGeom prst="rect">
            <a:avLst/>
          </a:prstGeom>
          <a:noFill/>
          <a:ln w="9525">
            <a:noFill/>
            <a:miter lim="800000"/>
            <a:headEnd/>
            <a:tailEnd/>
          </a:ln>
          <a:effectLst/>
        </p:spPr>
        <p:txBody>
          <a:bodyPr wrap="none">
            <a:spAutoFit/>
          </a:bodyPr>
          <a:lstStyle/>
          <a:p>
            <a:r>
              <a:rPr lang="en-US" sz="1400" b="1">
                <a:solidFill>
                  <a:srgbClr val="990099"/>
                </a:solidFill>
                <a:latin typeface="Times New Roman" pitchFamily="18" charset="0"/>
              </a:rPr>
              <a:t>Kidspiration by Riedell</a:t>
            </a:r>
            <a:br>
              <a:rPr lang="en-US" sz="1400" b="1">
                <a:solidFill>
                  <a:srgbClr val="990099"/>
                </a:solidFill>
                <a:latin typeface="Times New Roman" pitchFamily="18" charset="0"/>
              </a:rPr>
            </a:br>
            <a:r>
              <a:rPr lang="en-US" sz="1400" b="1">
                <a:solidFill>
                  <a:srgbClr val="990099"/>
                </a:solidFill>
                <a:latin typeface="Times New Roman" pitchFamily="18" charset="0"/>
              </a:rPr>
              <a:t>Source: see end of show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457200"/>
            <a:ext cx="8915400" cy="2667000"/>
          </a:xfrm>
        </p:spPr>
        <p:txBody>
          <a:bodyPr/>
          <a:lstStyle/>
          <a:p>
            <a:pPr algn="l"/>
            <a:r>
              <a:rPr lang="en-US" sz="4000" b="1">
                <a:latin typeface="Comic Sans MS" pitchFamily="66" charset="0"/>
              </a:rPr>
              <a:t>_______________ = </a:t>
            </a:r>
            <a:br>
              <a:rPr lang="en-US" sz="4000" b="1">
                <a:latin typeface="Comic Sans MS" pitchFamily="66" charset="0"/>
              </a:rPr>
            </a:br>
            <a:r>
              <a:rPr lang="en-US" sz="4000" b="1">
                <a:latin typeface="Comic Sans MS" pitchFamily="66" charset="0"/>
              </a:rPr>
              <a:t>   branch of biology that </a:t>
            </a:r>
            <a:br>
              <a:rPr lang="en-US" sz="4000" b="1">
                <a:latin typeface="Comic Sans MS" pitchFamily="66" charset="0"/>
              </a:rPr>
            </a:br>
            <a:r>
              <a:rPr lang="en-US" sz="4000" b="1">
                <a:latin typeface="Comic Sans MS" pitchFamily="66" charset="0"/>
              </a:rPr>
              <a:t>   names and groups organisms</a:t>
            </a:r>
            <a:r>
              <a:rPr lang="en-US" sz="2400" b="1">
                <a:latin typeface="Comic Sans MS" pitchFamily="66" charset="0"/>
              </a:rPr>
              <a:t>      </a:t>
            </a:r>
            <a:br>
              <a:rPr lang="en-US" sz="2400" b="1">
                <a:latin typeface="Comic Sans MS" pitchFamily="66" charset="0"/>
              </a:rPr>
            </a:br>
            <a:endParaRPr lang="en-US" sz="2400" b="1">
              <a:latin typeface="Comic Sans MS" pitchFamily="66" charset="0"/>
            </a:endParaRPr>
          </a:p>
        </p:txBody>
      </p:sp>
      <p:sp>
        <p:nvSpPr>
          <p:cNvPr id="52228" name="Rectangle 4"/>
          <p:cNvSpPr>
            <a:spLocks noGrp="1" noChangeArrowheads="1"/>
          </p:cNvSpPr>
          <p:nvPr>
            <p:ph type="body" sz="half" idx="2"/>
          </p:nvPr>
        </p:nvSpPr>
        <p:spPr>
          <a:xfrm>
            <a:off x="7010400" y="4953000"/>
            <a:ext cx="1447800" cy="1143000"/>
          </a:xfrm>
        </p:spPr>
        <p:txBody>
          <a:bodyPr/>
          <a:lstStyle/>
          <a:p>
            <a:endParaRPr lang="en-US" sz="2800"/>
          </a:p>
        </p:txBody>
      </p:sp>
      <p:sp>
        <p:nvSpPr>
          <p:cNvPr id="52229" name="Text Box 5"/>
          <p:cNvSpPr txBox="1">
            <a:spLocks noChangeArrowheads="1"/>
          </p:cNvSpPr>
          <p:nvPr/>
        </p:nvSpPr>
        <p:spPr bwMode="auto">
          <a:xfrm>
            <a:off x="304800" y="392113"/>
            <a:ext cx="3581400" cy="762000"/>
          </a:xfrm>
          <a:prstGeom prst="rect">
            <a:avLst/>
          </a:prstGeom>
          <a:noFill/>
          <a:ln w="9525">
            <a:noFill/>
            <a:miter lim="800000"/>
            <a:headEnd/>
            <a:tailEnd/>
          </a:ln>
          <a:effectLst/>
        </p:spPr>
        <p:txBody>
          <a:bodyPr wrap="none">
            <a:spAutoFit/>
          </a:bodyPr>
          <a:lstStyle/>
          <a:p>
            <a:r>
              <a:rPr lang="en-US" sz="4400" b="1">
                <a:solidFill>
                  <a:schemeClr val="accent2"/>
                </a:solidFill>
              </a:rPr>
              <a:t>TAXONOMY</a:t>
            </a:r>
          </a:p>
        </p:txBody>
      </p:sp>
      <p:pic>
        <p:nvPicPr>
          <p:cNvPr id="62471" name="Picture 7" descr="animals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14400" y="2667000"/>
            <a:ext cx="7010400" cy="39100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checkerboard(across)">
                                      <p:cBhvr>
                                        <p:cTn id="7"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1731" name="Text Box 3"/>
          <p:cNvSpPr txBox="1">
            <a:spLocks noChangeArrowheads="1"/>
          </p:cNvSpPr>
          <p:nvPr/>
        </p:nvSpPr>
        <p:spPr bwMode="auto">
          <a:xfrm>
            <a:off x="304800" y="304800"/>
            <a:ext cx="8610600" cy="4173538"/>
          </a:xfrm>
          <a:prstGeom prst="rect">
            <a:avLst/>
          </a:prstGeom>
          <a:noFill/>
          <a:ln w="9525">
            <a:noFill/>
            <a:miter lim="800000"/>
            <a:headEnd/>
            <a:tailEnd/>
          </a:ln>
          <a:effectLst/>
        </p:spPr>
        <p:txBody>
          <a:bodyPr>
            <a:spAutoFit/>
          </a:bodyPr>
          <a:lstStyle/>
          <a:p>
            <a:r>
              <a:rPr lang="en-US" sz="4400" b="1"/>
              <a:t>Naming and organizing animals into groups with biological significance helps make sense of relationships.</a:t>
            </a:r>
          </a:p>
          <a:p>
            <a:endParaRPr lang="en-US" sz="4400" b="1"/>
          </a:p>
          <a:p>
            <a:r>
              <a:rPr lang="en-US" sz="3200" b="1"/>
              <a:t>     </a:t>
            </a:r>
            <a:r>
              <a:rPr lang="en-US" sz="4800" b="1"/>
              <a:t>BIRD . . . ?</a:t>
            </a:r>
            <a:endParaRPr lang="en-US" sz="6000" b="1"/>
          </a:p>
        </p:txBody>
      </p:sp>
      <p:sp>
        <p:nvSpPr>
          <p:cNvPr id="201735" name="Rectangle 7"/>
          <p:cNvSpPr>
            <a:spLocks noChangeArrowheads="1"/>
          </p:cNvSpPr>
          <p:nvPr/>
        </p:nvSpPr>
        <p:spPr bwMode="auto">
          <a:xfrm>
            <a:off x="4805363" y="6613525"/>
            <a:ext cx="4338637" cy="244475"/>
          </a:xfrm>
          <a:prstGeom prst="rect">
            <a:avLst/>
          </a:prstGeom>
          <a:noFill/>
          <a:ln w="9525">
            <a:noFill/>
            <a:miter lim="800000"/>
            <a:headEnd/>
            <a:tailEnd/>
          </a:ln>
          <a:effectLst/>
        </p:spPr>
        <p:txBody>
          <a:bodyPr wrap="none">
            <a:spAutoFit/>
          </a:bodyPr>
          <a:lstStyle/>
          <a:p>
            <a:r>
              <a:rPr lang="en-US" sz="1000" b="1">
                <a:solidFill>
                  <a:srgbClr val="990099"/>
                </a:solidFill>
                <a:latin typeface="Arial" charset="0"/>
              </a:rPr>
              <a:t>Image from:    http://www.flagsplus.com/flags/21778_bird_collage.jpg</a:t>
            </a:r>
          </a:p>
        </p:txBody>
      </p:sp>
      <p:sp>
        <p:nvSpPr>
          <p:cNvPr id="201739" name="Rectangle 11"/>
          <p:cNvSpPr>
            <a:spLocks noChangeArrowheads="1"/>
          </p:cNvSpPr>
          <p:nvPr/>
        </p:nvSpPr>
        <p:spPr bwMode="auto">
          <a:xfrm>
            <a:off x="685800" y="4876800"/>
            <a:ext cx="4953000" cy="579438"/>
          </a:xfrm>
          <a:prstGeom prst="rect">
            <a:avLst/>
          </a:prstGeom>
          <a:noFill/>
          <a:ln w="9525">
            <a:noFill/>
            <a:miter lim="800000"/>
            <a:headEnd/>
            <a:tailEnd/>
          </a:ln>
          <a:effectLst/>
        </p:spPr>
        <p:txBody>
          <a:bodyPr wrap="none">
            <a:spAutoFit/>
          </a:bodyPr>
          <a:lstStyle/>
          <a:p>
            <a:r>
              <a:rPr lang="en-US" sz="3200" b="1"/>
              <a:t>An animal with feathers</a:t>
            </a:r>
          </a:p>
        </p:txBody>
      </p:sp>
      <p:pic>
        <p:nvPicPr>
          <p:cNvPr id="201742" name="Picture 14" descr="21778_bird_collage"/>
          <p:cNvPicPr>
            <a:picLocks noChangeAspect="1" noChangeArrowheads="1"/>
          </p:cNvPicPr>
          <p:nvPr/>
        </p:nvPicPr>
        <p:blipFill>
          <a:blip r:embed="rId2" cstate="print"/>
          <a:srcRect/>
          <a:stretch>
            <a:fillRect/>
          </a:stretch>
        </p:blipFill>
        <p:spPr bwMode="auto">
          <a:xfrm>
            <a:off x="5943600" y="2514600"/>
            <a:ext cx="2695575"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1742"/>
                                        </p:tgtEl>
                                        <p:attrNameLst>
                                          <p:attrName>style.visibility</p:attrName>
                                        </p:attrNameLst>
                                      </p:cBhvr>
                                      <p:to>
                                        <p:strVal val="visible"/>
                                      </p:to>
                                    </p:set>
                                    <p:animEffect transition="in" filter="dissolve">
                                      <p:cBhvr>
                                        <p:cTn id="7" dur="500"/>
                                        <p:tgtEl>
                                          <p:spTgt spid="201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sz="half" idx="2"/>
          </p:nvPr>
        </p:nvSpPr>
        <p:spPr>
          <a:xfrm>
            <a:off x="228600" y="457200"/>
            <a:ext cx="8534400" cy="5943600"/>
          </a:xfrm>
        </p:spPr>
        <p:txBody>
          <a:bodyPr/>
          <a:lstStyle/>
          <a:p>
            <a:pPr>
              <a:buFontTx/>
              <a:buNone/>
            </a:pPr>
            <a:r>
              <a:rPr lang="en-US" sz="4000" b="1">
                <a:latin typeface="Comic Sans MS" pitchFamily="66" charset="0"/>
              </a:rPr>
              <a:t>A good classification system: places organisms in a group with other organisms that are similar</a:t>
            </a:r>
          </a:p>
        </p:txBody>
      </p:sp>
      <p:pic>
        <p:nvPicPr>
          <p:cNvPr id="53256" name="Picture 8" descr="animals titles"/>
          <p:cNvPicPr>
            <a:picLocks noGrp="1" noChangeAspect="1" noChangeArrowheads="1"/>
          </p:cNvPicPr>
          <p:nvPr>
            <p:ph sz="half" idx="1"/>
          </p:nvPr>
        </p:nvPicPr>
        <p:blipFill>
          <a:blip r:embed="rId2" cstate="print"/>
          <a:srcRect/>
          <a:stretch>
            <a:fillRect/>
          </a:stretch>
        </p:blipFill>
        <p:spPr>
          <a:xfrm>
            <a:off x="2590800" y="2590800"/>
            <a:ext cx="5943600" cy="3530600"/>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body" sz="half" idx="2"/>
          </p:nvPr>
        </p:nvSpPr>
        <p:spPr>
          <a:xfrm>
            <a:off x="152400" y="0"/>
            <a:ext cx="8991600" cy="5943600"/>
          </a:xfrm>
        </p:spPr>
        <p:txBody>
          <a:bodyPr/>
          <a:lstStyle/>
          <a:p>
            <a:pPr>
              <a:buFontTx/>
              <a:buNone/>
            </a:pPr>
            <a:r>
              <a:rPr lang="en-US" sz="4000" b="1">
                <a:latin typeface="Comic Sans MS" pitchFamily="66" charset="0"/>
              </a:rPr>
              <a:t>A good classification system: </a:t>
            </a:r>
          </a:p>
          <a:p>
            <a:pPr>
              <a:buFontTx/>
              <a:buNone/>
            </a:pPr>
            <a:r>
              <a:rPr lang="en-US" sz="4000" b="1">
                <a:latin typeface="Comic Sans MS" pitchFamily="66" charset="0"/>
              </a:rPr>
              <a:t>  </a:t>
            </a:r>
          </a:p>
          <a:p>
            <a:pPr>
              <a:buFontTx/>
              <a:buNone/>
            </a:pPr>
            <a:r>
              <a:rPr lang="en-US" sz="4000" b="1">
                <a:latin typeface="Comic Sans MS" pitchFamily="66" charset="0"/>
              </a:rPr>
              <a:t>  </a:t>
            </a:r>
            <a:r>
              <a:rPr lang="en-US" sz="3600" b="1">
                <a:latin typeface="Comic Sans MS" pitchFamily="66" charset="0"/>
              </a:rPr>
              <a:t>Uses names that are _________</a:t>
            </a:r>
          </a:p>
          <a:p>
            <a:pPr>
              <a:buFontTx/>
              <a:buNone/>
            </a:pPr>
            <a:endParaRPr lang="en-US" sz="3600" b="1">
              <a:latin typeface="Comic Sans MS" pitchFamily="66" charset="0"/>
            </a:endParaRPr>
          </a:p>
          <a:p>
            <a:pPr>
              <a:buFontTx/>
              <a:buNone/>
            </a:pPr>
            <a:r>
              <a:rPr lang="en-US" sz="3600" b="1">
                <a:latin typeface="Comic Sans MS" pitchFamily="66" charset="0"/>
              </a:rPr>
              <a:t>  Can _____ as new data is discovered</a:t>
            </a:r>
          </a:p>
          <a:p>
            <a:pPr>
              <a:buFontTx/>
              <a:buNone/>
            </a:pPr>
            <a:endParaRPr lang="en-US" sz="3600" b="1">
              <a:latin typeface="Comic Sans MS" pitchFamily="66" charset="0"/>
            </a:endParaRPr>
          </a:p>
          <a:p>
            <a:pPr>
              <a:buFontTx/>
              <a:buNone/>
            </a:pPr>
            <a:r>
              <a:rPr lang="en-US" sz="3600" b="1">
                <a:latin typeface="Comic Sans MS" pitchFamily="66" charset="0"/>
              </a:rPr>
              <a:t>  Shows _____________ of organisms</a:t>
            </a:r>
          </a:p>
        </p:txBody>
      </p:sp>
      <p:sp>
        <p:nvSpPr>
          <p:cNvPr id="289797" name="Rectangle 5"/>
          <p:cNvSpPr>
            <a:spLocks noChangeArrowheads="1"/>
          </p:cNvSpPr>
          <p:nvPr/>
        </p:nvSpPr>
        <p:spPr bwMode="auto">
          <a:xfrm>
            <a:off x="5562600" y="1427163"/>
            <a:ext cx="1946275" cy="579437"/>
          </a:xfrm>
          <a:prstGeom prst="rect">
            <a:avLst/>
          </a:prstGeom>
          <a:noFill/>
          <a:ln w="9525">
            <a:noFill/>
            <a:miter lim="800000"/>
            <a:headEnd/>
            <a:tailEnd/>
          </a:ln>
          <a:effectLst/>
        </p:spPr>
        <p:txBody>
          <a:bodyPr wrap="none">
            <a:spAutoFit/>
          </a:bodyPr>
          <a:lstStyle/>
          <a:p>
            <a:r>
              <a:rPr lang="en-US" sz="3200" b="1">
                <a:solidFill>
                  <a:schemeClr val="accent2"/>
                </a:solidFill>
              </a:rPr>
              <a:t>UNIQUE</a:t>
            </a:r>
          </a:p>
        </p:txBody>
      </p:sp>
      <p:sp>
        <p:nvSpPr>
          <p:cNvPr id="289798" name="Rectangle 6"/>
          <p:cNvSpPr>
            <a:spLocks noChangeArrowheads="1"/>
          </p:cNvSpPr>
          <p:nvPr/>
        </p:nvSpPr>
        <p:spPr bwMode="auto">
          <a:xfrm>
            <a:off x="1524000" y="2819400"/>
            <a:ext cx="1690688" cy="519113"/>
          </a:xfrm>
          <a:prstGeom prst="rect">
            <a:avLst/>
          </a:prstGeom>
          <a:noFill/>
          <a:ln w="9525">
            <a:noFill/>
            <a:miter lim="800000"/>
            <a:headEnd/>
            <a:tailEnd/>
          </a:ln>
          <a:effectLst/>
        </p:spPr>
        <p:txBody>
          <a:bodyPr wrap="none">
            <a:spAutoFit/>
          </a:bodyPr>
          <a:lstStyle/>
          <a:p>
            <a:r>
              <a:rPr lang="en-US" sz="2800" b="1">
                <a:solidFill>
                  <a:schemeClr val="accent2"/>
                </a:solidFill>
              </a:rPr>
              <a:t>CHANGE</a:t>
            </a:r>
          </a:p>
        </p:txBody>
      </p:sp>
      <p:sp>
        <p:nvSpPr>
          <p:cNvPr id="289799" name="Rectangle 7"/>
          <p:cNvSpPr>
            <a:spLocks noChangeArrowheads="1"/>
          </p:cNvSpPr>
          <p:nvPr/>
        </p:nvSpPr>
        <p:spPr bwMode="auto">
          <a:xfrm>
            <a:off x="2362200" y="4191000"/>
            <a:ext cx="3251200" cy="519113"/>
          </a:xfrm>
          <a:prstGeom prst="rect">
            <a:avLst/>
          </a:prstGeom>
          <a:noFill/>
          <a:ln w="9525">
            <a:noFill/>
            <a:miter lim="800000"/>
            <a:headEnd/>
            <a:tailEnd/>
          </a:ln>
          <a:effectLst/>
        </p:spPr>
        <p:txBody>
          <a:bodyPr wrap="none">
            <a:spAutoFit/>
          </a:bodyPr>
          <a:lstStyle/>
          <a:p>
            <a:r>
              <a:rPr lang="en-US" sz="2800" b="1">
                <a:solidFill>
                  <a:schemeClr val="accent2"/>
                </a:solidFill>
              </a:rPr>
              <a:t>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9797"/>
                                        </p:tgtEl>
                                        <p:attrNameLst>
                                          <p:attrName>style.visibility</p:attrName>
                                        </p:attrNameLst>
                                      </p:cBhvr>
                                      <p:to>
                                        <p:strVal val="visible"/>
                                      </p:to>
                                    </p:set>
                                    <p:animEffect transition="in" filter="blinds(horizontal)">
                                      <p:cBhvr>
                                        <p:cTn id="7" dur="500"/>
                                        <p:tgtEl>
                                          <p:spTgt spid="2897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9798"/>
                                        </p:tgtEl>
                                        <p:attrNameLst>
                                          <p:attrName>style.visibility</p:attrName>
                                        </p:attrNameLst>
                                      </p:cBhvr>
                                      <p:to>
                                        <p:strVal val="visible"/>
                                      </p:to>
                                    </p:set>
                                    <p:animEffect transition="in" filter="blinds(horizontal)">
                                      <p:cBhvr>
                                        <p:cTn id="12" dur="500"/>
                                        <p:tgtEl>
                                          <p:spTgt spid="2897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9799"/>
                                        </p:tgtEl>
                                        <p:attrNameLst>
                                          <p:attrName>style.visibility</p:attrName>
                                        </p:attrNameLst>
                                      </p:cBhvr>
                                      <p:to>
                                        <p:strVal val="visible"/>
                                      </p:to>
                                    </p:set>
                                    <p:animEffect transition="in" filter="blinds(horizontal)">
                                      <p:cBhvr>
                                        <p:cTn id="17" dur="500"/>
                                        <p:tgtEl>
                                          <p:spTgt spid="289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7" grpId="0"/>
      <p:bldP spid="289798" grpId="0"/>
      <p:bldP spid="289799"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2102</TotalTime>
  <Words>1600</Words>
  <Application>Microsoft Office PowerPoint</Application>
  <PresentationFormat>On-screen Show (4:3)</PresentationFormat>
  <Paragraphs>451</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Classification of Living Things Chapter 18</vt:lpstr>
      <vt:lpstr>PowerPoint Presentation</vt:lpstr>
      <vt:lpstr>PowerPoint Presentation</vt:lpstr>
      <vt:lpstr>PowerPoint Presentation</vt:lpstr>
      <vt:lpstr>WHY CLASSIFY?</vt:lpstr>
      <vt:lpstr>_______________ =     branch of biology that     names and groups organisms       </vt:lpstr>
      <vt:lpstr>PowerPoint Presentation</vt:lpstr>
      <vt:lpstr>PowerPoint Presentation</vt:lpstr>
      <vt:lpstr>PowerPoint Presentation</vt:lpstr>
      <vt:lpstr>PowerPoint Presentation</vt:lpstr>
      <vt:lpstr>Aristotle’s system</vt:lpstr>
      <vt:lpstr>Common names can vary</vt:lpstr>
      <vt:lpstr>Common names vary </vt:lpstr>
      <vt:lpstr>Common names can be misleading</vt:lpstr>
      <vt:lpstr>Common names can be misleading</vt:lpstr>
      <vt:lpstr>PowerPoint Presentation</vt:lpstr>
      <vt:lpstr>PowerPoint Presentation</vt:lpstr>
      <vt:lpstr>Carolus Linnaeus comes to the rescue!</vt:lpstr>
      <vt:lpstr>Linnaeus’s System</vt:lpstr>
      <vt:lpstr>PowerPoint Presentation</vt:lpstr>
      <vt:lpstr>PowerPoint Presentation</vt:lpstr>
      <vt:lpstr>PowerPoint Presentation</vt:lpstr>
      <vt:lpstr>BINOMIAL NOMENCLATURE (2-name naming system)</vt:lpstr>
      <vt:lpstr>PowerPoint Presentation</vt:lpstr>
      <vt:lpstr>GENUS = group of closely related species</vt:lpstr>
      <vt:lpstr>Binomial nomenclature</vt:lpstr>
      <vt:lpstr>PowerPoint Presentation</vt:lpstr>
      <vt:lpstr>PowerPoint Presentation</vt:lpstr>
      <vt:lpstr>MODERN EVOLUTIONARY CLASSIFICATION 18-2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MODERN TAXONOMY</vt:lpstr>
      <vt:lpstr>MODERN TAXONOMY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MOLECULAR CLOCK</vt:lpstr>
      <vt:lpstr>PowerPoint Presentation</vt:lpstr>
      <vt:lpstr>PowerPoint Presentation</vt:lpstr>
      <vt:lpstr>PowerPoint Presentation</vt:lpstr>
      <vt:lpstr>PowerPoint Presentation</vt:lpstr>
    </vt:vector>
  </TitlesOfParts>
  <Company>Brookings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Chapter 18</dc:title>
  <dc:creator>riedellke</dc:creator>
  <cp:lastModifiedBy>LPS User</cp:lastModifiedBy>
  <cp:revision>89</cp:revision>
  <dcterms:created xsi:type="dcterms:W3CDTF">2004-08-29T23:24:06Z</dcterms:created>
  <dcterms:modified xsi:type="dcterms:W3CDTF">2016-02-22T16:38:07Z</dcterms:modified>
</cp:coreProperties>
</file>