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1" r:id="rId4"/>
    <p:sldId id="291" r:id="rId5"/>
    <p:sldId id="264" r:id="rId6"/>
    <p:sldId id="284" r:id="rId7"/>
    <p:sldId id="290" r:id="rId8"/>
    <p:sldId id="292" r:id="rId9"/>
    <p:sldId id="263" r:id="rId10"/>
    <p:sldId id="265" r:id="rId11"/>
    <p:sldId id="266" r:id="rId12"/>
    <p:sldId id="267" r:id="rId13"/>
    <p:sldId id="268" r:id="rId14"/>
    <p:sldId id="283" r:id="rId15"/>
    <p:sldId id="269" r:id="rId16"/>
    <p:sldId id="271" r:id="rId17"/>
    <p:sldId id="285" r:id="rId18"/>
    <p:sldId id="287" r:id="rId19"/>
    <p:sldId id="286" r:id="rId20"/>
    <p:sldId id="288" r:id="rId21"/>
    <p:sldId id="289" r:id="rId22"/>
    <p:sldId id="273" r:id="rId23"/>
    <p:sldId id="274" r:id="rId24"/>
    <p:sldId id="27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0099"/>
    <a:srgbClr val="0000FF"/>
    <a:srgbClr val="800080"/>
    <a:srgbClr val="A50021"/>
    <a:srgbClr val="FF00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F82BC-1FF4-41B0-9A53-DE0F1E495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0ADB1-CB97-4F9F-9EF0-BF6DA73A2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5F985-131A-4996-9831-AAD1E7D7D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56B3CF-8C87-4C02-95C2-A4639091E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8F371A-F7B7-4DF1-A9F2-3530BBE22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BF99-1DE7-4BA6-A71C-F6B6EB2BF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078AE-F3EF-4A0B-BD60-0C89A592B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23283-8737-476F-A2D7-7CE9DD1AD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10E8F-A26A-429B-9252-CED4FBB29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48DBC-0B24-4857-8FBA-327323B64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D0F76-056A-4C65-97E8-E3CAEC33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CA66F-477A-45EA-B7EF-F1C8D49C76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79021-C153-4FE6-BA60-29D29F9C4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32048E4-8735-45F8-9D09-6B16AD7C74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848600" cy="25908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BIOGEOCHEMICAL</a:t>
            </a:r>
            <a:br>
              <a:rPr lang="en-US" sz="4000" b="1">
                <a:latin typeface="Comic Sans MS" pitchFamily="66" charset="0"/>
              </a:rPr>
            </a:br>
            <a:r>
              <a:rPr lang="en-US" sz="4000" b="1">
                <a:latin typeface="Comic Sans MS" pitchFamily="66" charset="0"/>
              </a:rPr>
              <a:t>CYCLES</a:t>
            </a:r>
            <a:br>
              <a:rPr lang="en-US" sz="4000" b="1">
                <a:latin typeface="Comic Sans MS" pitchFamily="66" charset="0"/>
              </a:rPr>
            </a:br>
            <a:r>
              <a:rPr lang="en-US" sz="4000" b="1">
                <a:latin typeface="Comic Sans MS" pitchFamily="66" charset="0"/>
              </a:rPr>
              <a:t>3-3</a:t>
            </a:r>
            <a:br>
              <a:rPr lang="en-US" sz="4000" b="1">
                <a:latin typeface="Comic Sans MS" pitchFamily="66" charset="0"/>
              </a:rPr>
            </a:br>
            <a:endParaRPr lang="en-US" sz="4000" b="1">
              <a:latin typeface="Comic Sans MS" pitchFamily="66" charset="0"/>
            </a:endParaRPr>
          </a:p>
        </p:txBody>
      </p:sp>
      <p:pic>
        <p:nvPicPr>
          <p:cNvPr id="2054" name="Picture 6" descr="Recycle anim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819400"/>
            <a:ext cx="1477963" cy="153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CARBON CYCLE</a:t>
            </a: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00200" y="990600"/>
            <a:ext cx="5943600" cy="5689600"/>
          </a:xfrm>
          <a:noFill/>
          <a:ln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038600" y="11430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CO</a:t>
            </a:r>
            <a:r>
              <a:rPr lang="en-US" sz="1400" b="1" baseline="-25000">
                <a:latin typeface="Arial" charset="0"/>
              </a:rPr>
              <a:t>2 </a:t>
            </a:r>
            <a:r>
              <a:rPr lang="en-US" sz="1400" b="1">
                <a:latin typeface="Arial" charset="0"/>
              </a:rPr>
              <a:t>in</a:t>
            </a:r>
          </a:p>
          <a:p>
            <a:r>
              <a:rPr lang="en-US" sz="1400" b="1">
                <a:latin typeface="Arial" charset="0"/>
              </a:rPr>
              <a:t>atmosphere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14800" y="4114800"/>
            <a:ext cx="1447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CO</a:t>
            </a:r>
            <a:r>
              <a:rPr lang="en-US" sz="1400" b="1" baseline="-25000">
                <a:latin typeface="Arial" charset="0"/>
              </a:rPr>
              <a:t>2</a:t>
            </a:r>
            <a:r>
              <a:rPr lang="en-US" sz="1400" b="1">
                <a:latin typeface="Arial" charset="0"/>
              </a:rPr>
              <a:t> in</a:t>
            </a:r>
          </a:p>
          <a:p>
            <a:r>
              <a:rPr lang="en-US" sz="1400" b="1">
                <a:latin typeface="Arial" charset="0"/>
              </a:rPr>
              <a:t>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2954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  <a:latin typeface="Comic Sans MS" pitchFamily="66" charset="0"/>
              </a:rPr>
              <a:t>4 main CARBON reservoirs </a:t>
            </a:r>
            <a:br>
              <a:rPr lang="en-US" sz="4000" b="1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4000" b="1">
                <a:solidFill>
                  <a:schemeClr val="tx1"/>
                </a:solidFill>
                <a:latin typeface="Comic Sans MS" pitchFamily="66" charset="0"/>
              </a:rPr>
              <a:t>in BIOSPHERE</a:t>
            </a:r>
            <a:endParaRPr lang="en-US" sz="4000">
              <a:latin typeface="Comic Sans MS" pitchFamily="66" charset="0"/>
            </a:endParaRP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867400" y="3743325"/>
            <a:ext cx="3048000" cy="2917825"/>
          </a:xfrm>
          <a:noFill/>
          <a:ln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162800" y="3810000"/>
            <a:ext cx="1295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900" b="1">
                <a:latin typeface="Arial" charset="0"/>
              </a:rPr>
              <a:t>CO</a:t>
            </a:r>
            <a:r>
              <a:rPr lang="en-US" sz="900" b="1" baseline="-25000">
                <a:latin typeface="Arial" charset="0"/>
              </a:rPr>
              <a:t>2 </a:t>
            </a:r>
            <a:r>
              <a:rPr lang="en-US" sz="900" b="1">
                <a:latin typeface="Arial" charset="0"/>
              </a:rPr>
              <a:t>in</a:t>
            </a:r>
          </a:p>
          <a:p>
            <a:r>
              <a:rPr lang="en-US" sz="900" b="1">
                <a:latin typeface="Arial" charset="0"/>
              </a:rPr>
              <a:t>atmosphere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086600" y="5257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>
                <a:latin typeface="Arial" charset="0"/>
              </a:rPr>
              <a:t>CO</a:t>
            </a:r>
            <a:r>
              <a:rPr lang="en-US" sz="1000" b="1" baseline="-25000">
                <a:latin typeface="Arial" charset="0"/>
              </a:rPr>
              <a:t>2</a:t>
            </a:r>
            <a:r>
              <a:rPr lang="en-US" sz="1000" b="1">
                <a:latin typeface="Arial" charset="0"/>
              </a:rPr>
              <a:t> in</a:t>
            </a:r>
          </a:p>
          <a:p>
            <a:r>
              <a:rPr lang="en-US" sz="1000" b="1">
                <a:latin typeface="Arial" charset="0"/>
              </a:rPr>
              <a:t>Ocean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" y="1447800"/>
            <a:ext cx="9144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b="1"/>
              <a:t>In ____________ as CO</a:t>
            </a:r>
            <a:r>
              <a:rPr lang="en-US" b="1" baseline="-25000"/>
              <a:t>2 </a:t>
            </a:r>
            <a:r>
              <a:rPr lang="en-US" b="1"/>
              <a:t> gas </a:t>
            </a:r>
          </a:p>
          <a:p>
            <a:pPr marL="342900" indent="-342900">
              <a:buFontTx/>
              <a:buAutoNum type="arabicPeriod"/>
            </a:pPr>
            <a:r>
              <a:rPr lang="en-US" b="1"/>
              <a:t>In _______ as dissolved CO</a:t>
            </a:r>
            <a:r>
              <a:rPr lang="en-US" b="1" baseline="-25000"/>
              <a:t>2</a:t>
            </a:r>
            <a:r>
              <a:rPr lang="en-US" b="1"/>
              <a:t>  gas</a:t>
            </a:r>
          </a:p>
          <a:p>
            <a:pPr marL="342900" indent="-342900">
              <a:buFontTx/>
              <a:buAutoNum type="arabicPeriod"/>
            </a:pPr>
            <a:r>
              <a:rPr lang="en-US" b="1"/>
              <a:t>On _______ in organisms, rocks, soil</a:t>
            </a:r>
          </a:p>
          <a:p>
            <a:pPr marL="342900" indent="-342900">
              <a:buFontTx/>
              <a:buAutoNum type="arabicPeriod"/>
            </a:pPr>
            <a:r>
              <a:rPr lang="en-US" b="1"/>
              <a:t>__________ as coal &amp; petroleum (fossil fuels) and calcium carbonate in rocks</a:t>
            </a:r>
            <a:endParaRPr lang="en-US" sz="1400" b="1">
              <a:latin typeface="Arial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524000" y="1447800"/>
            <a:ext cx="2432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atmosphere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600200" y="1905000"/>
            <a:ext cx="127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ocean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905000" y="2438400"/>
            <a:ext cx="971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land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62000" y="2895600"/>
            <a:ext cx="264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Underground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2298" grpId="0"/>
      <p:bldP spid="122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792163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Comic Sans MS" pitchFamily="66" charset="0"/>
              </a:rPr>
              <a:t>Where does CO</a:t>
            </a:r>
            <a:r>
              <a:rPr lang="en-US" sz="3200" b="1" baseline="-2500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3200" b="1">
                <a:solidFill>
                  <a:schemeClr val="tx1"/>
                </a:solidFill>
                <a:latin typeface="Comic Sans MS" pitchFamily="66" charset="0"/>
              </a:rPr>
              <a:t> in atmosphere come from?</a:t>
            </a:r>
            <a:endParaRPr lang="en-US" sz="3200">
              <a:latin typeface="Comic Sans MS" pitchFamily="66" charset="0"/>
            </a:endParaRP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191000" y="609600"/>
            <a:ext cx="4495800" cy="4303713"/>
          </a:xfrm>
          <a:noFill/>
          <a:ln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19800" y="6858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CO</a:t>
            </a:r>
            <a:r>
              <a:rPr lang="en-US" sz="1400" b="1" baseline="-25000">
                <a:latin typeface="Arial" charset="0"/>
              </a:rPr>
              <a:t>2 </a:t>
            </a:r>
            <a:r>
              <a:rPr lang="en-US" sz="1400" b="1">
                <a:latin typeface="Arial" charset="0"/>
              </a:rPr>
              <a:t>in</a:t>
            </a:r>
          </a:p>
          <a:p>
            <a:r>
              <a:rPr lang="en-US" sz="1400" b="1">
                <a:latin typeface="Arial" charset="0"/>
              </a:rPr>
              <a:t>atmosphere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172200" y="2895600"/>
            <a:ext cx="1447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CO</a:t>
            </a:r>
            <a:r>
              <a:rPr lang="en-US" sz="1400" b="1" baseline="-25000">
                <a:latin typeface="Arial" charset="0"/>
              </a:rPr>
              <a:t>2</a:t>
            </a:r>
            <a:r>
              <a:rPr lang="en-US" sz="1400" b="1">
                <a:latin typeface="Arial" charset="0"/>
              </a:rPr>
              <a:t> in</a:t>
            </a:r>
          </a:p>
          <a:p>
            <a:r>
              <a:rPr lang="en-US" sz="1400" b="1">
                <a:latin typeface="Arial" charset="0"/>
              </a:rPr>
              <a:t>Ocean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4419600"/>
            <a:ext cx="8915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b="1"/>
              <a:t>________________ </a:t>
            </a:r>
          </a:p>
          <a:p>
            <a:pPr marL="342900" indent="-342900">
              <a:buFontTx/>
              <a:buAutoNum type="arabicPeriod"/>
            </a:pPr>
            <a:r>
              <a:rPr lang="en-US" b="1"/>
              <a:t>______________ </a:t>
            </a:r>
          </a:p>
          <a:p>
            <a:pPr marL="342900" indent="-342900">
              <a:buFontTx/>
              <a:buAutoNum type="arabicPeriod"/>
            </a:pPr>
            <a:r>
              <a:rPr lang="en-US" b="1"/>
              <a:t>_________________</a:t>
            </a:r>
          </a:p>
          <a:p>
            <a:pPr marL="342900" indent="-342900">
              <a:buFontTx/>
              <a:buAutoNum type="arabicPeriod"/>
            </a:pPr>
            <a:r>
              <a:rPr lang="en-US" b="1"/>
              <a:t>____________ of dead organisms</a:t>
            </a:r>
            <a:endParaRPr lang="en-US" sz="1400" b="1">
              <a:latin typeface="Arial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838200" y="4343400"/>
            <a:ext cx="340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Volcanic activity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762000" y="4876800"/>
            <a:ext cx="7337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Human activity (burning fossil fuels)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62000" y="5410200"/>
            <a:ext cx="3910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Cellular respiration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762000" y="5867400"/>
            <a:ext cx="2922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22" grpId="0" autoUpdateAnimBg="0"/>
      <p:bldP spid="133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11430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WHY IS CARBON IMPORTANT?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3500" y="1447800"/>
            <a:ext cx="90805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Found in all the _______________ of cells:</a:t>
            </a:r>
            <a:br>
              <a:rPr lang="en-US" b="1"/>
            </a:br>
            <a:r>
              <a:rPr lang="en-US" b="1"/>
              <a:t>   carbohydrates, proteins, </a:t>
            </a:r>
          </a:p>
          <a:p>
            <a:r>
              <a:rPr lang="en-US" b="1"/>
              <a:t>	nucleic acids, lipids</a:t>
            </a:r>
          </a:p>
        </p:txBody>
      </p:sp>
      <p:pic>
        <p:nvPicPr>
          <p:cNvPr id="14341" name="Picture 5" descr="dna heli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657600"/>
            <a:ext cx="1395413" cy="2819400"/>
          </a:xfrm>
          <a:prstGeom prst="rect">
            <a:avLst/>
          </a:prstGeom>
          <a:noFill/>
        </p:spPr>
      </p:pic>
      <p:pic>
        <p:nvPicPr>
          <p:cNvPr id="14343" name="Picture 7" descr="aminoacid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14800"/>
            <a:ext cx="1862138" cy="1851025"/>
          </a:xfrm>
          <a:prstGeom prst="rect">
            <a:avLst/>
          </a:prstGeom>
          <a:noFill/>
        </p:spPr>
      </p:pic>
      <p:pic>
        <p:nvPicPr>
          <p:cNvPr id="14344" name="Picture 8" descr="lipid cha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953000"/>
            <a:ext cx="3048000" cy="1117600"/>
          </a:xfrm>
          <a:prstGeom prst="rect">
            <a:avLst/>
          </a:prstGeom>
          <a:noFill/>
        </p:spPr>
      </p:pic>
      <p:pic>
        <p:nvPicPr>
          <p:cNvPr id="14345" name="Picture 9" descr="glucose no d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495800"/>
            <a:ext cx="1504950" cy="1466850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429000" y="1371600"/>
            <a:ext cx="4002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BUILDING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WHY IS CARBON IMPORTANT?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3947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Carbon in CO</a:t>
            </a:r>
            <a:r>
              <a:rPr lang="en-US" b="1" baseline="-25000"/>
              <a:t>2 </a:t>
            </a:r>
            <a:r>
              <a:rPr lang="en-US" b="1"/>
              <a:t>provides the atoms for </a:t>
            </a:r>
          </a:p>
          <a:p>
            <a:r>
              <a:rPr lang="en-US" b="1"/>
              <a:t>__________ production during </a:t>
            </a:r>
            <a:br>
              <a:rPr lang="en-US" b="1"/>
            </a:br>
            <a:r>
              <a:rPr lang="en-US" b="1"/>
              <a:t>__________________...</a:t>
            </a:r>
          </a:p>
          <a:p>
            <a:r>
              <a:rPr lang="en-US" b="1"/>
              <a:t> the fuel that all living things depend on.</a:t>
            </a:r>
          </a:p>
        </p:txBody>
      </p:sp>
      <p:pic>
        <p:nvPicPr>
          <p:cNvPr id="35850" name="Picture 10" descr="chloro wo label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429000"/>
            <a:ext cx="4495800" cy="2292350"/>
          </a:xfrm>
          <a:prstGeom prst="rect">
            <a:avLst/>
          </a:prstGeom>
          <a:noFill/>
        </p:spPr>
      </p:pic>
      <p:pic>
        <p:nvPicPr>
          <p:cNvPr id="35851" name="Picture 11" descr="mito nolabels boo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276600"/>
            <a:ext cx="2857500" cy="2790825"/>
          </a:xfrm>
          <a:prstGeom prst="rect">
            <a:avLst/>
          </a:prstGeom>
          <a:noFill/>
        </p:spPr>
      </p:pic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457200" y="1676400"/>
            <a:ext cx="2089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GLUCOSE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762000" y="2133600"/>
            <a:ext cx="4127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PHOTOSYNTHESIS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/>
      <p:bldP spid="358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685800"/>
            <a:ext cx="8534400" cy="5876925"/>
          </a:xfrm>
          <a:prstGeom prst="rect">
            <a:avLst/>
          </a:prstGeom>
          <a:noFill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733800" y="838200"/>
            <a:ext cx="1887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CC0099"/>
                </a:solidFill>
                <a:latin typeface="Arial" charset="0"/>
              </a:rPr>
              <a:t>N</a:t>
            </a:r>
            <a:r>
              <a:rPr lang="en-US" sz="1600" b="1" baseline="-25000">
                <a:solidFill>
                  <a:srgbClr val="CC0099"/>
                </a:solidFill>
                <a:latin typeface="Arial" charset="0"/>
              </a:rPr>
              <a:t>2</a:t>
            </a:r>
            <a:r>
              <a:rPr lang="en-US" sz="1600" b="1">
                <a:solidFill>
                  <a:srgbClr val="CC0099"/>
                </a:solidFill>
                <a:latin typeface="Arial" charset="0"/>
              </a:rPr>
              <a:t> in Atmosphere</a:t>
            </a:r>
            <a:endParaRPr lang="en-US" sz="16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743200" y="5257800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CC0099"/>
                </a:solidFill>
                <a:latin typeface="Arial" charset="0"/>
              </a:rPr>
              <a:t>NH</a:t>
            </a:r>
            <a:r>
              <a:rPr lang="en-US" sz="2000" b="1" baseline="-25000">
                <a:solidFill>
                  <a:srgbClr val="CC0099"/>
                </a:solidFill>
                <a:latin typeface="Arial" charset="0"/>
              </a:rPr>
              <a:t>3</a:t>
            </a:r>
            <a:endParaRPr lang="en-US" sz="20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410200" y="4724400"/>
            <a:ext cx="1131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CC0099"/>
                </a:solidFill>
                <a:latin typeface="Arial" charset="0"/>
              </a:rPr>
              <a:t>NO</a:t>
            </a:r>
            <a:r>
              <a:rPr lang="en-US" sz="1800" b="1" baseline="-25000">
                <a:solidFill>
                  <a:srgbClr val="CC0099"/>
                </a:solidFill>
                <a:latin typeface="Arial" charset="0"/>
              </a:rPr>
              <a:t>3</a:t>
            </a:r>
            <a:r>
              <a:rPr lang="en-US" sz="1800" b="1" baseline="30000">
                <a:solidFill>
                  <a:srgbClr val="CC0099"/>
                </a:solidFill>
                <a:latin typeface="Arial" charset="0"/>
              </a:rPr>
              <a:t>-</a:t>
            </a:r>
          </a:p>
          <a:p>
            <a:pPr eaLnBrk="0" hangingPunct="0"/>
            <a:r>
              <a:rPr lang="en-US" sz="1800" b="1">
                <a:solidFill>
                  <a:srgbClr val="CC0099"/>
                </a:solidFill>
                <a:latin typeface="Arial" charset="0"/>
              </a:rPr>
              <a:t>and NO</a:t>
            </a:r>
            <a:r>
              <a:rPr lang="en-US" sz="1800" b="1" baseline="-25000">
                <a:solidFill>
                  <a:srgbClr val="CC0099"/>
                </a:solidFill>
                <a:latin typeface="Arial" charset="0"/>
              </a:rPr>
              <a:t>2</a:t>
            </a:r>
            <a:r>
              <a:rPr lang="en-US" sz="1800" b="1" baseline="30000">
                <a:solidFill>
                  <a:srgbClr val="CC0099"/>
                </a:solidFill>
                <a:latin typeface="Arial" charset="0"/>
              </a:rPr>
              <a:t>-</a:t>
            </a:r>
            <a:endParaRPr lang="en-US" sz="20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3-3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52600" y="0"/>
            <a:ext cx="51720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667000" y="152400"/>
            <a:ext cx="341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NITROGEN CYCLE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WHY IS NITROGEN IMPORTANT?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785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__________________make DNA and RNA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04800" y="2362200"/>
            <a:ext cx="884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Adenine (nitrogen base) is used in _______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87325" y="3124200"/>
            <a:ext cx="9012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Makes AMINO part of _________ </a:t>
            </a:r>
            <a:r>
              <a:rPr lang="en-US" sz="2800" b="1">
                <a:solidFill>
                  <a:srgbClr val="CC0099"/>
                </a:solidFill>
              </a:rPr>
              <a:t>(proteins)</a:t>
            </a:r>
          </a:p>
        </p:txBody>
      </p:sp>
      <p:pic>
        <p:nvPicPr>
          <p:cNvPr id="17417" name="Picture 9" descr="dna heli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599" y="3733800"/>
            <a:ext cx="1395413" cy="2819400"/>
          </a:xfrm>
          <a:prstGeom prst="rect">
            <a:avLst/>
          </a:prstGeom>
          <a:noFill/>
        </p:spPr>
      </p:pic>
      <p:pic>
        <p:nvPicPr>
          <p:cNvPr id="17419" name="Picture 11" descr="aminoacid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191000"/>
            <a:ext cx="1862138" cy="1851025"/>
          </a:xfrm>
          <a:prstGeom prst="rect">
            <a:avLst/>
          </a:prstGeom>
          <a:noFill/>
        </p:spPr>
      </p:pic>
      <p:pic>
        <p:nvPicPr>
          <p:cNvPr id="17421" name="Picture 13" descr="AT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639"/>
          <a:stretch>
            <a:fillRect/>
          </a:stretch>
        </p:blipFill>
        <p:spPr bwMode="auto">
          <a:xfrm>
            <a:off x="3200400" y="4419600"/>
            <a:ext cx="3124200" cy="15240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57200" y="1600200"/>
            <a:ext cx="4011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NITROGEN BASES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543800" y="2286000"/>
            <a:ext cx="979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ATP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876800" y="3048000"/>
            <a:ext cx="242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7526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79% of the atmosphere is made up of NITROGEN gas (N</a:t>
            </a:r>
            <a:r>
              <a:rPr lang="en-US" sz="4000" b="1" baseline="-25000">
                <a:latin typeface="Comic Sans MS" pitchFamily="66" charset="0"/>
              </a:rPr>
              <a:t>2</a:t>
            </a:r>
            <a:r>
              <a:rPr lang="en-US" sz="4000" b="1">
                <a:latin typeface="Comic Sans MS" pitchFamily="66" charset="0"/>
              </a:rPr>
              <a:t>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3048000"/>
          </a:xfrm>
        </p:spPr>
        <p:txBody>
          <a:bodyPr/>
          <a:lstStyle/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152400" y="1905000"/>
            <a:ext cx="847248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BUT we _____ use the nitrogen gas </a:t>
            </a:r>
          </a:p>
          <a:p>
            <a:r>
              <a:rPr lang="en-US" sz="3600" b="1"/>
              <a:t>	we breathe!</a:t>
            </a:r>
          </a:p>
          <a:p>
            <a:endParaRPr lang="en-US" sz="3600" b="1"/>
          </a:p>
          <a:p>
            <a:r>
              <a:rPr lang="en-US" sz="3600" b="1"/>
              <a:t>The bond in N</a:t>
            </a:r>
            <a:r>
              <a:rPr lang="en-US" sz="3600" b="1" baseline="-25000"/>
              <a:t>2</a:t>
            </a:r>
            <a:r>
              <a:rPr lang="en-US" sz="3600" b="1"/>
              <a:t> gas is so</a:t>
            </a:r>
          </a:p>
          <a:p>
            <a:r>
              <a:rPr lang="en-US" sz="3600" b="1"/>
              <a:t>strong it can only be broken by</a:t>
            </a:r>
          </a:p>
          <a:p>
            <a:r>
              <a:rPr lang="en-US" sz="3600" b="1"/>
              <a:t>_______________</a:t>
            </a:r>
          </a:p>
          <a:p>
            <a:r>
              <a:rPr lang="en-US" sz="3600" b="1"/>
              <a:t>_______________</a:t>
            </a:r>
          </a:p>
          <a:p>
            <a:r>
              <a:rPr lang="en-US" sz="3600" b="1"/>
              <a:t>____________________</a:t>
            </a:r>
            <a:r>
              <a:rPr lang="en-US" sz="3600"/>
              <a:t>  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1436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CAN’T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57200" y="4648200"/>
            <a:ext cx="1808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lightning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457200" y="5181600"/>
            <a:ext cx="340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Volcanic activity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457200" y="5715000"/>
            <a:ext cx="4181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few special bacteria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/>
      <p:bldP spid="39951" grpId="0"/>
      <p:bldP spid="39952" grpId="0"/>
      <p:bldP spid="399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3048000"/>
          </a:xfrm>
        </p:spPr>
        <p:txBody>
          <a:bodyPr/>
          <a:lstStyle/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977313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Bacteria that live ______________</a:t>
            </a:r>
          </a:p>
          <a:p>
            <a:r>
              <a:rPr lang="en-US" sz="3600" b="1"/>
              <a:t>and in _________ relationships with</a:t>
            </a:r>
          </a:p>
          <a:p>
            <a:r>
              <a:rPr lang="en-US" sz="3600" b="1"/>
              <a:t>plants called _________, take </a:t>
            </a:r>
          </a:p>
          <a:p>
            <a:r>
              <a:rPr lang="en-US" sz="3600" b="1"/>
              <a:t>nitrogen from the atmosphere and </a:t>
            </a:r>
          </a:p>
          <a:p>
            <a:r>
              <a:rPr lang="en-US" sz="3600" b="1"/>
              <a:t>turn it into ______________, a form </a:t>
            </a:r>
          </a:p>
          <a:p>
            <a:r>
              <a:rPr lang="en-US" sz="3600" b="1"/>
              <a:t>that is usable by plants.</a:t>
            </a:r>
          </a:p>
          <a:p>
            <a:endParaRPr lang="en-US" sz="3600" b="1"/>
          </a:p>
          <a:p>
            <a:r>
              <a:rPr lang="en-US" sz="3600" b="1"/>
              <a:t>THIS PROCESS</a:t>
            </a:r>
          </a:p>
          <a:p>
            <a:r>
              <a:rPr lang="en-US" sz="3600" b="1"/>
              <a:t>IS CALLED</a:t>
            </a:r>
            <a:br>
              <a:rPr lang="en-US" sz="3600" b="1"/>
            </a:br>
            <a:r>
              <a:rPr lang="en-US" sz="3600" b="1"/>
              <a:t>_________________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800600" y="304800"/>
            <a:ext cx="2155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in the soil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905000" y="838200"/>
            <a:ext cx="200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symbiotic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3581400" y="1447800"/>
            <a:ext cx="1690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legumes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3429000" y="2514600"/>
            <a:ext cx="3652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AMMONIA (NH</a:t>
            </a:r>
            <a:r>
              <a:rPr lang="en-US" b="1" baseline="-25000">
                <a:solidFill>
                  <a:srgbClr val="FF0066"/>
                </a:solidFill>
              </a:rPr>
              <a:t>3</a:t>
            </a:r>
            <a:r>
              <a:rPr lang="en-US" b="1">
                <a:solidFill>
                  <a:srgbClr val="FF0066"/>
                </a:solidFill>
              </a:rPr>
              <a:t>)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57200" y="5334000"/>
            <a:ext cx="485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NITROGEN FIXATION</a:t>
            </a:r>
          </a:p>
        </p:txBody>
      </p:sp>
      <p:pic>
        <p:nvPicPr>
          <p:cNvPr id="43021" name="Picture 13" descr="101nodules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276600"/>
            <a:ext cx="268922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43016" grpId="0"/>
      <p:bldP spid="43017" grpId="0"/>
      <p:bldP spid="43018" grpId="0"/>
      <p:bldP spid="430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3048000"/>
          </a:xfrm>
        </p:spPr>
        <p:txBody>
          <a:bodyPr/>
          <a:lstStyle/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28600" y="304800"/>
            <a:ext cx="90487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Other bacteria in the soil convert</a:t>
            </a:r>
          </a:p>
          <a:p>
            <a:r>
              <a:rPr lang="en-US" sz="3600" b="1"/>
              <a:t>ammonia into ________________</a:t>
            </a:r>
          </a:p>
          <a:p>
            <a:r>
              <a:rPr lang="en-US" sz="3600" b="1"/>
              <a:t>&amp; _________________</a:t>
            </a:r>
          </a:p>
          <a:p>
            <a:r>
              <a:rPr lang="en-US" sz="3600" b="1"/>
              <a:t>which plants can also use. </a:t>
            </a:r>
            <a:endParaRPr lang="en-US" b="1">
              <a:solidFill>
                <a:srgbClr val="FF0066"/>
              </a:solidFill>
            </a:endParaRPr>
          </a:p>
          <a:p>
            <a:r>
              <a:rPr lang="en-US" sz="3600" b="1"/>
              <a:t>The nitrogen we need for proteins, </a:t>
            </a:r>
          </a:p>
          <a:p>
            <a:r>
              <a:rPr lang="en-US" sz="3600" b="1"/>
              <a:t>ATP, and nucleic acids comes from </a:t>
            </a:r>
          </a:p>
          <a:p>
            <a:r>
              <a:rPr lang="en-US" sz="3600" b="1"/>
              <a:t>					the ___________ </a:t>
            </a:r>
          </a:p>
          <a:p>
            <a:r>
              <a:rPr lang="en-US" sz="3600" b="1"/>
              <a:t>						___________ </a:t>
            </a:r>
          </a:p>
          <a:p>
            <a:r>
              <a:rPr lang="en-US" sz="3600" b="1"/>
              <a:t>						we breathe!</a:t>
            </a:r>
          </a:p>
          <a:p>
            <a:endParaRPr lang="en-US" sz="3600" b="1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3378200" y="887413"/>
            <a:ext cx="4027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NITRATES (NO</a:t>
            </a:r>
            <a:r>
              <a:rPr lang="en-US" b="1" baseline="-25000">
                <a:solidFill>
                  <a:srgbClr val="FF0066"/>
                </a:solidFill>
              </a:rPr>
              <a:t>3</a:t>
            </a:r>
            <a:r>
              <a:rPr lang="en-US" b="1" baseline="30000">
                <a:solidFill>
                  <a:srgbClr val="FF0066"/>
                </a:solidFill>
              </a:rPr>
              <a:t>-</a:t>
            </a:r>
            <a:r>
              <a:rPr lang="en-US" b="1">
                <a:solidFill>
                  <a:srgbClr val="FF0066"/>
                </a:solidFill>
              </a:rPr>
              <a:t> )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715000" y="3657600"/>
            <a:ext cx="3233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FOOD WE EAT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6042025" y="4191000"/>
            <a:ext cx="310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NOT THE AIR</a:t>
            </a:r>
          </a:p>
        </p:txBody>
      </p:sp>
      <p:pic>
        <p:nvPicPr>
          <p:cNvPr id="42000" name="Picture 16" descr="nitrogen cycle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529013"/>
            <a:ext cx="4419600" cy="3328987"/>
          </a:xfrm>
          <a:prstGeom prst="rect">
            <a:avLst/>
          </a:prstGeom>
          <a:noFill/>
        </p:spPr>
      </p:pic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914400" y="1447800"/>
            <a:ext cx="421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&amp; NITRITES (NO</a:t>
            </a:r>
            <a:r>
              <a:rPr lang="en-US" b="1" baseline="-25000">
                <a:solidFill>
                  <a:srgbClr val="FF0066"/>
                </a:solidFill>
              </a:rPr>
              <a:t>2</a:t>
            </a:r>
            <a:r>
              <a:rPr lang="en-US" b="1" baseline="30000">
                <a:solidFill>
                  <a:srgbClr val="FF0066"/>
                </a:solidFill>
              </a:rPr>
              <a:t>-</a:t>
            </a:r>
            <a:r>
              <a:rPr lang="en-US" b="1">
                <a:solidFill>
                  <a:srgbClr val="FF0066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1995" grpId="0"/>
      <p:bldP spid="420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in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50" y="4267200"/>
            <a:ext cx="4972050" cy="234315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2895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>
                <a:latin typeface="Comic Sans MS" pitchFamily="66" charset="0"/>
              </a:rPr>
              <a:t>Energy is not the only thing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>
                <a:latin typeface="Comic Sans MS" pitchFamily="66" charset="0"/>
              </a:rPr>
              <a:t>that moves through the ecosystem.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b="1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>
                <a:latin typeface="Comic Sans MS" pitchFamily="66" charset="0"/>
              </a:rPr>
              <a:t>Atoms are never destroyed . . . only transformed.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latin typeface="Comic Sans MS" pitchFamily="66" charset="0"/>
            </a:endParaRPr>
          </a:p>
        </p:txBody>
      </p:sp>
      <p:pic>
        <p:nvPicPr>
          <p:cNvPr id="7173" name="Picture 5" descr="GreenCircl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4800"/>
            <a:ext cx="962025" cy="876300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28600" y="4572000"/>
            <a:ext cx="4267200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Take a deep breath.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The atoms you just inhaled may have been inhaled by a dinosaur millions of years ago.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20000" cy="1143000"/>
          </a:xfrm>
        </p:spPr>
        <p:txBody>
          <a:bodyPr/>
          <a:lstStyle/>
          <a:p>
            <a:r>
              <a:rPr lang="en-US"/>
              <a:t>ENERGY &amp;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685800"/>
            <a:ext cx="8534400" cy="5876925"/>
          </a:xfrm>
          <a:prstGeom prst="rect">
            <a:avLst/>
          </a:prstGeom>
          <a:noFill/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733800" y="838200"/>
            <a:ext cx="1887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CC0099"/>
                </a:solidFill>
                <a:latin typeface="Arial" charset="0"/>
              </a:rPr>
              <a:t>N</a:t>
            </a:r>
            <a:r>
              <a:rPr lang="en-US" sz="1600" b="1" baseline="-25000">
                <a:solidFill>
                  <a:srgbClr val="CC0099"/>
                </a:solidFill>
                <a:latin typeface="Arial" charset="0"/>
              </a:rPr>
              <a:t>2</a:t>
            </a:r>
            <a:r>
              <a:rPr lang="en-US" sz="1600" b="1">
                <a:solidFill>
                  <a:srgbClr val="CC0099"/>
                </a:solidFill>
                <a:latin typeface="Arial" charset="0"/>
              </a:rPr>
              <a:t> in Atmosphere</a:t>
            </a:r>
            <a:endParaRPr lang="en-US" sz="16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743200" y="5257800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CC0099"/>
                </a:solidFill>
                <a:latin typeface="Arial" charset="0"/>
              </a:rPr>
              <a:t>NH</a:t>
            </a:r>
            <a:r>
              <a:rPr lang="en-US" sz="2000" b="1" baseline="-25000">
                <a:solidFill>
                  <a:srgbClr val="CC0099"/>
                </a:solidFill>
                <a:latin typeface="Arial" charset="0"/>
              </a:rPr>
              <a:t>3</a:t>
            </a:r>
            <a:endParaRPr lang="en-US" sz="20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410200" y="4724400"/>
            <a:ext cx="1131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CC0099"/>
                </a:solidFill>
                <a:latin typeface="Arial" charset="0"/>
              </a:rPr>
              <a:t>NO</a:t>
            </a:r>
            <a:r>
              <a:rPr lang="en-US" sz="1800" b="1" baseline="-25000">
                <a:solidFill>
                  <a:srgbClr val="CC0099"/>
                </a:solidFill>
                <a:latin typeface="Arial" charset="0"/>
              </a:rPr>
              <a:t>3</a:t>
            </a:r>
            <a:r>
              <a:rPr lang="en-US" sz="1800" b="1" baseline="30000">
                <a:solidFill>
                  <a:srgbClr val="CC0099"/>
                </a:solidFill>
                <a:latin typeface="Arial" charset="0"/>
              </a:rPr>
              <a:t>-</a:t>
            </a:r>
          </a:p>
          <a:p>
            <a:pPr eaLnBrk="0" hangingPunct="0"/>
            <a:r>
              <a:rPr lang="en-US" sz="1800" b="1">
                <a:solidFill>
                  <a:srgbClr val="CC0099"/>
                </a:solidFill>
                <a:latin typeface="Arial" charset="0"/>
              </a:rPr>
              <a:t>and NO</a:t>
            </a:r>
            <a:r>
              <a:rPr lang="en-US" sz="1800" b="1" baseline="-25000">
                <a:solidFill>
                  <a:srgbClr val="CC0099"/>
                </a:solidFill>
                <a:latin typeface="Arial" charset="0"/>
              </a:rPr>
              <a:t>2</a:t>
            </a:r>
            <a:r>
              <a:rPr lang="en-US" sz="1800" b="1" baseline="30000">
                <a:solidFill>
                  <a:srgbClr val="CC0099"/>
                </a:solidFill>
                <a:latin typeface="Arial" charset="0"/>
              </a:rPr>
              <a:t>-</a:t>
            </a:r>
            <a:endParaRPr lang="en-US" sz="20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3-3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752600" y="0"/>
            <a:ext cx="51720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667000" y="152400"/>
            <a:ext cx="341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NITROGEN CYCLE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3048000"/>
          </a:xfrm>
        </p:spPr>
        <p:txBody>
          <a:bodyPr/>
          <a:lstStyle/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3343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Bacteria that live ______________</a:t>
            </a:r>
          </a:p>
          <a:p>
            <a:r>
              <a:rPr lang="en-US" sz="3600" b="1"/>
              <a:t>also carry out the reverse process</a:t>
            </a:r>
          </a:p>
          <a:p>
            <a:endParaRPr lang="en-US" sz="3600" b="1"/>
          </a:p>
          <a:p>
            <a:r>
              <a:rPr lang="en-US" sz="3600" b="1"/>
              <a:t>___________ </a:t>
            </a:r>
            <a:r>
              <a:rPr lang="en-US" sz="3600" b="1">
                <a:latin typeface="Times New Roman" charset="0"/>
                <a:cs typeface="Times New Roman" charset="0"/>
              </a:rPr>
              <a:t>→ </a:t>
            </a:r>
            <a:r>
              <a:rPr lang="en-US" b="1"/>
              <a:t>_____________</a:t>
            </a:r>
            <a:r>
              <a:rPr lang="en-US" sz="3600" b="1"/>
              <a:t>.</a:t>
            </a:r>
          </a:p>
          <a:p>
            <a:endParaRPr lang="en-US" sz="3600" b="1"/>
          </a:p>
          <a:p>
            <a:r>
              <a:rPr lang="en-US" sz="3600" b="1"/>
              <a:t>THIS PROCESS</a:t>
            </a:r>
          </a:p>
          <a:p>
            <a:r>
              <a:rPr lang="en-US" sz="3600" b="1"/>
              <a:t>IS CALLED</a:t>
            </a:r>
            <a:br>
              <a:rPr lang="en-US" sz="3600" b="1"/>
            </a:br>
            <a:r>
              <a:rPr lang="en-US" sz="3600" b="1"/>
              <a:t>_________________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800600" y="304800"/>
            <a:ext cx="2155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in the soil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81000" y="1447800"/>
            <a:ext cx="2763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NITRATES </a:t>
            </a:r>
          </a:p>
          <a:p>
            <a:r>
              <a:rPr lang="en-US" b="1">
                <a:solidFill>
                  <a:srgbClr val="FF0066"/>
                </a:solidFill>
              </a:rPr>
              <a:t>&amp; NITRITES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572000" y="1905000"/>
            <a:ext cx="3495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NITROGEN GAS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81000" y="4191000"/>
            <a:ext cx="4224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DENITRIFICATION</a:t>
            </a:r>
          </a:p>
        </p:txBody>
      </p:sp>
      <p:pic>
        <p:nvPicPr>
          <p:cNvPr id="47116" name="Picture 12" descr="denitrificatio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743200"/>
            <a:ext cx="2960688" cy="390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/>
      <p:bldP spid="47111" grpId="0"/>
      <p:bldP spid="471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b4886f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81000"/>
            <a:ext cx="4759325" cy="6477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609600"/>
          </a:xfrm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PHOSPHORUS CYCLE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962400"/>
            <a:ext cx="31242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mic Sans MS" pitchFamily="66" charset="0"/>
              </a:rPr>
              <a:t>   </a:t>
            </a:r>
            <a:r>
              <a:rPr lang="en-US" sz="2000" b="1">
                <a:solidFill>
                  <a:srgbClr val="FF0066"/>
                </a:solidFill>
                <a:latin typeface="Comic Sans MS" pitchFamily="66" charset="0"/>
              </a:rPr>
              <a:t>Weathering wears away rocks and sediments and releases phosphate into soil and water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02163" y="0"/>
            <a:ext cx="4541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b="1">
                <a:solidFill>
                  <a:srgbClr val="9900CC"/>
                </a:solidFill>
                <a:latin typeface="Arial" charset="0"/>
              </a:rPr>
              <a:t>Image from: Pearson Education Inc; Publishing as Pearson Prentice Hall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Producers absorb phosphate from soil and water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257800" y="1042988"/>
            <a:ext cx="234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Phosphate moves </a:t>
            </a:r>
          </a:p>
          <a:p>
            <a:r>
              <a:rPr lang="en-US" sz="2000" b="1">
                <a:solidFill>
                  <a:srgbClr val="FF0066"/>
                </a:solidFill>
              </a:rPr>
              <a:t>through food web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943600" y="2362200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Phosphate returns to soil and water from waste or decomposition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914400" y="5843588"/>
            <a:ext cx="3506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Sediments form “new land”</a:t>
            </a:r>
            <a:br>
              <a:rPr lang="en-US" sz="2000" b="1">
                <a:solidFill>
                  <a:srgbClr val="FF0066"/>
                </a:solidFill>
              </a:rPr>
            </a:br>
            <a:r>
              <a:rPr lang="en-US" sz="2000" b="1">
                <a:solidFill>
                  <a:srgbClr val="FF0066"/>
                </a:solidFill>
              </a:rPr>
              <a:t>to complete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194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b4886f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0"/>
            <a:ext cx="4814888" cy="65532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4953000" cy="30480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Phosphorus cycle </a:t>
            </a:r>
          </a:p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is only biogeochemical</a:t>
            </a:r>
          </a:p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cycle that does </a:t>
            </a:r>
          </a:p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NOT cycle through the ______________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5334000"/>
            <a:ext cx="2432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CC"/>
                </a:solidFill>
              </a:rPr>
              <a:t>atmosphere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WHY IS PHOSPHORUS IMPORTANT?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3048000"/>
          </a:xfrm>
        </p:spPr>
        <p:txBody>
          <a:bodyPr/>
          <a:lstStyle/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  <a:p>
            <a:pPr>
              <a:buFontTx/>
              <a:buNone/>
            </a:pPr>
            <a:endParaRPr lang="en-US" b="1"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4425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Makes DNA and RNA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914400" y="2514600"/>
            <a:ext cx="5176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Transfers energy as ATP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38200" y="3200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99"/>
                </a:solidFill>
              </a:rPr>
              <a:t>Makes phospholipids for cell membranes</a:t>
            </a:r>
          </a:p>
        </p:txBody>
      </p:sp>
      <p:pic>
        <p:nvPicPr>
          <p:cNvPr id="18440" name="Picture 8" descr="phospholipid purple hea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4191000"/>
            <a:ext cx="927100" cy="2033588"/>
          </a:xfrm>
          <a:prstGeom prst="rect">
            <a:avLst/>
          </a:prstGeom>
          <a:noFill/>
        </p:spPr>
      </p:pic>
      <p:pic>
        <p:nvPicPr>
          <p:cNvPr id="18443" name="Picture 11" descr="dna hel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86200"/>
            <a:ext cx="1395413" cy="2819400"/>
          </a:xfrm>
          <a:prstGeom prst="rect">
            <a:avLst/>
          </a:prstGeom>
          <a:noFill/>
        </p:spPr>
      </p:pic>
      <p:pic>
        <p:nvPicPr>
          <p:cNvPr id="18445" name="Picture 13" descr="AT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5707"/>
          <a:stretch>
            <a:fillRect/>
          </a:stretch>
        </p:blipFill>
        <p:spPr bwMode="auto">
          <a:xfrm>
            <a:off x="3429000" y="4419600"/>
            <a:ext cx="3124200" cy="146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omic Sans MS" pitchFamily="66" charset="0"/>
              </a:rPr>
              <a:t>4 ATOMS make up 95% of the body in most organisms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1901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</a:rPr>
              <a:t>CARBON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286000" y="2362200"/>
            <a:ext cx="249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HYDROGEN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419600" y="1676400"/>
            <a:ext cx="1920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A50021"/>
                </a:solidFill>
              </a:rPr>
              <a:t>OXYGEN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324600" y="2362200"/>
            <a:ext cx="246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800080"/>
                </a:solidFill>
              </a:rPr>
              <a:t>NITROGEN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28600" y="3657600"/>
            <a:ext cx="9005888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/>
              <a:t>The same molecules are passed around </a:t>
            </a:r>
          </a:p>
          <a:p>
            <a:pPr>
              <a:spcBef>
                <a:spcPct val="20000"/>
              </a:spcBef>
            </a:pPr>
            <a:r>
              <a:rPr lang="en-US" sz="3600" b="1"/>
              <a:t>again and again within the biosphere in</a:t>
            </a:r>
          </a:p>
          <a:p>
            <a:pPr>
              <a:spcBef>
                <a:spcPct val="20000"/>
              </a:spcBef>
            </a:pPr>
            <a:r>
              <a:rPr lang="en-US" sz="3600" b="1"/>
              <a:t>___________________________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219200" y="48768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800080"/>
                </a:solidFill>
              </a:rPr>
              <a:t>BIOGEOCHEMICAL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  <p:bldP spid="32775" grpId="0" autoUpdateAnimBg="0"/>
      <p:bldP spid="32776" grpId="0" autoUpdateAnimBg="0"/>
      <p:bldP spid="327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2954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  <a:latin typeface="Comic Sans MS" pitchFamily="66" charset="0"/>
              </a:rPr>
              <a:t>WATER CYCLE</a:t>
            </a:r>
            <a:br>
              <a:rPr lang="en-US" sz="4000" b="1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4000" b="1">
                <a:solidFill>
                  <a:schemeClr val="tx1"/>
                </a:solidFill>
                <a:latin typeface="Comic Sans MS" pitchFamily="66" charset="0"/>
              </a:rPr>
              <a:t>= ___________________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286000" y="609600"/>
            <a:ext cx="4344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HYDROLOGIC CYCLE</a:t>
            </a:r>
          </a:p>
        </p:txBody>
      </p:sp>
      <p:pic>
        <p:nvPicPr>
          <p:cNvPr id="49162" name="Picture 10" descr="epa_water_cycl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5410200" cy="4789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ater mo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13333" t="2325" r="2856" b="2325"/>
          <a:stretch>
            <a:fillRect/>
          </a:stretch>
        </p:blipFill>
        <p:spPr bwMode="auto">
          <a:xfrm>
            <a:off x="6324600" y="4210050"/>
            <a:ext cx="2514600" cy="23431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WHY IS WATER IMPORTANT?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6106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Makes up 60-70% of your body</a:t>
            </a:r>
            <a:br>
              <a:rPr lang="en-US" b="1"/>
            </a:br>
            <a:endParaRPr lang="en-US" b="1"/>
          </a:p>
          <a:p>
            <a:r>
              <a:rPr lang="en-US" b="1"/>
              <a:t>Oxygen and Hydrogen are found in all the ________________________:</a:t>
            </a:r>
            <a:br>
              <a:rPr lang="en-US" b="1"/>
            </a:br>
            <a:r>
              <a:rPr lang="en-US" b="1"/>
              <a:t>   carbohydrates, proteins, </a:t>
            </a:r>
          </a:p>
          <a:p>
            <a:r>
              <a:rPr lang="en-US" b="1"/>
              <a:t>	nucleic acids, lipids</a:t>
            </a:r>
            <a:br>
              <a:rPr lang="en-US" b="1"/>
            </a:br>
            <a:endParaRPr lang="en-US" b="1"/>
          </a:p>
          <a:p>
            <a:r>
              <a:rPr lang="en-US" b="1"/>
              <a:t>Hydrogen in H</a:t>
            </a:r>
            <a:r>
              <a:rPr lang="en-US" b="1" baseline="-25000"/>
              <a:t>2</a:t>
            </a:r>
            <a:r>
              <a:rPr lang="en-US" b="1"/>
              <a:t>O supplies </a:t>
            </a:r>
          </a:p>
          <a:p>
            <a:r>
              <a:rPr lang="en-US" b="1"/>
              <a:t>protons (H</a:t>
            </a:r>
            <a:r>
              <a:rPr lang="en-US" b="1" baseline="30000"/>
              <a:t>+</a:t>
            </a:r>
            <a:r>
              <a:rPr lang="en-US" b="1"/>
              <a:t>) &amp; electrons </a:t>
            </a:r>
          </a:p>
          <a:p>
            <a:r>
              <a:rPr lang="en-US" b="1"/>
              <a:t>for_______________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38200" y="2362200"/>
            <a:ext cx="464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building blocks of cells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219200" y="5307013"/>
            <a:ext cx="3059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photosynthesis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water mo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13333" t="2325" r="2856" b="2325"/>
          <a:stretch>
            <a:fillRect/>
          </a:stretch>
        </p:blipFill>
        <p:spPr bwMode="auto">
          <a:xfrm>
            <a:off x="6629400" y="4572000"/>
            <a:ext cx="1752600" cy="1633538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WHY IS WATER IMPORTANT?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6106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Water is a good _________________</a:t>
            </a:r>
          </a:p>
          <a:p>
            <a:r>
              <a:rPr lang="en-US" b="1"/>
              <a:t>Many molecules dissolve in water so it</a:t>
            </a:r>
          </a:p>
          <a:p>
            <a:r>
              <a:rPr lang="en-US" b="1"/>
              <a:t>provides a place for chemical reactions</a:t>
            </a:r>
          </a:p>
          <a:p>
            <a:r>
              <a:rPr lang="en-US" b="1"/>
              <a:t>to happen</a:t>
            </a:r>
          </a:p>
          <a:p>
            <a:endParaRPr lang="en-US" b="1"/>
          </a:p>
          <a:p>
            <a:endParaRPr lang="en-US" b="1"/>
          </a:p>
          <a:p>
            <a:r>
              <a:rPr lang="en-US" b="1"/>
              <a:t>Water doesn’t change temperature easily so it helps with</a:t>
            </a:r>
          </a:p>
          <a:p>
            <a:r>
              <a:rPr lang="en-US" b="1"/>
              <a:t>__________________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946525" y="863600"/>
            <a:ext cx="2132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SOLVENT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609600" y="4876800"/>
            <a:ext cx="3001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HOMEOSTASIS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2954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  <a:latin typeface="Comic Sans MS" pitchFamily="66" charset="0"/>
              </a:rPr>
              <a:t>WATER CYCLE</a:t>
            </a:r>
            <a:endParaRPr lang="en-US" sz="4000">
              <a:latin typeface="Comic Sans MS" pitchFamily="66" charset="0"/>
            </a:endParaRPr>
          </a:p>
        </p:txBody>
      </p:sp>
      <p:pic>
        <p:nvPicPr>
          <p:cNvPr id="48141" name="Picture 13" descr="evapo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1933575" cy="2571750"/>
          </a:xfrm>
          <a:prstGeom prst="rect">
            <a:avLst/>
          </a:prstGeom>
          <a:noFill/>
        </p:spPr>
      </p:pic>
      <p:pic>
        <p:nvPicPr>
          <p:cNvPr id="48143" name="Picture 15" descr="evap co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743200"/>
            <a:ext cx="3943350" cy="3017838"/>
          </a:xfrm>
          <a:prstGeom prst="rect">
            <a:avLst/>
          </a:prstGeom>
          <a:noFill/>
        </p:spPr>
      </p:pic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457200" y="3962400"/>
            <a:ext cx="2420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evaporation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5638800" y="5105400"/>
            <a:ext cx="2655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condensation</a:t>
            </a:r>
          </a:p>
        </p:txBody>
      </p:sp>
      <p:pic>
        <p:nvPicPr>
          <p:cNvPr id="48148" name="Picture 20" descr="c_buee_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209800"/>
            <a:ext cx="3668713" cy="293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 autoUpdateAnimBg="0"/>
      <p:bldP spid="481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452813" y="4648200"/>
            <a:ext cx="57197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The return of water to</a:t>
            </a:r>
            <a:br>
              <a:rPr lang="en-US" b="1"/>
            </a:br>
            <a:r>
              <a:rPr lang="en-US" b="1"/>
              <a:t>the surface in the form of</a:t>
            </a:r>
          </a:p>
          <a:p>
            <a:r>
              <a:rPr lang="en-US" b="1"/>
              <a:t>rain, snow, sleet, hail, etc.</a:t>
            </a:r>
          </a:p>
          <a:p>
            <a:r>
              <a:rPr lang="en-US" b="1"/>
              <a:t>= ____________________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6106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The evaporation of water from the surface of plant leaves </a:t>
            </a:r>
          </a:p>
          <a:p>
            <a:r>
              <a:rPr lang="en-US" b="1"/>
              <a:t>  = ________________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295400" y="1828800"/>
            <a:ext cx="3751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TRANSPIRATION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191000" y="6172200"/>
            <a:ext cx="3141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PRECIPITATION</a:t>
            </a:r>
          </a:p>
        </p:txBody>
      </p:sp>
      <p:pic>
        <p:nvPicPr>
          <p:cNvPr id="50185" name="Picture 9" descr="CDIA1D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114800" cy="2841625"/>
          </a:xfrm>
          <a:prstGeom prst="rect">
            <a:avLst/>
          </a:prstGeom>
          <a:noFill/>
        </p:spPr>
      </p:pic>
      <p:pic>
        <p:nvPicPr>
          <p:cNvPr id="50187" name="Picture 11" descr="istockphoto_786289_weather_symb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14800"/>
            <a:ext cx="3048000" cy="2157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43200" y="152400"/>
            <a:ext cx="311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WATER CYCLE</a:t>
            </a:r>
          </a:p>
        </p:txBody>
      </p:sp>
      <p:pic>
        <p:nvPicPr>
          <p:cNvPr id="9221" name="Picture 5" descr="watercycle pa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6934200" cy="52308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571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BIOGEOCHEMICAL CYCLES 3-3 </vt:lpstr>
      <vt:lpstr>ENERGY &amp; MATTER</vt:lpstr>
      <vt:lpstr>4 ATOMS make up 95% of the body in most organisms</vt:lpstr>
      <vt:lpstr>WATER CYCLE = ___________________</vt:lpstr>
      <vt:lpstr>WHY IS WATER IMPORTANT?</vt:lpstr>
      <vt:lpstr>WHY IS WATER IMPORTANT?</vt:lpstr>
      <vt:lpstr>WATER CYCLE</vt:lpstr>
      <vt:lpstr>PowerPoint Presentation</vt:lpstr>
      <vt:lpstr>PowerPoint Presentation</vt:lpstr>
      <vt:lpstr>CARBON CYCLE</vt:lpstr>
      <vt:lpstr>4 main CARBON reservoirs  in BIOSPHERE</vt:lpstr>
      <vt:lpstr>Where does CO2 in atmosphere come from?</vt:lpstr>
      <vt:lpstr>WHY IS CARBON IMPORTANT?</vt:lpstr>
      <vt:lpstr>WHY IS CARBON IMPORTANT?</vt:lpstr>
      <vt:lpstr>PowerPoint Presentation</vt:lpstr>
      <vt:lpstr>WHY IS NITROGEN IMPORTANT?</vt:lpstr>
      <vt:lpstr>79% of the atmosphere is made up of NITROGEN gas (N2)</vt:lpstr>
      <vt:lpstr>PowerPoint Presentation</vt:lpstr>
      <vt:lpstr>PowerPoint Presentation</vt:lpstr>
      <vt:lpstr>PowerPoint Presentation</vt:lpstr>
      <vt:lpstr>PowerPoint Presentation</vt:lpstr>
      <vt:lpstr>PHOSPHORUS CYCLE</vt:lpstr>
      <vt:lpstr>PowerPoint Presentation</vt:lpstr>
      <vt:lpstr>WHY IS PHOSPHORUS IMPORTANT?</vt:lpstr>
    </vt:vector>
  </TitlesOfParts>
  <Company>Rebels Victorious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Becca Riedell</dc:creator>
  <cp:lastModifiedBy>LPS User</cp:lastModifiedBy>
  <cp:revision>44</cp:revision>
  <dcterms:created xsi:type="dcterms:W3CDTF">2006-08-18T01:10:25Z</dcterms:created>
  <dcterms:modified xsi:type="dcterms:W3CDTF">2016-05-17T12:00:26Z</dcterms:modified>
</cp:coreProperties>
</file>