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60" r:id="rId2"/>
    <p:sldId id="407" r:id="rId3"/>
    <p:sldId id="408" r:id="rId4"/>
    <p:sldId id="373" r:id="rId5"/>
    <p:sldId id="375" r:id="rId6"/>
    <p:sldId id="376" r:id="rId7"/>
    <p:sldId id="378" r:id="rId8"/>
    <p:sldId id="380" r:id="rId9"/>
    <p:sldId id="401" r:id="rId10"/>
    <p:sldId id="382" r:id="rId11"/>
    <p:sldId id="409" r:id="rId12"/>
    <p:sldId id="384" r:id="rId13"/>
    <p:sldId id="393" r:id="rId14"/>
    <p:sldId id="422" r:id="rId15"/>
    <p:sldId id="395" r:id="rId16"/>
    <p:sldId id="396" r:id="rId17"/>
    <p:sldId id="397" r:id="rId18"/>
    <p:sldId id="416" r:id="rId19"/>
    <p:sldId id="369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1EB"/>
    <a:srgbClr val="000000"/>
    <a:srgbClr val="008000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2" autoAdjust="0"/>
    <p:restoredTop sz="90929"/>
  </p:normalViewPr>
  <p:slideViewPr>
    <p:cSldViewPr snapToGrid="0">
      <p:cViewPr varScale="1">
        <p:scale>
          <a:sx n="117" d="100"/>
          <a:sy n="117" d="100"/>
        </p:scale>
        <p:origin x="-1590" y="-7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6"/>
    </p:cViewPr>
  </p:sorterViewPr>
  <p:notesViewPr>
    <p:cSldViewPr snapToGrid="0">
      <p:cViewPr varScale="1">
        <p:scale>
          <a:sx n="120" d="100"/>
          <a:sy n="120" d="100"/>
        </p:scale>
        <p:origin x="-28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975774E7-3CD6-4473-A4CB-E9F915721BED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</a:pPr>
            <a:r>
              <a:rPr lang="en-US" sz="1100" b="1"/>
              <a:t>Division Ave High School	Ms. Foglia</a:t>
            </a:r>
            <a:endParaRPr lang="en-US" sz="1800" b="1"/>
          </a:p>
          <a:p>
            <a:pPr>
              <a:tabLst>
                <a:tab pos="6170613" algn="r"/>
              </a:tabLst>
            </a:pPr>
            <a:r>
              <a:rPr lang="en-US" sz="1400" b="1"/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294412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84" charset="0"/>
              </a:defRPr>
            </a:lvl1pPr>
          </a:lstStyle>
          <a:p>
            <a:fld id="{4611EC28-4C10-435A-8663-E20610790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82D1C-78AC-4BD8-AE05-047D3A7BDAA6}" type="slidenum">
              <a:rPr lang="en-US"/>
              <a:pPr/>
              <a:t>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6BBBC-DCA3-4C8B-A27C-704F89F2589C}" type="slidenum">
              <a:rPr lang="en-US"/>
              <a:pPr/>
              <a:t>10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40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Still, the epithelium is continually eroded, and the epithelium is completely replaced by mitosis every three days.</a:t>
            </a:r>
          </a:p>
          <a:p>
            <a:pPr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Gastric ulcers, lesions in the stomach lining, are caused by the acid-tolerant bacterium </a:t>
            </a:r>
            <a:r>
              <a:rPr lang="en-US" sz="1200" i="1">
                <a:solidFill>
                  <a:srgbClr val="000000"/>
                </a:solidFill>
              </a:rPr>
              <a:t>Heliobacter pylori</a:t>
            </a:r>
            <a:r>
              <a:rPr lang="en-US" sz="1200">
                <a:solidFill>
                  <a:srgbClr val="000000"/>
                </a:solidFill>
              </a:rPr>
              <a:t>.</a:t>
            </a:r>
          </a:p>
          <a:p>
            <a:pPr marL="280988" lvl="1"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Ulcers are often treated with antibiotics.</a:t>
            </a:r>
          </a:p>
          <a:p>
            <a:pPr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Pepsin is secreted in an </a:t>
            </a:r>
            <a:r>
              <a:rPr lang="en-US" sz="1200" i="1">
                <a:solidFill>
                  <a:srgbClr val="000000"/>
                </a:solidFill>
              </a:rPr>
              <a:t>inactive</a:t>
            </a:r>
            <a:r>
              <a:rPr lang="en-US" sz="1200">
                <a:solidFill>
                  <a:srgbClr val="000000"/>
                </a:solidFill>
              </a:rPr>
              <a:t> form, called </a:t>
            </a:r>
            <a:r>
              <a:rPr lang="en-US" sz="1200" b="1">
                <a:solidFill>
                  <a:srgbClr val="000000"/>
                </a:solidFill>
              </a:rPr>
              <a:t>pepsinogen</a:t>
            </a:r>
            <a:r>
              <a:rPr lang="en-US" sz="1200">
                <a:solidFill>
                  <a:srgbClr val="000000"/>
                </a:solidFill>
              </a:rPr>
              <a:t> by specialized chief cells in gastric pits.</a:t>
            </a:r>
          </a:p>
          <a:p>
            <a:pPr marL="280988" lvl="1"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Parietal cells, also in the pits, secrete hydrochloric acid which converts pepsinogen to the active pepsin only when both reach the lumen of the stomach, minimizing self-digestion.</a:t>
            </a:r>
          </a:p>
          <a:p>
            <a:pPr marL="280988" lvl="1"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Also, in a positive-feedback system, activated pepsin can activate more pepsinogen molecules.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5D771-1FC3-47EF-9BDB-1077724FFC56}" type="slidenum">
              <a:rPr lang="en-US"/>
              <a:pPr/>
              <a:t>11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5330C-52B3-46AF-A579-8B6995753605}" type="slidenum">
              <a:rPr lang="en-US"/>
              <a:pPr/>
              <a:t>12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4CF44-F67C-4C99-9BA6-A37932BE7017}" type="slidenum">
              <a:rPr lang="en-US"/>
              <a:pPr/>
              <a:t>13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81617-1F8A-4A5A-B5AF-39A9A0B6A3D1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2128-6E5C-4DB0-BA07-366EB83CA844}" type="slidenum">
              <a:rPr lang="en-US"/>
              <a:pPr/>
              <a:t>15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F4BA-7BD4-431D-A9C5-5A937EC95302}" type="slidenum">
              <a:rPr lang="en-US"/>
              <a:pPr/>
              <a:t>16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963EA-E54B-4E1F-ABB1-AA9A3CC8C30A}" type="slidenum">
              <a:rPr lang="en-US"/>
              <a:pPr/>
              <a:t>17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BA9D7-D560-4FD0-8C8B-546E990546D1}" type="slidenum">
              <a:rPr lang="en-US"/>
              <a:pPr/>
              <a:t>18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3F124-8E62-424D-9367-FE60B8FDA7C2}" type="slidenum">
              <a:rPr lang="en-US"/>
              <a:pPr/>
              <a:t>19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0D8BA-52BA-426E-A079-524253417F27}" type="slidenum">
              <a:rPr lang="en-US"/>
              <a:pPr/>
              <a:t>2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B4ACF-3DA9-41CF-9499-18C934434740}" type="slidenum">
              <a:rPr lang="en-US"/>
              <a:pPr/>
              <a:t>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6B999-DE02-402D-BB4B-D364D47512F2}" type="slidenum">
              <a:rPr lang="en-US"/>
              <a:pPr/>
              <a:t>4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14841-76C5-423F-8E4A-5525816746E2}" type="slidenum">
              <a:rPr lang="en-US"/>
              <a:pPr/>
              <a:t>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77637-14C9-4A3F-A938-0895EAF47327}" type="slidenum">
              <a:rPr lang="en-US"/>
              <a:pPr/>
              <a:t>6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337F9-135F-4274-BBBF-CADA536AFF04}" type="slidenum">
              <a:rPr lang="en-US"/>
              <a:pPr/>
              <a:t>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After chewing and swallowing, it takes 5 to 10 seconds for food to pass down the esophagus to the stomach, where it spends 2 to 6 hours being partially digested.</a:t>
            </a:r>
          </a:p>
          <a:p>
            <a:pPr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Final digestion and nutrient absorption occur in the small intestine over a period of 5 to 6 hours.</a:t>
            </a:r>
          </a:p>
          <a:p>
            <a:pPr>
              <a:buClr>
                <a:srgbClr val="339933"/>
              </a:buClr>
            </a:pPr>
            <a:r>
              <a:rPr lang="en-US" sz="1200">
                <a:solidFill>
                  <a:srgbClr val="000000"/>
                </a:solidFill>
              </a:rPr>
              <a:t>In 12 to 24 hours, any undigested material passes through the large intestine, and feces are expelled through the anus.</a:t>
            </a:r>
          </a:p>
          <a:p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1449D-A40E-49B3-9FFF-71162B2B1B00}" type="slidenum">
              <a:rPr lang="en-US"/>
              <a:pPr/>
              <a:t>8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70A48-D96E-45EE-90DB-5239230F5997}" type="slidenum">
              <a:rPr lang="en-US"/>
              <a:pPr/>
              <a:t>9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US"/>
              <a:t>2006-2007</a:t>
            </a: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69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70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pitchFamily="8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096080-3214-4B27-A002-66C6499D5479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52D42-65B8-4B45-A020-9292776C90C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D62DC8-900F-44C2-8083-02BA1821ED2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F167D2-A17E-47B1-9CFC-F86F14668BA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D54D-DC31-4D7D-B284-9C96B28A2310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E36090-86FD-454A-A9EA-3FCBD6F68A12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292D0-3A05-4AA3-B15D-1490CC10675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7A5E8A-545C-47EB-9234-59F43E2983B9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3BB1F-FF8A-4B82-8C7C-E14C0E48E6E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7CCAF-80B3-4A23-B00D-9233F1257CB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81131BFE-6197-49F5-A23D-2EC3E8FC0C5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audio2.wav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1676400" y="638175"/>
            <a:ext cx="394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/>
              <a:t>Animal Nutrition</a:t>
            </a:r>
            <a:endParaRPr lang="en-US" sz="3600" b="1">
              <a:solidFill>
                <a:schemeClr val="tx2"/>
              </a:solidFill>
            </a:endParaRPr>
          </a:p>
          <a:p>
            <a:r>
              <a:rPr lang="en-US" sz="3600" b="1">
                <a:solidFill>
                  <a:schemeClr val="tx2"/>
                </a:solidFill>
              </a:rPr>
              <a:t>Human Digestion</a:t>
            </a:r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362200"/>
            <a:ext cx="64516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4" cstate="print"/>
          <a:srcRect l="10620" r="21239"/>
          <a:stretch>
            <a:fillRect/>
          </a:stretch>
        </p:blipFill>
        <p:spPr bwMode="auto">
          <a:xfrm>
            <a:off x="6629400" y="533400"/>
            <a:ext cx="24320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685800"/>
            <a:ext cx="5133975" cy="762000"/>
          </a:xfrm>
        </p:spPr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82613" y="1371600"/>
            <a:ext cx="4672012" cy="4029075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ClrTx/>
            </a:pPr>
            <a:r>
              <a:rPr lang="en-US" sz="3400"/>
              <a:t>Functions</a:t>
            </a:r>
            <a:endParaRPr lang="en-US"/>
          </a:p>
          <a:p>
            <a:pPr marL="628650" lvl="1" indent="-228600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disinfect food</a:t>
            </a:r>
            <a:endParaRPr lang="en-US"/>
          </a:p>
          <a:p>
            <a:pPr marL="909638" lvl="2" indent="-166688">
              <a:lnSpc>
                <a:spcPct val="90000"/>
              </a:lnSpc>
            </a:pPr>
            <a:r>
              <a:rPr lang="en-US"/>
              <a:t>hydrochloric acid = pH 2</a:t>
            </a:r>
          </a:p>
          <a:p>
            <a:pPr marL="1198563" lvl="3" indent="-174625">
              <a:lnSpc>
                <a:spcPct val="90000"/>
              </a:lnSpc>
            </a:pPr>
            <a:r>
              <a:rPr lang="en-US"/>
              <a:t>kills bacteria 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food storage</a:t>
            </a:r>
            <a:endParaRPr lang="en-US" sz="2900"/>
          </a:p>
          <a:p>
            <a:pPr marL="909638" lvl="2" indent="-166688">
              <a:lnSpc>
                <a:spcPct val="90000"/>
              </a:lnSpc>
            </a:pPr>
            <a:r>
              <a:rPr lang="en-US"/>
              <a:t>can stretch to fit ~2L food 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digests protein</a:t>
            </a:r>
            <a:endParaRPr lang="en-US"/>
          </a:p>
          <a:p>
            <a:pPr marL="909638" lvl="2" indent="-166688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pepsin enzyme</a:t>
            </a: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5" cstate="print"/>
          <a:srcRect b="3246"/>
          <a:stretch>
            <a:fillRect/>
          </a:stretch>
        </p:blipFill>
        <p:spPr bwMode="auto">
          <a:xfrm>
            <a:off x="4670425" y="1524000"/>
            <a:ext cx="4473575" cy="5334000"/>
          </a:xfrm>
          <a:prstGeom prst="rect">
            <a:avLst/>
          </a:prstGeom>
          <a:noFill/>
        </p:spPr>
      </p:pic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157163" y="5465763"/>
            <a:ext cx="5241925" cy="6413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But the stomach is made out of protein!</a:t>
            </a:r>
          </a:p>
          <a:p>
            <a:pPr algn="l"/>
            <a:r>
              <a:rPr lang="en-US" sz="1800" b="1">
                <a:solidFill>
                  <a:srgbClr val="0F116A"/>
                </a:solidFill>
              </a:rPr>
              <a:t>What stops the stomach from digesting itself?</a:t>
            </a:r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157163" y="6100763"/>
            <a:ext cx="5241925" cy="6413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84" charset="2"/>
              <a:buNone/>
            </a:pPr>
            <a:r>
              <a:rPr lang="en-US" sz="1800" b="1">
                <a:solidFill>
                  <a:schemeClr val="bg1"/>
                </a:solidFill>
              </a:rPr>
              <a:t>mucus secreted by stomach cells protects stomach 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build="p" autoUpdateAnimBg="0"/>
      <p:bldP spid="381957" grpId="0" animBg="1" autoUpdateAnimBg="0"/>
      <p:bldP spid="38195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 descr="41-13-HumanDigestiveSys-NL"/>
          <p:cNvPicPr>
            <a:picLocks noChangeAspect="1" noChangeArrowheads="1"/>
          </p:cNvPicPr>
          <p:nvPr/>
        </p:nvPicPr>
        <p:blipFill>
          <a:blip r:embed="rId5" cstate="print"/>
          <a:srcRect b="3600"/>
          <a:stretch>
            <a:fillRect/>
          </a:stretch>
        </p:blipFill>
        <p:spPr bwMode="auto">
          <a:xfrm>
            <a:off x="304800" y="481013"/>
            <a:ext cx="85217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30" name="Group 10"/>
          <p:cNvGrpSpPr>
            <a:grpSpLocks/>
          </p:cNvGrpSpPr>
          <p:nvPr/>
        </p:nvGrpSpPr>
        <p:grpSpPr bwMode="auto">
          <a:xfrm>
            <a:off x="4953000" y="438150"/>
            <a:ext cx="4068763" cy="3981450"/>
            <a:chOff x="3120" y="276"/>
            <a:chExt cx="2563" cy="2508"/>
          </a:xfrm>
        </p:grpSpPr>
        <p:sp>
          <p:nvSpPr>
            <p:cNvPr id="440326" name="Line 6"/>
            <p:cNvSpPr>
              <a:spLocks noChangeShapeType="1"/>
            </p:cNvSpPr>
            <p:nvPr/>
          </p:nvSpPr>
          <p:spPr bwMode="auto">
            <a:xfrm flipH="1">
              <a:off x="3120" y="1248"/>
              <a:ext cx="1104" cy="15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25" name="Text Box 5"/>
            <p:cNvSpPr txBox="1">
              <a:spLocks noChangeArrowheads="1"/>
            </p:cNvSpPr>
            <p:nvPr/>
          </p:nvSpPr>
          <p:spPr bwMode="auto">
            <a:xfrm>
              <a:off x="4128" y="276"/>
              <a:ext cx="1555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tIns="91440"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 u="sng">
                  <a:solidFill>
                    <a:srgbClr val="CC0000"/>
                  </a:solidFill>
                </a:rPr>
                <a:t>stomach</a:t>
              </a:r>
              <a:endParaRPr lang="en-US" sz="2000" b="1" u="sng">
                <a:solidFill>
                  <a:srgbClr val="0F116A"/>
                </a:solidFill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kills germs 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break up food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digest proteins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store food</a:t>
              </a:r>
            </a:p>
          </p:txBody>
        </p:sp>
      </p:grpSp>
      <p:sp>
        <p:nvSpPr>
          <p:cNvPr id="440328" name="Rectangle 8"/>
          <p:cNvSpPr>
            <a:spLocks noChangeArrowheads="1"/>
          </p:cNvSpPr>
          <p:nvPr/>
        </p:nvSpPr>
        <p:spPr bwMode="auto">
          <a:xfrm>
            <a:off x="7518400" y="3025775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u="sng">
                <a:solidFill>
                  <a:srgbClr val="CC0000"/>
                </a:solidFill>
              </a:rPr>
              <a:t>sphincter</a:t>
            </a:r>
          </a:p>
        </p:txBody>
      </p:sp>
      <p:sp>
        <p:nvSpPr>
          <p:cNvPr id="440329" name="Rectangle 9"/>
          <p:cNvSpPr>
            <a:spLocks noChangeArrowheads="1"/>
          </p:cNvSpPr>
          <p:nvPr/>
        </p:nvSpPr>
        <p:spPr bwMode="auto">
          <a:xfrm>
            <a:off x="7313613" y="5005388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u="sng">
                <a:solidFill>
                  <a:srgbClr val="CC0000"/>
                </a:solidFill>
              </a:rPr>
              <a:t>sphincter</a:t>
            </a:r>
          </a:p>
        </p:txBody>
      </p:sp>
      <p:sp>
        <p:nvSpPr>
          <p:cNvPr id="440331" name="Line 11"/>
          <p:cNvSpPr>
            <a:spLocks noChangeShapeType="1"/>
          </p:cNvSpPr>
          <p:nvPr/>
        </p:nvSpPr>
        <p:spPr bwMode="auto">
          <a:xfrm flipH="1" flipV="1">
            <a:off x="2293938" y="1530350"/>
            <a:ext cx="1516062" cy="4508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32" name="Text Box 12"/>
          <p:cNvSpPr txBox="1">
            <a:spLocks noChangeArrowheads="1"/>
          </p:cNvSpPr>
          <p:nvPr/>
        </p:nvSpPr>
        <p:spPr bwMode="auto">
          <a:xfrm>
            <a:off x="585788" y="412750"/>
            <a:ext cx="2352675" cy="150971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mouth</a:t>
            </a:r>
            <a:endParaRPr lang="en-US" sz="2000" b="1" u="sng">
              <a:solidFill>
                <a:srgbClr val="0F116A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break up food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digest starch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kill germs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moisten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8" grpId="0"/>
      <p:bldP spid="4403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Ulcers</a:t>
            </a:r>
          </a:p>
        </p:txBody>
      </p:sp>
      <p:sp>
        <p:nvSpPr>
          <p:cNvPr id="38605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58536" y="1307420"/>
            <a:ext cx="3314700" cy="5367338"/>
          </a:xfrm>
          <a:solidFill>
            <a:schemeClr val="bg1"/>
          </a:solidFill>
        </p:spPr>
        <p:txBody>
          <a:bodyPr/>
          <a:lstStyle/>
          <a:p>
            <a:pPr marL="227013" indent="-227013">
              <a:lnSpc>
                <a:spcPct val="90000"/>
              </a:lnSpc>
            </a:pPr>
            <a:r>
              <a:rPr lang="en-US" sz="2800"/>
              <a:t>Used to think ulcers were caused by stress</a:t>
            </a:r>
          </a:p>
          <a:p>
            <a:pPr marL="630238" lvl="1" indent="-227013">
              <a:lnSpc>
                <a:spcPct val="90000"/>
              </a:lnSpc>
            </a:pPr>
            <a:r>
              <a:rPr lang="en-US" sz="2200"/>
              <a:t>tried to control with antacids</a:t>
            </a:r>
          </a:p>
          <a:p>
            <a:pPr marL="227013" indent="-227013">
              <a:lnSpc>
                <a:spcPct val="90000"/>
              </a:lnSpc>
            </a:pPr>
            <a:r>
              <a:rPr lang="en-US" sz="2800"/>
              <a:t>Now know ulcers caused by bacterial infection of stomach</a:t>
            </a:r>
            <a:endParaRPr lang="en-US" sz="2400"/>
          </a:p>
          <a:p>
            <a:pPr marL="630238" lvl="1" indent="-227013">
              <a:lnSpc>
                <a:spcPct val="90000"/>
              </a:lnSpc>
            </a:pPr>
            <a:r>
              <a:rPr lang="en-US" sz="2200" u="sng"/>
              <a:t>H. pylori</a:t>
            </a:r>
            <a:r>
              <a:rPr lang="en-US" sz="2200"/>
              <a:t> bacteria</a:t>
            </a:r>
          </a:p>
          <a:p>
            <a:pPr marL="630238" lvl="1" indent="-227013">
              <a:lnSpc>
                <a:spcPct val="90000"/>
              </a:lnSpc>
            </a:pPr>
            <a:r>
              <a:rPr lang="en-US" sz="2200"/>
              <a:t>now cure with antibiotics</a:t>
            </a:r>
          </a:p>
        </p:txBody>
      </p:sp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6" cstate="print"/>
          <a:srcRect t="8582"/>
          <a:stretch>
            <a:fillRect/>
          </a:stretch>
        </p:blipFill>
        <p:spPr bwMode="auto">
          <a:xfrm>
            <a:off x="3995738" y="511175"/>
            <a:ext cx="4941887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4924425" y="2282825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inflammation of stomach</a:t>
            </a:r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7356475" y="2325688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inflammation of esophagus</a:t>
            </a: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4903788" y="1052513"/>
            <a:ext cx="153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Colonized by 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 i="1">
                <a:solidFill>
                  <a:srgbClr val="000000"/>
                </a:solidFill>
              </a:rPr>
              <a:t>H. pylori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6889750" y="979488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Free of 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 i="1">
                <a:solidFill>
                  <a:srgbClr val="000000"/>
                </a:solidFill>
              </a:rPr>
              <a:t>H. pylori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7169150" y="6062663"/>
            <a:ext cx="153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white blood cells</a:t>
            </a:r>
          </a:p>
        </p:txBody>
      </p: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4284663" y="5335588"/>
            <a:ext cx="1531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cytokines</a:t>
            </a:r>
          </a:p>
        </p:txBody>
      </p:sp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3911600" y="4137025"/>
            <a:ext cx="15319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inflammatory proteins</a:t>
            </a:r>
          </a:p>
          <a:p>
            <a:r>
              <a:rPr lang="en-US" sz="1200" b="1">
                <a:solidFill>
                  <a:srgbClr val="000000"/>
                </a:solidFill>
              </a:rPr>
              <a:t>(CagA)</a:t>
            </a:r>
          </a:p>
        </p:txBody>
      </p:sp>
      <p:sp>
        <p:nvSpPr>
          <p:cNvPr id="386060" name="Rectangle 12"/>
          <p:cNvSpPr>
            <a:spLocks noChangeArrowheads="1"/>
          </p:cNvSpPr>
          <p:nvPr/>
        </p:nvSpPr>
        <p:spPr bwMode="auto">
          <a:xfrm>
            <a:off x="7219950" y="4029075"/>
            <a:ext cx="15319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cell damaging proteins</a:t>
            </a:r>
          </a:p>
          <a:p>
            <a:r>
              <a:rPr lang="en-US" sz="1200" b="1">
                <a:solidFill>
                  <a:srgbClr val="000000"/>
                </a:solidFill>
              </a:rPr>
              <a:t>(VacA)</a:t>
            </a:r>
          </a:p>
        </p:txBody>
      </p:sp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7432675" y="5453063"/>
            <a:ext cx="153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helper T cells</a:t>
            </a:r>
          </a:p>
        </p:txBody>
      </p:sp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4164013" y="5886450"/>
            <a:ext cx="1531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neutrophil cells</a:t>
            </a: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4924425" y="3159125"/>
            <a:ext cx="1531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</a:rPr>
              <a:t>H. pylori</a:t>
            </a:r>
          </a:p>
        </p:txBody>
      </p:sp>
      <p:pic>
        <p:nvPicPr>
          <p:cNvPr id="386065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7938" y="5156200"/>
            <a:ext cx="1625600" cy="162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86066" name="Picture 18"/>
          <p:cNvPicPr>
            <a:picLocks noChangeAspect="1" noChangeArrowheads="1"/>
          </p:cNvPicPr>
          <p:nvPr/>
        </p:nvPicPr>
        <p:blipFill>
          <a:blip r:embed="rId8" cstate="print"/>
          <a:srcRect l="19408" r="19408"/>
          <a:stretch>
            <a:fillRect/>
          </a:stretch>
        </p:blipFill>
        <p:spPr bwMode="auto">
          <a:xfrm>
            <a:off x="7431088" y="5151438"/>
            <a:ext cx="1608137" cy="1630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86067" name="Text Box 19"/>
          <p:cNvSpPr txBox="1">
            <a:spLocks noChangeArrowheads="1"/>
          </p:cNvSpPr>
          <p:nvPr/>
        </p:nvSpPr>
        <p:spPr bwMode="auto">
          <a:xfrm>
            <a:off x="3917950" y="5029200"/>
            <a:ext cx="13700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900">
                <a:solidFill>
                  <a:srgbClr val="CC0000"/>
                </a:solidFill>
                <a:sym typeface="Zapf Dingbats" pitchFamily="84" charset="2"/>
              </a:rPr>
              <a:t></a:t>
            </a:r>
            <a:endParaRPr lang="en-US" sz="18900"/>
          </a:p>
        </p:txBody>
      </p:sp>
      <p:sp>
        <p:nvSpPr>
          <p:cNvPr id="386068" name="Text Box 20"/>
          <p:cNvSpPr txBox="1">
            <a:spLocks noChangeArrowheads="1"/>
          </p:cNvSpPr>
          <p:nvPr/>
        </p:nvSpPr>
        <p:spPr bwMode="auto">
          <a:xfrm>
            <a:off x="7562850" y="5029200"/>
            <a:ext cx="13700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900">
                <a:solidFill>
                  <a:srgbClr val="CC0000"/>
                </a:solidFill>
                <a:sym typeface="Zapf Dingbats" pitchFamily="84" charset="2"/>
              </a:rPr>
              <a:t></a:t>
            </a:r>
            <a:endParaRPr lang="en-US" sz="18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build="p" autoUpdateAnimBg="0"/>
      <p:bldP spid="386067" grpId="0" build="p" autoUpdateAnimBg="0"/>
      <p:bldP spid="3860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383722"/>
            <a:ext cx="7772400" cy="762000"/>
          </a:xfrm>
        </p:spPr>
        <p:txBody>
          <a:bodyPr/>
          <a:lstStyle/>
          <a:p>
            <a:pPr algn="ctr"/>
            <a:r>
              <a:rPr lang="en-US" u="sng" dirty="0"/>
              <a:t>You’ve got company!</a:t>
            </a:r>
          </a:p>
        </p:txBody>
      </p:sp>
      <p:sp>
        <p:nvSpPr>
          <p:cNvPr id="404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0263" y="1371600"/>
            <a:ext cx="7772400" cy="4822825"/>
          </a:xfrm>
        </p:spPr>
        <p:txBody>
          <a:bodyPr/>
          <a:lstStyle/>
          <a:p>
            <a:pPr>
              <a:buClrTx/>
            </a:pPr>
            <a:r>
              <a:rPr lang="en-US"/>
              <a:t>Living in the large intestine is a community of helpful bacteria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Escherichia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coli: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E.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 u="sng">
                <a:solidFill>
                  <a:srgbClr val="CC0000"/>
                </a:solidFill>
              </a:rPr>
              <a:t>coli</a:t>
            </a:r>
            <a:endParaRPr lang="en-US"/>
          </a:p>
          <a:p>
            <a:pPr marL="1085850" lvl="2"/>
            <a:r>
              <a:rPr lang="en-US" u="sng">
                <a:solidFill>
                  <a:srgbClr val="CC0000"/>
                </a:solidFill>
              </a:rPr>
              <a:t>digest cellulose</a:t>
            </a:r>
          </a:p>
          <a:p>
            <a:pPr marL="1428750" lvl="3"/>
            <a:r>
              <a:rPr lang="en-US"/>
              <a:t>digests fruits &amp; vegetables</a:t>
            </a:r>
            <a:endParaRPr lang="en-US" u="sng">
              <a:solidFill>
                <a:srgbClr val="CC0000"/>
              </a:solidFill>
            </a:endParaRPr>
          </a:p>
          <a:p>
            <a:pPr marL="1085850" lvl="2"/>
            <a:r>
              <a:rPr lang="en-US" u="sng">
                <a:solidFill>
                  <a:srgbClr val="CC0000"/>
                </a:solidFill>
              </a:rPr>
              <a:t>produce vitamins</a:t>
            </a:r>
            <a:r>
              <a:rPr lang="en-US"/>
              <a:t> </a:t>
            </a:r>
          </a:p>
          <a:p>
            <a:pPr marL="1428750" lvl="3"/>
            <a:r>
              <a:rPr lang="en-US"/>
              <a:t>vitamin K &amp; B vitamins</a:t>
            </a:r>
          </a:p>
          <a:p>
            <a:pPr marL="1085850" lvl="2"/>
            <a:r>
              <a:rPr lang="en-US" u="sng">
                <a:solidFill>
                  <a:srgbClr val="CC0000"/>
                </a:solidFill>
              </a:rPr>
              <a:t>BUT generate gases</a:t>
            </a:r>
            <a:endParaRPr lang="en-US"/>
          </a:p>
          <a:p>
            <a:pPr marL="1428750" lvl="3"/>
            <a:r>
              <a:rPr lang="en-US"/>
              <a:t>by-product of bacterial metabolism </a:t>
            </a:r>
          </a:p>
          <a:p>
            <a:pPr marL="1428750" lvl="3"/>
            <a:r>
              <a:rPr lang="en-US"/>
              <a:t>methane, hydrogen sulfide</a:t>
            </a:r>
          </a:p>
          <a:p>
            <a:pPr marL="1428750" lvl="3"/>
            <a:r>
              <a:rPr lang="en-US"/>
              <a:t>STINKY</a:t>
            </a:r>
            <a:r>
              <a:rPr lang="en-US" i="1"/>
              <a:t>!</a:t>
            </a:r>
            <a:endParaRPr lang="en-US"/>
          </a:p>
        </p:txBody>
      </p:sp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2075" y="2660650"/>
            <a:ext cx="248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8" name="Picture 2" descr="41-13-HumanDigestiveSys-NL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304800" y="481013"/>
            <a:ext cx="85217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939" name="Line 3"/>
          <p:cNvSpPr>
            <a:spLocks noChangeShapeType="1"/>
          </p:cNvSpPr>
          <p:nvPr/>
        </p:nvSpPr>
        <p:spPr bwMode="auto">
          <a:xfrm flipH="1" flipV="1">
            <a:off x="2362200" y="1447800"/>
            <a:ext cx="14478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40" name="Line 4"/>
          <p:cNvSpPr>
            <a:spLocks noChangeShapeType="1"/>
          </p:cNvSpPr>
          <p:nvPr/>
        </p:nvSpPr>
        <p:spPr bwMode="auto">
          <a:xfrm flipH="1">
            <a:off x="4953000" y="1981200"/>
            <a:ext cx="1752600" cy="2438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6553200" y="400050"/>
            <a:ext cx="2468563" cy="150971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stomach</a:t>
            </a:r>
            <a:endParaRPr lang="en-US" sz="2000" b="1" u="sng">
              <a:solidFill>
                <a:srgbClr val="0F116A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kills germs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break up food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digest proteins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store food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1295400" y="339725"/>
            <a:ext cx="2352675" cy="1509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mouth</a:t>
            </a:r>
            <a:endParaRPr lang="en-US" sz="2000" b="1" u="sng">
              <a:solidFill>
                <a:srgbClr val="0F116A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break up food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digest starch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kill germs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moisten food</a:t>
            </a:r>
          </a:p>
        </p:txBody>
      </p:sp>
      <p:sp>
        <p:nvSpPr>
          <p:cNvPr id="551943" name="Line 7"/>
          <p:cNvSpPr>
            <a:spLocks noChangeShapeType="1"/>
          </p:cNvSpPr>
          <p:nvPr/>
        </p:nvSpPr>
        <p:spPr bwMode="auto">
          <a:xfrm flipH="1">
            <a:off x="4503738" y="4953000"/>
            <a:ext cx="1592262" cy="762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6092825" y="3108325"/>
            <a:ext cx="2887663" cy="181451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small intestines</a:t>
            </a:r>
            <a:endParaRPr lang="en-US" sz="2000" b="1" u="sng">
              <a:solidFill>
                <a:schemeClr val="tx2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breakdown food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</a:rPr>
              <a:t>	- proteins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</a:rPr>
              <a:t>	- starch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</a:rPr>
              <a:t>	- fats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absorb nutrients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0" y="3749675"/>
            <a:ext cx="3349625" cy="90011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marL="111125" indent="-111125"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u="sng">
                <a:solidFill>
                  <a:srgbClr val="CC0000"/>
                </a:solidFill>
              </a:rPr>
              <a:t>pancreas</a:t>
            </a:r>
            <a:endParaRPr lang="en-US" sz="2000" b="1" u="sng">
              <a:solidFill>
                <a:srgbClr val="0F116A"/>
              </a:solidFill>
            </a:endParaRPr>
          </a:p>
          <a:p>
            <a:pPr marL="111125" indent="-111125" algn="l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produces enzymes to </a:t>
            </a:r>
          </a:p>
          <a:p>
            <a:pPr marL="111125" indent="-111125" algn="l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rgbClr val="0F116A"/>
                </a:solidFill>
              </a:rPr>
              <a:t>	digest proteins &amp; carbs</a:t>
            </a:r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42863" y="2127250"/>
            <a:ext cx="3119437" cy="1204913"/>
          </a:xfrm>
          <a:prstGeom prst="rect">
            <a:avLst/>
          </a:prstGeom>
          <a:solidFill>
            <a:schemeClr val="bg2"/>
          </a:solidFill>
          <a:ln w="38100">
            <a:noFill/>
            <a:miter lim="800000"/>
            <a:headEnd/>
            <a:tailEnd/>
          </a:ln>
          <a:effectLst/>
        </p:spPr>
        <p:txBody>
          <a:bodyPr tIns="91440" rIns="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liver</a:t>
            </a:r>
            <a:endParaRPr lang="en-US" sz="2000" b="1" u="sng">
              <a:solidFill>
                <a:srgbClr val="0F116A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produces bile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</a:rPr>
              <a:t>	- stored in gall bladder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  <a:sym typeface="Wingdings" pitchFamily="84" charset="2"/>
              </a:rPr>
              <a:t></a:t>
            </a:r>
            <a:r>
              <a:rPr lang="en-US" sz="2000" b="1">
                <a:solidFill>
                  <a:srgbClr val="0F116A"/>
                </a:solidFill>
              </a:rPr>
              <a:t>break up fats</a:t>
            </a:r>
          </a:p>
        </p:txBody>
      </p:sp>
      <p:sp>
        <p:nvSpPr>
          <p:cNvPr id="551947" name="Line 11"/>
          <p:cNvSpPr>
            <a:spLocks noChangeShapeType="1"/>
          </p:cNvSpPr>
          <p:nvPr/>
        </p:nvSpPr>
        <p:spPr bwMode="auto">
          <a:xfrm flipH="1" flipV="1">
            <a:off x="5334000" y="5791200"/>
            <a:ext cx="1138238" cy="4143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6172200" y="6019800"/>
            <a:ext cx="2409825" cy="633413"/>
          </a:xfrm>
          <a:prstGeom prst="rect">
            <a:avLst/>
          </a:prstGeom>
          <a:solidFill>
            <a:schemeClr val="bg2"/>
          </a:solidFill>
          <a:ln w="38100">
            <a:solidFill>
              <a:srgbClr val="B7C1EB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large intestines</a:t>
            </a:r>
            <a:endParaRPr lang="en-US" sz="2000" b="1" u="sng">
              <a:solidFill>
                <a:srgbClr val="0F116A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>
                <a:solidFill>
                  <a:srgbClr val="0F116A"/>
                </a:solidFill>
              </a:rPr>
              <a:t>absorb water</a:t>
            </a:r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219075" y="6330950"/>
            <a:ext cx="1339850" cy="328613"/>
          </a:xfrm>
          <a:prstGeom prst="rect">
            <a:avLst/>
          </a:prstGeom>
          <a:solidFill>
            <a:schemeClr val="bg2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tabLst>
                <a:tab pos="225425" algn="l"/>
              </a:tabLst>
            </a:pPr>
            <a:r>
              <a:rPr lang="en-US" sz="2000" b="1" u="sng">
                <a:solidFill>
                  <a:srgbClr val="CC0000"/>
                </a:solidFill>
              </a:rPr>
              <a:t>appendix</a:t>
            </a:r>
            <a:endParaRPr lang="en-US" sz="2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85107" y="440872"/>
            <a:ext cx="7772400" cy="762000"/>
          </a:xfrm>
        </p:spPr>
        <p:txBody>
          <a:bodyPr/>
          <a:lstStyle/>
          <a:p>
            <a:pPr algn="ctr"/>
            <a:r>
              <a:rPr lang="en-US" u="sng" dirty="0"/>
              <a:t>Different diets; different bodies</a:t>
            </a:r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2208213"/>
          </a:xfrm>
        </p:spPr>
        <p:txBody>
          <a:bodyPr/>
          <a:lstStyle/>
          <a:p>
            <a:pPr>
              <a:buClrTx/>
            </a:pPr>
            <a:r>
              <a:rPr lang="en-US"/>
              <a:t>Adaptations of herbivore vs. carnivore</a:t>
            </a:r>
          </a:p>
          <a:p>
            <a:pPr lvl="1">
              <a:buClrTx/>
            </a:pPr>
            <a:r>
              <a:rPr lang="en-US"/>
              <a:t>teeth</a:t>
            </a:r>
          </a:p>
          <a:p>
            <a:pPr lvl="1">
              <a:buClrTx/>
            </a:pPr>
            <a:r>
              <a:rPr lang="en-US"/>
              <a:t>length of digestive system</a:t>
            </a:r>
          </a:p>
          <a:p>
            <a:pPr lvl="1">
              <a:buClrTx/>
            </a:pPr>
            <a:r>
              <a:rPr lang="en-US"/>
              <a:t>number &amp; size of stomachs</a:t>
            </a:r>
          </a:p>
        </p:txBody>
      </p:sp>
      <p:pic>
        <p:nvPicPr>
          <p:cNvPr id="408580" name="Picture 4" descr="41_27GITractComparison_C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288" y="3500438"/>
            <a:ext cx="3133725" cy="3281362"/>
          </a:xfrm>
          <a:prstGeom prst="rect">
            <a:avLst/>
          </a:prstGeom>
          <a:noFill/>
        </p:spPr>
      </p:pic>
      <p:pic>
        <p:nvPicPr>
          <p:cNvPr id="408581" name="Picture 5" descr="41_26TeethRevealDiet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738" y="3938588"/>
            <a:ext cx="1855787" cy="2790825"/>
          </a:xfrm>
          <a:prstGeom prst="rect">
            <a:avLst/>
          </a:prstGeom>
          <a:noFill/>
        </p:spPr>
      </p:pic>
      <p:pic>
        <p:nvPicPr>
          <p:cNvPr id="408582" name="Picture 6" descr="c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6713" y="4178300"/>
            <a:ext cx="21193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8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365"/>
            <a:ext cx="7772400" cy="762000"/>
          </a:xfrm>
        </p:spPr>
        <p:txBody>
          <a:bodyPr/>
          <a:lstStyle/>
          <a:p>
            <a:r>
              <a:rPr lang="en-US" u="sng" dirty="0"/>
              <a:t>Teeth </a:t>
            </a:r>
          </a:p>
        </p:txBody>
      </p:sp>
      <p:sp>
        <p:nvSpPr>
          <p:cNvPr id="410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5D"/>
              </a:buClr>
            </a:pPr>
            <a:r>
              <a:rPr lang="en-US" u="sng">
                <a:solidFill>
                  <a:srgbClr val="CC0000"/>
                </a:solidFill>
              </a:rPr>
              <a:t>Carnivore</a:t>
            </a:r>
            <a:endParaRPr lang="en-US"/>
          </a:p>
          <a:p>
            <a:pPr lvl="1">
              <a:lnSpc>
                <a:spcPct val="90000"/>
              </a:lnSpc>
              <a:buClrTx/>
            </a:pPr>
            <a:r>
              <a:rPr lang="en-US"/>
              <a:t>sharp ripping teeth</a:t>
            </a:r>
          </a:p>
          <a:p>
            <a:pPr lvl="1">
              <a:lnSpc>
                <a:spcPct val="90000"/>
              </a:lnSpc>
              <a:buClrTx/>
            </a:pPr>
            <a:r>
              <a:rPr lang="en-US"/>
              <a:t>“canines”</a:t>
            </a:r>
          </a:p>
          <a:p>
            <a:pPr>
              <a:lnSpc>
                <a:spcPct val="90000"/>
              </a:lnSpc>
              <a:buClr>
                <a:srgbClr val="00005B"/>
              </a:buClr>
            </a:pPr>
            <a:r>
              <a:rPr lang="en-US" u="sng">
                <a:solidFill>
                  <a:srgbClr val="CC0000"/>
                </a:solidFill>
              </a:rPr>
              <a:t>Herbivore</a:t>
            </a:r>
            <a:endParaRPr lang="en-US"/>
          </a:p>
          <a:p>
            <a:pPr lvl="1">
              <a:lnSpc>
                <a:spcPct val="90000"/>
              </a:lnSpc>
              <a:buClrTx/>
            </a:pPr>
            <a:r>
              <a:rPr lang="en-US"/>
              <a:t>wide grinding teeth</a:t>
            </a:r>
          </a:p>
          <a:p>
            <a:pPr lvl="1">
              <a:lnSpc>
                <a:spcPct val="90000"/>
              </a:lnSpc>
              <a:buClrTx/>
            </a:pPr>
            <a:r>
              <a:rPr lang="en-US"/>
              <a:t>molars</a:t>
            </a:r>
          </a:p>
          <a:p>
            <a:pPr>
              <a:lnSpc>
                <a:spcPct val="90000"/>
              </a:lnSpc>
              <a:buClr>
                <a:srgbClr val="000060"/>
              </a:buClr>
            </a:pPr>
            <a:r>
              <a:rPr lang="en-US" u="sng">
                <a:solidFill>
                  <a:srgbClr val="CC0000"/>
                </a:solidFill>
              </a:rPr>
              <a:t>Omnivore</a:t>
            </a:r>
            <a:endParaRPr lang="en-US"/>
          </a:p>
          <a:p>
            <a:pPr lvl="1">
              <a:lnSpc>
                <a:spcPct val="90000"/>
              </a:lnSpc>
              <a:buClrTx/>
            </a:pPr>
            <a:r>
              <a:rPr lang="en-US"/>
              <a:t>both kinds of teeth</a:t>
            </a:r>
          </a:p>
        </p:txBody>
      </p:sp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4" cstate="print"/>
          <a:srcRect b="4662"/>
          <a:stretch>
            <a:fillRect/>
          </a:stretch>
        </p:blipFill>
        <p:spPr bwMode="auto">
          <a:xfrm>
            <a:off x="4572000" y="1295400"/>
            <a:ext cx="44227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Length of digestive system</a:t>
            </a:r>
          </a:p>
        </p:txBody>
      </p:sp>
      <p:sp>
        <p:nvSpPr>
          <p:cNvPr id="412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8113" y="1371600"/>
            <a:ext cx="4376737" cy="5334000"/>
          </a:xfrm>
          <a:solidFill>
            <a:schemeClr val="bg1"/>
          </a:solidFill>
        </p:spPr>
        <p:txBody>
          <a:bodyPr/>
          <a:lstStyle/>
          <a:p>
            <a:r>
              <a:rPr lang="en-US" sz="2600"/>
              <a:t>Herbivores &amp; omnivores</a:t>
            </a:r>
            <a:endParaRPr lang="en-US" sz="2600">
              <a:solidFill>
                <a:srgbClr val="000000"/>
              </a:solidFill>
            </a:endParaRPr>
          </a:p>
          <a:p>
            <a:pPr lvl="1"/>
            <a:r>
              <a:rPr lang="en-US" sz="2400"/>
              <a:t>long digestive </a:t>
            </a:r>
            <a:br>
              <a:rPr lang="en-US" sz="2400"/>
            </a:br>
            <a:r>
              <a:rPr lang="en-US" sz="2400"/>
              <a:t>systems</a:t>
            </a:r>
          </a:p>
          <a:p>
            <a:pPr lvl="1"/>
            <a:r>
              <a:rPr lang="en-US" sz="2400"/>
              <a:t>harder to digest cellulose (cell walls)</a:t>
            </a:r>
          </a:p>
          <a:p>
            <a:pPr lvl="2"/>
            <a:r>
              <a:rPr lang="en-US" sz="2000"/>
              <a:t>bacteria in intestines help</a:t>
            </a:r>
          </a:p>
          <a:p>
            <a:r>
              <a:rPr lang="en-US" sz="2600"/>
              <a:t>Carnivores</a:t>
            </a:r>
            <a:endParaRPr lang="en-US" sz="2600">
              <a:solidFill>
                <a:srgbClr val="000000"/>
              </a:solidFill>
            </a:endParaRPr>
          </a:p>
          <a:p>
            <a:pPr lvl="1"/>
            <a:r>
              <a:rPr lang="en-US" sz="2400"/>
              <a:t>short digestive systems</a:t>
            </a:r>
          </a:p>
          <a:p>
            <a:pPr lvl="1"/>
            <a:r>
              <a:rPr lang="en-US" sz="2400"/>
              <a:t>protein easier to </a:t>
            </a:r>
            <a:br>
              <a:rPr lang="en-US" sz="2400"/>
            </a:br>
            <a:r>
              <a:rPr lang="en-US" sz="2400"/>
              <a:t>digest than cellulose</a:t>
            </a:r>
            <a:endParaRPr lang="en-US" sz="2000"/>
          </a:p>
        </p:txBody>
      </p:sp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5" cstate="print"/>
          <a:srcRect b="3246"/>
          <a:stretch>
            <a:fillRect/>
          </a:stretch>
        </p:blipFill>
        <p:spPr bwMode="auto">
          <a:xfrm>
            <a:off x="4214813" y="1490663"/>
            <a:ext cx="4953000" cy="5257800"/>
          </a:xfrm>
          <a:prstGeom prst="rect">
            <a:avLst/>
          </a:prstGeom>
          <a:noFill/>
        </p:spPr>
      </p:pic>
      <p:sp>
        <p:nvSpPr>
          <p:cNvPr id="412677" name="AutoShape 5"/>
          <p:cNvSpPr>
            <a:spLocks noChangeArrowheads="1"/>
          </p:cNvSpPr>
          <p:nvPr/>
        </p:nvSpPr>
        <p:spPr bwMode="auto">
          <a:xfrm>
            <a:off x="5926138" y="3979863"/>
            <a:ext cx="1238250" cy="3397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appendix</a:t>
            </a:r>
            <a:endParaRPr lang="en-US" sz="26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autoUpdateAnimBg="0"/>
      <p:bldP spid="41267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Eating a balanced diet</a:t>
            </a:r>
          </a:p>
        </p:txBody>
      </p:sp>
      <p:sp>
        <p:nvSpPr>
          <p:cNvPr id="453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229600" cy="4419600"/>
          </a:xfrm>
        </p:spPr>
        <p:txBody>
          <a:bodyPr/>
          <a:lstStyle/>
          <a:p>
            <a:r>
              <a:rPr lang="en-US" dirty="0"/>
              <a:t>What happens if an animal’s diet is missing an essential nutrient?</a:t>
            </a:r>
          </a:p>
          <a:p>
            <a:pPr lvl="1"/>
            <a:r>
              <a:rPr lang="en-US" dirty="0"/>
              <a:t>deficiency diseases</a:t>
            </a:r>
          </a:p>
          <a:p>
            <a:pPr lvl="2"/>
            <a:r>
              <a:rPr lang="en-US" dirty="0"/>
              <a:t>scurvy — vitamin C (collagen production)</a:t>
            </a:r>
          </a:p>
          <a:p>
            <a:pPr lvl="2"/>
            <a:r>
              <a:rPr lang="en-US" dirty="0"/>
              <a:t>rickets —  vitamin D (calcium absorption)</a:t>
            </a:r>
          </a:p>
          <a:p>
            <a:pPr lvl="2"/>
            <a:r>
              <a:rPr lang="en-US" dirty="0"/>
              <a:t>blindness — vitamin A (retinol production)</a:t>
            </a:r>
          </a:p>
          <a:p>
            <a:pPr lvl="2"/>
            <a:r>
              <a:rPr lang="en-US" dirty="0"/>
              <a:t>anemia — vitamin B</a:t>
            </a:r>
            <a:r>
              <a:rPr lang="en-US" baseline="-25000" dirty="0"/>
              <a:t>12</a:t>
            </a:r>
            <a:r>
              <a:rPr lang="en-US" dirty="0"/>
              <a:t> (energy production)</a:t>
            </a:r>
          </a:p>
          <a:p>
            <a:pPr lvl="2"/>
            <a:r>
              <a:rPr lang="en-US" dirty="0"/>
              <a:t>kwashiorkor — protein</a:t>
            </a:r>
          </a:p>
        </p:txBody>
      </p:sp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1749879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3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91400" y="4648200"/>
            <a:ext cx="13176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36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5108575"/>
            <a:ext cx="2057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Vegetarian diets</a:t>
            </a:r>
          </a:p>
        </p:txBody>
      </p:sp>
      <p:sp>
        <p:nvSpPr>
          <p:cNvPr id="3553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1613" y="1371600"/>
            <a:ext cx="8942387" cy="5486400"/>
          </a:xfrm>
          <a:solidFill>
            <a:schemeClr val="bg1"/>
          </a:solidFill>
        </p:spPr>
        <p:txBody>
          <a:bodyPr/>
          <a:lstStyle/>
          <a:p>
            <a:r>
              <a:rPr lang="en-US" sz="2600"/>
              <a:t>Need to make sure you get enough protein</a:t>
            </a:r>
          </a:p>
          <a:p>
            <a:pPr lvl="1"/>
            <a:r>
              <a:rPr lang="en-US" sz="2200"/>
              <a:t>20 amino acids to make protein</a:t>
            </a:r>
          </a:p>
          <a:p>
            <a:pPr marL="1085850" lvl="2"/>
            <a:r>
              <a:rPr lang="en-US" sz="1900"/>
              <a:t>12 </a:t>
            </a:r>
            <a:r>
              <a:rPr lang="en-US" sz="2000"/>
              <a:t>amino acids </a:t>
            </a:r>
            <a:r>
              <a:rPr lang="en-US" sz="1900"/>
              <a:t>humans can produce </a:t>
            </a:r>
          </a:p>
          <a:p>
            <a:pPr marL="1085850" lvl="2"/>
            <a:r>
              <a:rPr lang="en-US" sz="1900"/>
              <a:t>8 we have to eat = “essential amino acids”</a:t>
            </a:r>
            <a:endParaRPr lang="en-US" sz="1800"/>
          </a:p>
          <a:p>
            <a:pPr lvl="1"/>
            <a:r>
              <a:rPr lang="en-US" sz="2000"/>
              <a:t>Grains (like corn) have 6 amino acids</a:t>
            </a:r>
          </a:p>
          <a:p>
            <a:pPr marL="1085850" lvl="2"/>
            <a:r>
              <a:rPr lang="en-US" sz="1800"/>
              <a:t>missing 2</a:t>
            </a:r>
          </a:p>
          <a:p>
            <a:pPr lvl="1"/>
            <a:r>
              <a:rPr lang="en-US" sz="2000"/>
              <a:t>Beans (like soybean &amp; red beans) </a:t>
            </a:r>
            <a:br>
              <a:rPr lang="en-US" sz="2000"/>
            </a:br>
            <a:r>
              <a:rPr lang="en-US" sz="2000"/>
              <a:t>have 6 amino acids</a:t>
            </a:r>
          </a:p>
          <a:p>
            <a:pPr marL="1085850" lvl="2"/>
            <a:r>
              <a:rPr lang="en-US" sz="1800"/>
              <a:t>missing different 2</a:t>
            </a:r>
          </a:p>
          <a:p>
            <a:pPr marL="1085850" lvl="2"/>
            <a:r>
              <a:rPr lang="en-US" sz="2000"/>
              <a:t>mix beans &amp; grains</a:t>
            </a:r>
            <a:r>
              <a:rPr lang="en-US" sz="1900"/>
              <a:t/>
            </a:r>
            <a:br>
              <a:rPr lang="en-US" sz="1900"/>
            </a:br>
            <a:r>
              <a:rPr lang="en-US" sz="1900"/>
              <a:t>for complete group of </a:t>
            </a:r>
            <a:br>
              <a:rPr lang="en-US" sz="1900"/>
            </a:br>
            <a:r>
              <a:rPr lang="en-US" sz="1900"/>
              <a:t>amino acids</a:t>
            </a:r>
          </a:p>
          <a:p>
            <a:pPr lvl="3"/>
            <a:r>
              <a:rPr lang="en-US" sz="1700"/>
              <a:t>rice &amp; beans</a:t>
            </a:r>
          </a:p>
          <a:p>
            <a:pPr lvl="3"/>
            <a:r>
              <a:rPr lang="en-US" sz="1700"/>
              <a:t>taco/tortilla &amp; beans</a:t>
            </a:r>
          </a:p>
          <a:p>
            <a:pPr lvl="3"/>
            <a:r>
              <a:rPr lang="en-US" sz="1700"/>
              <a:t>tofu &amp; rice</a:t>
            </a:r>
          </a:p>
          <a:p>
            <a:pPr lvl="3"/>
            <a:r>
              <a:rPr lang="en-US" sz="1700"/>
              <a:t>peanut butter &amp; bread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9" b="8040"/>
          <a:stretch>
            <a:fillRect/>
          </a:stretch>
        </p:blipFill>
        <p:spPr bwMode="auto">
          <a:xfrm>
            <a:off x="4786313" y="3625850"/>
            <a:ext cx="4357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4" name="AutoShape 6"/>
          <p:cNvSpPr>
            <a:spLocks noChangeArrowheads="1"/>
          </p:cNvSpPr>
          <p:nvPr/>
        </p:nvSpPr>
        <p:spPr bwMode="auto">
          <a:xfrm>
            <a:off x="6264275" y="4164013"/>
            <a:ext cx="1379538" cy="26939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AutoShape 7"/>
          <p:cNvSpPr>
            <a:spLocks noChangeArrowheads="1"/>
          </p:cNvSpPr>
          <p:nvPr/>
        </p:nvSpPr>
        <p:spPr bwMode="auto">
          <a:xfrm>
            <a:off x="6265863" y="4160838"/>
            <a:ext cx="1379537" cy="1981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6" name="AutoShape 8"/>
          <p:cNvSpPr>
            <a:spLocks noChangeArrowheads="1"/>
          </p:cNvSpPr>
          <p:nvPr/>
        </p:nvSpPr>
        <p:spPr bwMode="auto">
          <a:xfrm>
            <a:off x="6265863" y="4876800"/>
            <a:ext cx="1379537" cy="19812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5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5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5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5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autoUpdateAnimBg="0"/>
      <p:bldP spid="355334" grpId="0" animBg="1"/>
      <p:bldP spid="355334" grpId="1" animBg="1"/>
      <p:bldP spid="355334" grpId="2" animBg="1"/>
      <p:bldP spid="355335" grpId="0" animBg="1"/>
      <p:bldP spid="355335" grpId="1" animBg="1"/>
      <p:bldP spid="355335" grpId="2" animBg="1"/>
      <p:bldP spid="355335" grpId="3" animBg="1"/>
      <p:bldP spid="355336" grpId="0" animBg="1"/>
      <p:bldP spid="3553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0050"/>
            <a:ext cx="7772400" cy="762000"/>
          </a:xfrm>
        </p:spPr>
        <p:txBody>
          <a:bodyPr/>
          <a:lstStyle/>
          <a:p>
            <a:pPr algn="ctr"/>
            <a:r>
              <a:rPr lang="en-US" u="sng" dirty="0"/>
              <a:t>What do animals need to live?</a:t>
            </a:r>
          </a:p>
        </p:txBody>
      </p:sp>
      <p:sp>
        <p:nvSpPr>
          <p:cNvPr id="437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Animals make </a:t>
            </a:r>
            <a:r>
              <a:rPr lang="en-US" u="sng">
                <a:solidFill>
                  <a:srgbClr val="CC0000"/>
                </a:solidFill>
              </a:rPr>
              <a:t>energy</a:t>
            </a:r>
            <a:r>
              <a:rPr lang="en-US"/>
              <a:t> using: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food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oxygen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Animals </a:t>
            </a:r>
            <a:r>
              <a:rPr lang="en-US" u="sng">
                <a:solidFill>
                  <a:srgbClr val="CC0000"/>
                </a:solidFill>
              </a:rPr>
              <a:t>build bodies</a:t>
            </a:r>
            <a:r>
              <a:rPr lang="en-US"/>
              <a:t> </a:t>
            </a:r>
            <a:br>
              <a:rPr lang="en-US"/>
            </a:br>
            <a:r>
              <a:rPr lang="en-US"/>
              <a:t>using: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food for raw materials</a:t>
            </a:r>
            <a:r>
              <a:rPr lang="en-US"/>
              <a:t> </a:t>
            </a:r>
          </a:p>
          <a:p>
            <a:pPr marL="1085850" lvl="2">
              <a:lnSpc>
                <a:spcPct val="90000"/>
              </a:lnSpc>
            </a:pPr>
            <a:r>
              <a:rPr lang="en-US"/>
              <a:t>amino acids, sugars, </a:t>
            </a:r>
            <a:br>
              <a:rPr lang="en-US"/>
            </a:br>
            <a:r>
              <a:rPr lang="en-US"/>
              <a:t>fats, nucleotides </a:t>
            </a:r>
          </a:p>
          <a:p>
            <a:pPr lvl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ATP energy for synthesis</a:t>
            </a:r>
            <a:endParaRPr lang="en-US"/>
          </a:p>
        </p:txBody>
      </p:sp>
      <p:pic>
        <p:nvPicPr>
          <p:cNvPr id="4372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1676400"/>
            <a:ext cx="2411412" cy="3352800"/>
          </a:xfrm>
          <a:prstGeom prst="rect">
            <a:avLst/>
          </a:prstGeom>
          <a:noFill/>
        </p:spPr>
      </p:pic>
      <p:grpSp>
        <p:nvGrpSpPr>
          <p:cNvPr id="437253" name="Group 5"/>
          <p:cNvGrpSpPr>
            <a:grpSpLocks/>
          </p:cNvGrpSpPr>
          <p:nvPr/>
        </p:nvGrpSpPr>
        <p:grpSpPr bwMode="auto">
          <a:xfrm>
            <a:off x="5257800" y="4267200"/>
            <a:ext cx="1600200" cy="1143000"/>
            <a:chOff x="2880" y="3168"/>
            <a:chExt cx="1008" cy="720"/>
          </a:xfrm>
        </p:grpSpPr>
        <p:sp>
          <p:nvSpPr>
            <p:cNvPr id="437254" name="AutoShape 6"/>
            <p:cNvSpPr>
              <a:spLocks noChangeArrowheads="1"/>
            </p:cNvSpPr>
            <p:nvPr/>
          </p:nvSpPr>
          <p:spPr bwMode="auto">
            <a:xfrm rot="-5400000">
              <a:off x="3168" y="3168"/>
              <a:ext cx="720" cy="720"/>
            </a:xfrm>
            <a:custGeom>
              <a:avLst/>
              <a:gdLst>
                <a:gd name="G0" fmla="+- -42504 0 0"/>
                <a:gd name="G1" fmla="+- -3925525 0 0"/>
                <a:gd name="G2" fmla="+- -42504 0 -3925525"/>
                <a:gd name="G3" fmla="+- 10800 0 0"/>
                <a:gd name="G4" fmla="+- 0 0 -425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39 0 0"/>
                <a:gd name="G9" fmla="+- 0 0 -3925525"/>
                <a:gd name="G10" fmla="+- 8039 0 2700"/>
                <a:gd name="G11" fmla="cos G10 -42504"/>
                <a:gd name="G12" fmla="sin G10 -42504"/>
                <a:gd name="G13" fmla="cos 13500 -42504"/>
                <a:gd name="G14" fmla="sin 13500 -42504"/>
                <a:gd name="G15" fmla="+- G11 10800 0"/>
                <a:gd name="G16" fmla="+- G12 10800 0"/>
                <a:gd name="G17" fmla="+- G13 10800 0"/>
                <a:gd name="G18" fmla="+- G14 10800 0"/>
                <a:gd name="G19" fmla="*/ 8039 1 2"/>
                <a:gd name="G20" fmla="+- G19 5400 0"/>
                <a:gd name="G21" fmla="cos G20 -42504"/>
                <a:gd name="G22" fmla="sin G20 -42504"/>
                <a:gd name="G23" fmla="+- G21 10800 0"/>
                <a:gd name="G24" fmla="+- G12 G23 G22"/>
                <a:gd name="G25" fmla="+- G22 G23 G11"/>
                <a:gd name="G26" fmla="cos 10800 -42504"/>
                <a:gd name="G27" fmla="sin 10800 -42504"/>
                <a:gd name="G28" fmla="cos 8039 -42504"/>
                <a:gd name="G29" fmla="sin 8039 -425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25525"/>
                <a:gd name="G36" fmla="sin G34 -3925525"/>
                <a:gd name="G37" fmla="+/ -3925525 -425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39 G39"/>
                <a:gd name="G43" fmla="sin 803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127 w 21600"/>
                <a:gd name="T5" fmla="*/ 5355 h 21600"/>
                <a:gd name="T6" fmla="*/ 15524 w 21600"/>
                <a:gd name="T7" fmla="*/ 2650 h 21600"/>
                <a:gd name="T8" fmla="*/ 17742 w 21600"/>
                <a:gd name="T9" fmla="*/ 6747 h 21600"/>
                <a:gd name="T10" fmla="*/ 24299 w 21600"/>
                <a:gd name="T11" fmla="*/ 10647 h 21600"/>
                <a:gd name="T12" fmla="*/ 20265 w 21600"/>
                <a:gd name="T13" fmla="*/ 14774 h 21600"/>
                <a:gd name="T14" fmla="*/ 16138 w 21600"/>
                <a:gd name="T15" fmla="*/ 107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00A5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5" name="Oval 7"/>
            <p:cNvSpPr>
              <a:spLocks noChangeArrowheads="1"/>
            </p:cNvSpPr>
            <p:nvPr/>
          </p:nvSpPr>
          <p:spPr bwMode="auto">
            <a:xfrm>
              <a:off x="2880" y="3360"/>
              <a:ext cx="384" cy="384"/>
            </a:xfrm>
            <a:prstGeom prst="ellipse">
              <a:avLst/>
            </a:prstGeom>
            <a:solidFill>
              <a:srgbClr val="00A5E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800" b="1">
                  <a:solidFill>
                    <a:srgbClr val="0F116A"/>
                  </a:solidFill>
                </a:rPr>
                <a:t>O</a:t>
              </a:r>
              <a:r>
                <a:rPr lang="en-US" sz="2800" b="1" baseline="-25000">
                  <a:solidFill>
                    <a:srgbClr val="0F116A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37256" name="Group 8"/>
          <p:cNvGrpSpPr>
            <a:grpSpLocks/>
          </p:cNvGrpSpPr>
          <p:nvPr/>
        </p:nvGrpSpPr>
        <p:grpSpPr bwMode="auto">
          <a:xfrm>
            <a:off x="5105400" y="2133600"/>
            <a:ext cx="1752600" cy="1143000"/>
            <a:chOff x="2784" y="2160"/>
            <a:chExt cx="1104" cy="720"/>
          </a:xfrm>
        </p:grpSpPr>
        <p:sp>
          <p:nvSpPr>
            <p:cNvPr id="437257" name="AutoShape 9"/>
            <p:cNvSpPr>
              <a:spLocks noChangeArrowheads="1"/>
            </p:cNvSpPr>
            <p:nvPr/>
          </p:nvSpPr>
          <p:spPr bwMode="auto">
            <a:xfrm rot="5400000" flipV="1">
              <a:off x="3168" y="2160"/>
              <a:ext cx="720" cy="720"/>
            </a:xfrm>
            <a:custGeom>
              <a:avLst/>
              <a:gdLst>
                <a:gd name="G0" fmla="+- -42504 0 0"/>
                <a:gd name="G1" fmla="+- -3925525 0 0"/>
                <a:gd name="G2" fmla="+- -42504 0 -3925525"/>
                <a:gd name="G3" fmla="+- 10800 0 0"/>
                <a:gd name="G4" fmla="+- 0 0 -425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39 0 0"/>
                <a:gd name="G9" fmla="+- 0 0 -3925525"/>
                <a:gd name="G10" fmla="+- 8039 0 2700"/>
                <a:gd name="G11" fmla="cos G10 -42504"/>
                <a:gd name="G12" fmla="sin G10 -42504"/>
                <a:gd name="G13" fmla="cos 13500 -42504"/>
                <a:gd name="G14" fmla="sin 13500 -42504"/>
                <a:gd name="G15" fmla="+- G11 10800 0"/>
                <a:gd name="G16" fmla="+- G12 10800 0"/>
                <a:gd name="G17" fmla="+- G13 10800 0"/>
                <a:gd name="G18" fmla="+- G14 10800 0"/>
                <a:gd name="G19" fmla="*/ 8039 1 2"/>
                <a:gd name="G20" fmla="+- G19 5400 0"/>
                <a:gd name="G21" fmla="cos G20 -42504"/>
                <a:gd name="G22" fmla="sin G20 -42504"/>
                <a:gd name="G23" fmla="+- G21 10800 0"/>
                <a:gd name="G24" fmla="+- G12 G23 G22"/>
                <a:gd name="G25" fmla="+- G22 G23 G11"/>
                <a:gd name="G26" fmla="cos 10800 -42504"/>
                <a:gd name="G27" fmla="sin 10800 -42504"/>
                <a:gd name="G28" fmla="cos 8039 -42504"/>
                <a:gd name="G29" fmla="sin 8039 -425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25525"/>
                <a:gd name="G36" fmla="sin G34 -3925525"/>
                <a:gd name="G37" fmla="+/ -3925525 -425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39 G39"/>
                <a:gd name="G43" fmla="sin 803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127 w 21600"/>
                <a:gd name="T5" fmla="*/ 5355 h 21600"/>
                <a:gd name="T6" fmla="*/ 15524 w 21600"/>
                <a:gd name="T7" fmla="*/ 2650 h 21600"/>
                <a:gd name="T8" fmla="*/ 17742 w 21600"/>
                <a:gd name="T9" fmla="*/ 6747 h 21600"/>
                <a:gd name="T10" fmla="*/ 24299 w 21600"/>
                <a:gd name="T11" fmla="*/ 10647 h 21600"/>
                <a:gd name="T12" fmla="*/ 20265 w 21600"/>
                <a:gd name="T13" fmla="*/ 14774 h 21600"/>
                <a:gd name="T14" fmla="*/ 16138 w 21600"/>
                <a:gd name="T15" fmla="*/ 107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66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8" name="AutoShape 10"/>
            <p:cNvSpPr>
              <a:spLocks noChangeArrowheads="1"/>
            </p:cNvSpPr>
            <p:nvPr/>
          </p:nvSpPr>
          <p:spPr bwMode="auto">
            <a:xfrm>
              <a:off x="2784" y="2208"/>
              <a:ext cx="528" cy="457"/>
            </a:xfrm>
            <a:prstGeom prst="hexagon">
              <a:avLst>
                <a:gd name="adj" fmla="val 28884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000" b="1">
                  <a:solidFill>
                    <a:srgbClr val="660000"/>
                  </a:solidFill>
                </a:rPr>
                <a:t>food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37259" name="Group 11"/>
          <p:cNvGrpSpPr>
            <a:grpSpLocks/>
          </p:cNvGrpSpPr>
          <p:nvPr/>
        </p:nvGrpSpPr>
        <p:grpSpPr bwMode="auto">
          <a:xfrm>
            <a:off x="6934200" y="2895600"/>
            <a:ext cx="2057400" cy="1712913"/>
            <a:chOff x="4176" y="2784"/>
            <a:chExt cx="1296" cy="1079"/>
          </a:xfrm>
        </p:grpSpPr>
        <p:sp>
          <p:nvSpPr>
            <p:cNvPr id="437260" name="AutoShape 12"/>
            <p:cNvSpPr>
              <a:spLocks noChangeArrowheads="1"/>
            </p:cNvSpPr>
            <p:nvPr/>
          </p:nvSpPr>
          <p:spPr bwMode="auto">
            <a:xfrm rot="5400000" flipV="1">
              <a:off x="4176" y="2784"/>
              <a:ext cx="720" cy="720"/>
            </a:xfrm>
            <a:custGeom>
              <a:avLst/>
              <a:gdLst>
                <a:gd name="G0" fmla="+- -42504 0 0"/>
                <a:gd name="G1" fmla="+- -3925525 0 0"/>
                <a:gd name="G2" fmla="+- -42504 0 -3925525"/>
                <a:gd name="G3" fmla="+- 10800 0 0"/>
                <a:gd name="G4" fmla="+- 0 0 -425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39 0 0"/>
                <a:gd name="G9" fmla="+- 0 0 -3925525"/>
                <a:gd name="G10" fmla="+- 8039 0 2700"/>
                <a:gd name="G11" fmla="cos G10 -42504"/>
                <a:gd name="G12" fmla="sin G10 -42504"/>
                <a:gd name="G13" fmla="cos 13500 -42504"/>
                <a:gd name="G14" fmla="sin 13500 -42504"/>
                <a:gd name="G15" fmla="+- G11 10800 0"/>
                <a:gd name="G16" fmla="+- G12 10800 0"/>
                <a:gd name="G17" fmla="+- G13 10800 0"/>
                <a:gd name="G18" fmla="+- G14 10800 0"/>
                <a:gd name="G19" fmla="*/ 8039 1 2"/>
                <a:gd name="G20" fmla="+- G19 5400 0"/>
                <a:gd name="G21" fmla="cos G20 -42504"/>
                <a:gd name="G22" fmla="sin G20 -42504"/>
                <a:gd name="G23" fmla="+- G21 10800 0"/>
                <a:gd name="G24" fmla="+- G12 G23 G22"/>
                <a:gd name="G25" fmla="+- G22 G23 G11"/>
                <a:gd name="G26" fmla="cos 10800 -42504"/>
                <a:gd name="G27" fmla="sin 10800 -42504"/>
                <a:gd name="G28" fmla="cos 8039 -42504"/>
                <a:gd name="G29" fmla="sin 8039 -425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925525"/>
                <a:gd name="G36" fmla="sin G34 -3925525"/>
                <a:gd name="G37" fmla="+/ -3925525 -425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39 G39"/>
                <a:gd name="G43" fmla="sin 803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127 w 21600"/>
                <a:gd name="T5" fmla="*/ 5355 h 21600"/>
                <a:gd name="T6" fmla="*/ 15524 w 21600"/>
                <a:gd name="T7" fmla="*/ 2650 h 21600"/>
                <a:gd name="T8" fmla="*/ 17742 w 21600"/>
                <a:gd name="T9" fmla="*/ 6747 h 21600"/>
                <a:gd name="T10" fmla="*/ 24299 w 21600"/>
                <a:gd name="T11" fmla="*/ 10647 h 21600"/>
                <a:gd name="T12" fmla="*/ 20265 w 21600"/>
                <a:gd name="T13" fmla="*/ 14774 h 21600"/>
                <a:gd name="T14" fmla="*/ 16138 w 21600"/>
                <a:gd name="T15" fmla="*/ 107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838" y="10709"/>
                  </a:moveTo>
                  <a:cubicBezTo>
                    <a:pt x="18806" y="7874"/>
                    <a:pt x="17284" y="5266"/>
                    <a:pt x="14831" y="3845"/>
                  </a:cubicBezTo>
                  <a:lnTo>
                    <a:pt x="16216" y="1456"/>
                  </a:lnTo>
                  <a:cubicBezTo>
                    <a:pt x="19510" y="3366"/>
                    <a:pt x="21556" y="6869"/>
                    <a:pt x="21599" y="10677"/>
                  </a:cubicBezTo>
                  <a:lnTo>
                    <a:pt x="24299" y="10647"/>
                  </a:lnTo>
                  <a:lnTo>
                    <a:pt x="20265" y="14774"/>
                  </a:lnTo>
                  <a:lnTo>
                    <a:pt x="16138" y="10739"/>
                  </a:lnTo>
                  <a:lnTo>
                    <a:pt x="18838" y="10709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1" name="AutoShape 13"/>
            <p:cNvSpPr>
              <a:spLocks noChangeArrowheads="1"/>
            </p:cNvSpPr>
            <p:nvPr/>
          </p:nvSpPr>
          <p:spPr bwMode="auto">
            <a:xfrm>
              <a:off x="4704" y="3360"/>
              <a:ext cx="768" cy="503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solidFill>
                    <a:srgbClr val="FFEA18"/>
                  </a:solidFill>
                </a:rPr>
                <a:t>ATP</a:t>
              </a:r>
              <a:endParaRPr lang="en-US" sz="6000" b="1">
                <a:solidFill>
                  <a:schemeClr val="tx2"/>
                </a:solidFill>
              </a:endParaRPr>
            </a:p>
          </p:txBody>
        </p:sp>
      </p:grp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6856413" y="5027613"/>
            <a:ext cx="2274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600" b="1" u="sng">
                <a:solidFill>
                  <a:srgbClr val="CC0000"/>
                </a:solidFill>
              </a:rPr>
              <a:t>mitochondria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autoUpdateAnimBg="0"/>
      <p:bldP spid="4372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0664" y="359229"/>
            <a:ext cx="7772400" cy="762000"/>
          </a:xfrm>
        </p:spPr>
        <p:txBody>
          <a:bodyPr/>
          <a:lstStyle/>
          <a:p>
            <a:pPr algn="ctr"/>
            <a:r>
              <a:rPr lang="en-US" u="sng" dirty="0"/>
              <a:t>How do animals get their food?</a:t>
            </a:r>
          </a:p>
        </p:txBody>
      </p:sp>
      <p:pic>
        <p:nvPicPr>
          <p:cNvPr id="439300" name="Picture 4" descr="41-06-SuspensionFee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1336675"/>
            <a:ext cx="3656012" cy="2420938"/>
          </a:xfrm>
          <a:prstGeom prst="rect">
            <a:avLst/>
          </a:prstGeom>
          <a:noFill/>
        </p:spPr>
      </p:pic>
      <p:pic>
        <p:nvPicPr>
          <p:cNvPr id="439301" name="Picture 5" descr="41-07-SubstrateFee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7088" y="1336675"/>
            <a:ext cx="3656012" cy="2430463"/>
          </a:xfrm>
          <a:prstGeom prst="rect">
            <a:avLst/>
          </a:prstGeom>
          <a:noFill/>
        </p:spPr>
      </p:pic>
      <p:pic>
        <p:nvPicPr>
          <p:cNvPr id="439302" name="Picture 6" descr="41-08-Mosqui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550" y="4078288"/>
            <a:ext cx="3656013" cy="2463800"/>
          </a:xfrm>
          <a:prstGeom prst="rect">
            <a:avLst/>
          </a:prstGeom>
          <a:noFill/>
        </p:spPr>
      </p:pic>
      <p:pic>
        <p:nvPicPr>
          <p:cNvPr id="439303" name="Picture 7" descr="41-09-BulkFeed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6613" y="4078288"/>
            <a:ext cx="3857625" cy="2468562"/>
          </a:xfrm>
          <a:prstGeom prst="rect">
            <a:avLst/>
          </a:prstGeom>
          <a:noFill/>
        </p:spPr>
      </p:pic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1814513" y="3663950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filter feeding</a:t>
            </a:r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280025" y="3663950"/>
            <a:ext cx="238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living in your food</a:t>
            </a:r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1876425" y="6461125"/>
            <a:ext cx="169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fluid feeding</a:t>
            </a: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5683250" y="6461125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bulk 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310242"/>
            <a:ext cx="7772400" cy="762000"/>
          </a:xfrm>
        </p:spPr>
        <p:txBody>
          <a:bodyPr/>
          <a:lstStyle/>
          <a:p>
            <a:pPr algn="ctr"/>
            <a:r>
              <a:rPr lang="en-US" u="sng" dirty="0"/>
              <a:t>Different diets; different lives</a:t>
            </a:r>
          </a:p>
        </p:txBody>
      </p:sp>
      <p:sp>
        <p:nvSpPr>
          <p:cNvPr id="363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305800" cy="5410200"/>
          </a:xfrm>
        </p:spPr>
        <p:txBody>
          <a:bodyPr/>
          <a:lstStyle/>
          <a:p>
            <a:r>
              <a:rPr lang="en-US"/>
              <a:t>All animals eat other organisms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Herbivores</a:t>
            </a:r>
            <a:endParaRPr lang="en-US"/>
          </a:p>
          <a:p>
            <a:pPr marL="1085850" lvl="2"/>
            <a:r>
              <a:rPr lang="en-US"/>
              <a:t>eat mainly </a:t>
            </a:r>
            <a:r>
              <a:rPr lang="en-US" u="sng">
                <a:solidFill>
                  <a:srgbClr val="008000"/>
                </a:solidFill>
              </a:rPr>
              <a:t>plants</a:t>
            </a:r>
            <a:endParaRPr lang="en-US"/>
          </a:p>
          <a:p>
            <a:pPr marL="1428750" lvl="3"/>
            <a:r>
              <a:rPr lang="en-US"/>
              <a:t>gorillas, cows, </a:t>
            </a:r>
            <a:br>
              <a:rPr lang="en-US"/>
            </a:br>
            <a:r>
              <a:rPr lang="en-US"/>
              <a:t>rabbits, snails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Carnivores</a:t>
            </a:r>
            <a:endParaRPr lang="en-US"/>
          </a:p>
          <a:p>
            <a:pPr marL="1085850" lvl="2"/>
            <a:r>
              <a:rPr lang="en-US"/>
              <a:t>eat other </a:t>
            </a:r>
            <a:r>
              <a:rPr lang="en-US" u="sng">
                <a:solidFill>
                  <a:srgbClr val="CC0000"/>
                </a:solidFill>
              </a:rPr>
              <a:t>animals</a:t>
            </a:r>
            <a:r>
              <a:rPr lang="en-US"/>
              <a:t> </a:t>
            </a:r>
          </a:p>
          <a:p>
            <a:pPr marL="1428750" lvl="3"/>
            <a:r>
              <a:rPr lang="en-US"/>
              <a:t>sharks, hawks, spiders, snakes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Omnivores</a:t>
            </a:r>
            <a:endParaRPr lang="en-US"/>
          </a:p>
          <a:p>
            <a:pPr marL="1085850" lvl="2"/>
            <a:r>
              <a:rPr lang="en-US"/>
              <a:t>eat </a:t>
            </a:r>
            <a:r>
              <a:rPr lang="en-US" u="sng">
                <a:solidFill>
                  <a:srgbClr val="CC0000"/>
                </a:solidFill>
              </a:rPr>
              <a:t>animals</a:t>
            </a:r>
            <a:r>
              <a:rPr lang="en-US" u="sng"/>
              <a:t> &amp; </a:t>
            </a:r>
            <a:r>
              <a:rPr lang="en-US" u="sng">
                <a:solidFill>
                  <a:srgbClr val="008000"/>
                </a:solidFill>
              </a:rPr>
              <a:t>plants</a:t>
            </a:r>
            <a:endParaRPr lang="en-US"/>
          </a:p>
          <a:p>
            <a:pPr marL="1428750" lvl="3"/>
            <a:r>
              <a:rPr lang="en-US"/>
              <a:t>cockroaches, bears, raccoons, humans</a:t>
            </a:r>
          </a:p>
          <a:p>
            <a:pPr marL="1428750" lvl="3"/>
            <a:r>
              <a:rPr lang="en-US"/>
              <a:t>humans evolved as hunters, scavengers &amp; gatherers</a:t>
            </a: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5" cstate="print"/>
          <a:srcRect l="11058" t="5528" r="5528" b="27643"/>
          <a:stretch>
            <a:fillRect/>
          </a:stretch>
        </p:blipFill>
        <p:spPr bwMode="auto">
          <a:xfrm>
            <a:off x="4648200" y="1981200"/>
            <a:ext cx="44196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4813"/>
            <a:ext cx="7772400" cy="762000"/>
          </a:xfrm>
        </p:spPr>
        <p:txBody>
          <a:bodyPr/>
          <a:lstStyle/>
          <a:p>
            <a:r>
              <a:rPr lang="en-US" u="sng" dirty="0"/>
              <a:t>Getting &amp; Using Food</a:t>
            </a:r>
          </a:p>
        </p:txBody>
      </p:sp>
      <p:sp>
        <p:nvSpPr>
          <p:cNvPr id="367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5989638" cy="5410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Ingest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taking in food</a:t>
            </a:r>
          </a:p>
          <a:p>
            <a:pPr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Digest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 u="sng">
                <a:solidFill>
                  <a:srgbClr val="CC0000"/>
                </a:solidFill>
              </a:rPr>
              <a:t>mechanical digestion</a:t>
            </a:r>
            <a:endParaRPr lang="en-US" sz="2000"/>
          </a:p>
          <a:p>
            <a:pPr marL="1085850" lvl="2">
              <a:lnSpc>
                <a:spcPct val="90000"/>
              </a:lnSpc>
            </a:pPr>
            <a:r>
              <a:rPr lang="en-US" sz="1800"/>
              <a:t>breaking up food into smaller pieces</a:t>
            </a:r>
          </a:p>
          <a:p>
            <a:pPr lvl="1">
              <a:lnSpc>
                <a:spcPct val="90000"/>
              </a:lnSpc>
            </a:pPr>
            <a:r>
              <a:rPr lang="en-US" sz="2000" u="sng">
                <a:solidFill>
                  <a:srgbClr val="CC0000"/>
                </a:solidFill>
              </a:rPr>
              <a:t>chemical digestion</a:t>
            </a:r>
            <a:endParaRPr lang="en-US" sz="2000"/>
          </a:p>
          <a:p>
            <a:pPr marL="1085850" lvl="2">
              <a:lnSpc>
                <a:spcPct val="90000"/>
              </a:lnSpc>
            </a:pPr>
            <a:r>
              <a:rPr lang="en-US" sz="1800"/>
              <a:t>breaking down food into molecules small enough to be absorbed into cells</a:t>
            </a:r>
          </a:p>
          <a:p>
            <a:pPr marL="1085850" lvl="2">
              <a:lnSpc>
                <a:spcPct val="90000"/>
              </a:lnSpc>
            </a:pPr>
            <a:r>
              <a:rPr lang="en-US" sz="1800"/>
              <a:t>enzymes</a:t>
            </a:r>
          </a:p>
          <a:p>
            <a:pPr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Absorb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absorb nutrients across cell membranes</a:t>
            </a:r>
          </a:p>
          <a:p>
            <a:pPr marL="1085850" lvl="2">
              <a:lnSpc>
                <a:spcPct val="90000"/>
              </a:lnSpc>
            </a:pPr>
            <a:r>
              <a:rPr lang="en-US" sz="1800"/>
              <a:t>diffusion</a:t>
            </a:r>
          </a:p>
          <a:p>
            <a:pPr marL="1085850" lvl="2">
              <a:lnSpc>
                <a:spcPct val="90000"/>
              </a:lnSpc>
            </a:pPr>
            <a:r>
              <a:rPr lang="en-US" sz="1800"/>
              <a:t>active transport</a:t>
            </a:r>
          </a:p>
          <a:p>
            <a:pPr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Eliminate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undigested material passes out of body</a:t>
            </a:r>
          </a:p>
        </p:txBody>
      </p:sp>
      <p:pic>
        <p:nvPicPr>
          <p:cNvPr id="367620" name="Picture 4" descr="41-10-IntracellDigest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863" y="404813"/>
            <a:ext cx="1900237" cy="2741612"/>
          </a:xfrm>
          <a:prstGeom prst="rect">
            <a:avLst/>
          </a:prstGeom>
          <a:noFill/>
        </p:spPr>
      </p:pic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6686550" y="3008313"/>
            <a:ext cx="1831975" cy="5810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intracellular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digestion</a:t>
            </a:r>
          </a:p>
        </p:txBody>
      </p:sp>
      <p:pic>
        <p:nvPicPr>
          <p:cNvPr id="367622" name="Picture 6" descr="41-11-ExtraCellDigest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2563" y="3663950"/>
            <a:ext cx="2162175" cy="2736850"/>
          </a:xfrm>
          <a:prstGeom prst="rect">
            <a:avLst/>
          </a:prstGeom>
          <a:noFill/>
        </p:spPr>
      </p:pic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6586538" y="6261100"/>
            <a:ext cx="2066925" cy="58102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extracellular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digestion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7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7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7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7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autoUpdateAnimBg="0"/>
      <p:bldP spid="367621" grpId="0" animBg="1" autoUpdateAnimBg="0"/>
      <p:bldP spid="3676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systems</a:t>
            </a:r>
          </a:p>
        </p:txBody>
      </p:sp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3" cstate="print"/>
          <a:srcRect b="3334"/>
          <a:stretch>
            <a:fillRect/>
          </a:stretch>
        </p:blipFill>
        <p:spPr bwMode="auto">
          <a:xfrm>
            <a:off x="339725" y="1295400"/>
            <a:ext cx="8575675" cy="5283200"/>
          </a:xfrm>
          <a:prstGeom prst="rect">
            <a:avLst/>
          </a:prstGeom>
          <a:noFill/>
        </p:spPr>
      </p:pic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838200" y="1447800"/>
            <a:ext cx="3282950" cy="4572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Everybody’s got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236538" y="395288"/>
            <a:ext cx="8458200" cy="6367462"/>
          </a:xfrm>
          <a:prstGeom prst="rect">
            <a:avLst/>
          </a:prstGeom>
          <a:noFill/>
        </p:spPr>
      </p:pic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5276850" y="388938"/>
            <a:ext cx="3760788" cy="438150"/>
          </a:xfrm>
          <a:solidFill>
            <a:srgbClr val="FFCC18"/>
          </a:solidFill>
          <a:ln/>
        </p:spPr>
        <p:txBody>
          <a:bodyPr/>
          <a:lstStyle/>
          <a:p>
            <a:pPr algn="r"/>
            <a:r>
              <a:rPr lang="en-US" sz="2400"/>
              <a:t>Human digestive system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223838" y="6275388"/>
            <a:ext cx="2005012" cy="582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8779" y="383721"/>
            <a:ext cx="7772400" cy="762000"/>
          </a:xfrm>
        </p:spPr>
        <p:txBody>
          <a:bodyPr/>
          <a:lstStyle/>
          <a:p>
            <a:r>
              <a:rPr lang="en-US" u="sng" dirty="0"/>
              <a:t>Mouth</a:t>
            </a:r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84288"/>
            <a:ext cx="7772400" cy="5573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/>
              <a:t>Functions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mechanical digestion</a:t>
            </a:r>
            <a:endParaRPr lang="en-US" dirty="0"/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teeth</a:t>
            </a:r>
            <a:endParaRPr lang="en-US" dirty="0"/>
          </a:p>
          <a:p>
            <a:pPr marL="1428750" lvl="3">
              <a:lnSpc>
                <a:spcPct val="90000"/>
              </a:lnSpc>
            </a:pPr>
            <a:r>
              <a:rPr lang="en-US" dirty="0"/>
              <a:t>break up food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chemical digestion (saliva)</a:t>
            </a:r>
            <a:endParaRPr lang="en-US" dirty="0"/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amylase enzyme</a:t>
            </a:r>
            <a:endParaRPr lang="en-US" u="sng" dirty="0">
              <a:solidFill>
                <a:schemeClr val="tx2"/>
              </a:solidFill>
            </a:endParaRPr>
          </a:p>
          <a:p>
            <a:pPr marL="1428750" lvl="3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digests starch</a:t>
            </a:r>
            <a:endParaRPr lang="en-US" dirty="0"/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mucus</a:t>
            </a:r>
            <a:r>
              <a:rPr lang="en-US" dirty="0"/>
              <a:t> </a:t>
            </a:r>
          </a:p>
          <a:p>
            <a:pPr marL="1428750" lvl="3">
              <a:lnSpc>
                <a:spcPct val="90000"/>
              </a:lnSpc>
            </a:pPr>
            <a:r>
              <a:rPr lang="en-US" dirty="0"/>
              <a:t>protects soft lining of digestive system</a:t>
            </a:r>
          </a:p>
          <a:p>
            <a:pPr marL="1428750" lvl="3">
              <a:lnSpc>
                <a:spcPct val="90000"/>
              </a:lnSpc>
            </a:pPr>
            <a:r>
              <a:rPr lang="en-US" dirty="0"/>
              <a:t>lubricates food for easier swallowing</a:t>
            </a:r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buffers</a:t>
            </a:r>
            <a:r>
              <a:rPr lang="en-US" dirty="0"/>
              <a:t> </a:t>
            </a:r>
          </a:p>
          <a:p>
            <a:pPr marL="1428750" lvl="3">
              <a:lnSpc>
                <a:spcPct val="90000"/>
              </a:lnSpc>
            </a:pPr>
            <a:r>
              <a:rPr lang="en-US" dirty="0"/>
              <a:t>neutralizes acid to prevent tooth decay</a:t>
            </a:r>
          </a:p>
          <a:p>
            <a:pPr marL="1085850" lvl="2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anti-bacterial chemicals</a:t>
            </a:r>
            <a:r>
              <a:rPr lang="en-US" dirty="0"/>
              <a:t> </a:t>
            </a:r>
          </a:p>
          <a:p>
            <a:pPr marL="1428750" lvl="3">
              <a:lnSpc>
                <a:spcPct val="90000"/>
              </a:lnSpc>
            </a:pPr>
            <a:r>
              <a:rPr lang="en-US" dirty="0"/>
              <a:t>kill bacteria that enter mouth with food</a:t>
            </a:r>
          </a:p>
        </p:txBody>
      </p:sp>
      <p:grpSp>
        <p:nvGrpSpPr>
          <p:cNvPr id="377864" name="Group 8"/>
          <p:cNvGrpSpPr>
            <a:grpSpLocks/>
          </p:cNvGrpSpPr>
          <p:nvPr/>
        </p:nvGrpSpPr>
        <p:grpSpPr bwMode="auto">
          <a:xfrm>
            <a:off x="6033406" y="838200"/>
            <a:ext cx="3034393" cy="2239736"/>
            <a:chOff x="3360" y="288"/>
            <a:chExt cx="2208" cy="1728"/>
          </a:xfrm>
        </p:grpSpPr>
        <p:grpSp>
          <p:nvGrpSpPr>
            <p:cNvPr id="377862" name="Group 6"/>
            <p:cNvGrpSpPr>
              <a:grpSpLocks/>
            </p:cNvGrpSpPr>
            <p:nvPr/>
          </p:nvGrpSpPr>
          <p:grpSpPr bwMode="auto">
            <a:xfrm>
              <a:off x="3360" y="288"/>
              <a:ext cx="2208" cy="1652"/>
              <a:chOff x="3360" y="288"/>
              <a:chExt cx="2208" cy="1652"/>
            </a:xfrm>
          </p:grpSpPr>
          <p:pic>
            <p:nvPicPr>
              <p:cNvPr id="37786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62100" b="55814"/>
              <a:stretch>
                <a:fillRect/>
              </a:stretch>
            </p:blipFill>
            <p:spPr bwMode="auto">
              <a:xfrm>
                <a:off x="3360" y="288"/>
                <a:ext cx="2194" cy="1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7861" name="Rectangle 5"/>
              <p:cNvSpPr>
                <a:spLocks noChangeArrowheads="1"/>
              </p:cNvSpPr>
              <p:nvPr/>
            </p:nvSpPr>
            <p:spPr bwMode="auto">
              <a:xfrm>
                <a:off x="5184" y="10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7863" name="Rectangle 7"/>
            <p:cNvSpPr>
              <a:spLocks noChangeArrowheads="1"/>
            </p:cNvSpPr>
            <p:nvPr/>
          </p:nvSpPr>
          <p:spPr bwMode="auto">
            <a:xfrm>
              <a:off x="4368" y="1824"/>
              <a:ext cx="57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7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7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7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7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7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7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41-13-HumanDigestiveSys-NL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304800" y="481013"/>
            <a:ext cx="85217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2921" name="Group 9"/>
          <p:cNvGrpSpPr>
            <a:grpSpLocks/>
          </p:cNvGrpSpPr>
          <p:nvPr/>
        </p:nvGrpSpPr>
        <p:grpSpPr bwMode="auto">
          <a:xfrm>
            <a:off x="585788" y="412750"/>
            <a:ext cx="3224212" cy="1568450"/>
            <a:chOff x="369" y="260"/>
            <a:chExt cx="2031" cy="988"/>
          </a:xfrm>
        </p:grpSpPr>
        <p:sp>
          <p:nvSpPr>
            <p:cNvPr id="422920" name="Line 8"/>
            <p:cNvSpPr>
              <a:spLocks noChangeShapeType="1"/>
            </p:cNvSpPr>
            <p:nvPr/>
          </p:nvSpPr>
          <p:spPr bwMode="auto">
            <a:xfrm flipH="1" flipV="1">
              <a:off x="1445" y="964"/>
              <a:ext cx="955" cy="28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19" name="Text Box 7"/>
            <p:cNvSpPr txBox="1">
              <a:spLocks noChangeArrowheads="1"/>
            </p:cNvSpPr>
            <p:nvPr/>
          </p:nvSpPr>
          <p:spPr bwMode="auto">
            <a:xfrm>
              <a:off x="369" y="260"/>
              <a:ext cx="1482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tIns="91440"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 u="sng">
                  <a:solidFill>
                    <a:srgbClr val="CC0000"/>
                  </a:solidFill>
                </a:rPr>
                <a:t>mouth</a:t>
              </a:r>
              <a:endParaRPr lang="en-US" sz="2000" b="1" u="sng">
                <a:solidFill>
                  <a:srgbClr val="0F116A"/>
                </a:solidFill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break up food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digest starch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kill germs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tabLst>
                  <a:tab pos="225425" algn="l"/>
                </a:tabLst>
              </a:pPr>
              <a:r>
                <a:rPr lang="en-US" sz="2000" b="1">
                  <a:solidFill>
                    <a:srgbClr val="0F116A"/>
                  </a:solidFill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</a:rPr>
                <a:t>moisten food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</TotalTime>
  <Words>774</Words>
  <Application>Microsoft Office PowerPoint</Application>
  <PresentationFormat>On-screen Show (4:3)</PresentationFormat>
  <Paragraphs>226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Blueprint</vt:lpstr>
      <vt:lpstr>PowerPoint Presentation</vt:lpstr>
      <vt:lpstr>What do animals need to live?</vt:lpstr>
      <vt:lpstr>How do animals get their food?</vt:lpstr>
      <vt:lpstr>Different diets; different lives</vt:lpstr>
      <vt:lpstr>Getting &amp; Using Food</vt:lpstr>
      <vt:lpstr>Digestive systems</vt:lpstr>
      <vt:lpstr>Human digestive system</vt:lpstr>
      <vt:lpstr>Mouth</vt:lpstr>
      <vt:lpstr>PowerPoint Presentation</vt:lpstr>
      <vt:lpstr>Stomach</vt:lpstr>
      <vt:lpstr>PowerPoint Presentation</vt:lpstr>
      <vt:lpstr>Ulcers</vt:lpstr>
      <vt:lpstr>You’ve got company!</vt:lpstr>
      <vt:lpstr>PowerPoint Presentation</vt:lpstr>
      <vt:lpstr>Different diets; different bodies</vt:lpstr>
      <vt:lpstr>Teeth </vt:lpstr>
      <vt:lpstr>Length of digestive system</vt:lpstr>
      <vt:lpstr>Eating a balanced diet</vt:lpstr>
      <vt:lpstr>Vegetarian diets</vt:lpstr>
    </vt:vector>
  </TitlesOfParts>
  <Company>Kim Foglia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MARTIN</dc:creator>
  <cp:lastModifiedBy>LPS User</cp:lastModifiedBy>
  <cp:revision>86</cp:revision>
  <dcterms:modified xsi:type="dcterms:W3CDTF">2016-04-26T17:01:08Z</dcterms:modified>
</cp:coreProperties>
</file>