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293" r:id="rId4"/>
    <p:sldId id="259" r:id="rId5"/>
    <p:sldId id="260" r:id="rId6"/>
    <p:sldId id="258" r:id="rId7"/>
    <p:sldId id="261" r:id="rId8"/>
    <p:sldId id="262" r:id="rId9"/>
    <p:sldId id="263" r:id="rId10"/>
    <p:sldId id="297" r:id="rId11"/>
    <p:sldId id="299" r:id="rId12"/>
    <p:sldId id="302" r:id="rId13"/>
    <p:sldId id="303" r:id="rId14"/>
    <p:sldId id="264" r:id="rId15"/>
    <p:sldId id="269" r:id="rId16"/>
    <p:sldId id="270" r:id="rId17"/>
    <p:sldId id="271" r:id="rId18"/>
    <p:sldId id="272" r:id="rId19"/>
    <p:sldId id="275" r:id="rId20"/>
    <p:sldId id="310" r:id="rId21"/>
    <p:sldId id="305" r:id="rId22"/>
    <p:sldId id="306" r:id="rId23"/>
    <p:sldId id="284" r:id="rId24"/>
    <p:sldId id="283" r:id="rId25"/>
    <p:sldId id="308" r:id="rId26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E9E"/>
    <a:srgbClr val="008000"/>
    <a:srgbClr val="000000"/>
    <a:srgbClr val="CC0000"/>
    <a:srgbClr val="FFEA18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6"/>
    </p:cViewPr>
  </p:sorterViewPr>
  <p:notesViewPr>
    <p:cSldViewPr snapToGrid="0">
      <p:cViewPr varScale="1">
        <p:scale>
          <a:sx n="125" d="100"/>
          <a:sy n="125" d="100"/>
        </p:scale>
        <p:origin x="-2792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831580"/>
            <a:ext cx="7620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25F50BA8-A0B4-455D-A0E6-A34700896F64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3643"/>
            <a:ext cx="6400800" cy="4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</a:pPr>
            <a:r>
              <a:rPr lang="en-US" sz="1100" b="1"/>
              <a:t>Division Ave. High School	Ms. Foglia</a:t>
            </a:r>
            <a:endParaRPr lang="en-US" sz="1800" b="1"/>
          </a:p>
          <a:p>
            <a:pPr>
              <a:tabLst>
                <a:tab pos="6170613" algn="r"/>
              </a:tabLst>
            </a:pPr>
            <a:r>
              <a:rPr lang="en-US" sz="1400" b="1"/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397181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72" charset="0"/>
              </a:defRPr>
            </a:lvl1pPr>
          </a:lstStyle>
          <a:p>
            <a:fld id="{3B8CB83C-872F-467E-B366-D2AC2CD60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7013" indent="-11271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463550" indent="-122238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57785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8C60B-C82E-4E7B-8659-9FEBEDE8ED19}" type="slidenum">
              <a:rPr lang="en-US"/>
              <a:pPr/>
              <a:t>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B8FCE-85CF-4642-AF37-CA0A1342049D}" type="slidenum">
              <a:rPr lang="en-US"/>
              <a:pPr/>
              <a:t>16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7BB67-0C77-4492-9F11-80F9F6CDCF57}" type="slidenum">
              <a:rPr lang="en-US"/>
              <a:pPr/>
              <a:t>17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49B30-D1E5-4562-A2C7-78BFD6E28431}" type="slidenum">
              <a:rPr lang="en-US"/>
              <a:pPr/>
              <a:t>18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AC4BB-DBC3-4339-A3D3-0E2A0AC7B452}" type="slidenum">
              <a:rPr lang="en-US"/>
              <a:pPr/>
              <a:t>23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7764D-072A-46DC-B4BC-3DED9AD8CA73}" type="slidenum">
              <a:rPr lang="en-US"/>
              <a:pPr/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46BE8-7923-4D3A-971A-19481A8B00E5}" type="slidenum">
              <a:rPr lang="en-US"/>
              <a:pPr/>
              <a:t>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277F2-8E86-4C6E-96DD-D329CBC98F3D}" type="slidenum">
              <a:rPr lang="en-US"/>
              <a:pPr/>
              <a:t>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6A8D-7F8D-4B8B-B624-2081765C05CB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6AA4A-8FB8-45BB-A585-1A9A8D1AB933}" type="slidenum">
              <a:rPr lang="en-US"/>
              <a:pPr/>
              <a:t>7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7A8DF-CC5C-44C1-839D-8F611ADE5DC7}" type="slidenum">
              <a:rPr lang="en-US"/>
              <a:pPr/>
              <a:t>8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191AB-F931-418D-AD7D-4E869B6B1619}" type="slidenum">
              <a:rPr lang="en-US"/>
              <a:pPr/>
              <a:t>9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4E9DE-05D2-47F1-80A6-FF742377DF29}" type="slidenum">
              <a:rPr lang="en-US"/>
              <a:pPr/>
              <a:t>14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98EC6-9FFD-4576-BF0D-26BEBCAD4D76}" type="slidenum">
              <a:rPr lang="en-US"/>
              <a:pPr/>
              <a:t>15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US"/>
              <a:t>2007-2008</a:t>
            </a: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-72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-7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6FBC16-16FD-473C-87E9-9B2C7C65667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3D028-73B7-4C08-89D3-30DACFC08F1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34D6F32E-EF0F-4ED0-9EA9-B3ECEB33C7E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CE70C9-4A6E-4E37-8096-89EBE1141B3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09A75-DA27-467C-AAFE-60BD258410D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A9DEA-257A-4EC2-8DF1-05E96A9B152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ED66E7-9415-42A5-A31A-BD7E620455D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D7D800-39F7-4FAF-A5CA-8362F20CC191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9B2D4-1EEF-4C5F-B9B2-744591DA2FC6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A33190-EEF2-407F-BF4F-9B7453F88DB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52918E-D59A-4298-B22B-30D42CA24C1D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7BFC1882-831B-4C65-9870-D1446DFAD5AE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-72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-7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cgraw-hill.com/sites/0072556781/student_view0/chapter11/animation_quiz_1_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highered.mcgraw-hill.com/sites/0072507470/student_view0/chapter3/animation__dna_replication__quiz_1_.html" TargetMode="External"/><Relationship Id="rId3" Type="http://schemas.openxmlformats.org/officeDocument/2006/relationships/hyperlink" Target="http://highered.mcgraw-hill.com/olcweb/cgi/pluginpop.cgi?it=swf::535::535::/sites/dl/free/0072437316/120076/bio23.swf::How%20Nucleotides%20are%20Added%20in%20DNA%20Replication" TargetMode="External"/><Relationship Id="rId7" Type="http://schemas.openxmlformats.org/officeDocument/2006/relationships/hyperlink" Target="http://bcs.whfreeman.com/thelifewire/content/chp11/1102003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ent.ccbcmd.edu/~gkaiser/biotutorials/dna/dnareppr.html" TargetMode="External"/><Relationship Id="rId5" Type="http://schemas.openxmlformats.org/officeDocument/2006/relationships/hyperlink" Target="http://bcs.whfreeman.com/thelifewire/content/chp11/1102002.html" TargetMode="External"/><Relationship Id="rId4" Type="http://schemas.openxmlformats.org/officeDocument/2006/relationships/hyperlink" Target="http://highered.mcgraw-hill.com/olcweb/cgi/pluginpop.cgi?it=swf::535::535::/sites/dl/free/0072437316/120076/micro04.swf::DNA%20Replication%20For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://highered.mcgraw-hill.com/olcweb/cgi/pluginpop.cgi?it=swf::535::535::/sites/dl/free/0072437316/120076/micro04.swf::DNA%20Replication%20For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31.png"/><Relationship Id="rId5" Type="http://schemas.openxmlformats.org/officeDocument/2006/relationships/audio" Target="../media/audio6.wav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hyperlink" Target="http://bcs.whfreeman.com/thelifewire/content/chp11/1102002.html" TargetMode="External"/><Relationship Id="rId4" Type="http://schemas.openxmlformats.org/officeDocument/2006/relationships/audio" Target="../media/audio5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hyperlink" Target="http://student.ccbcmd.edu/~gkaiser/biotutorials/dna/dnareppr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image" Target="../media/image39.wmf"/><Relationship Id="rId4" Type="http://schemas.openxmlformats.org/officeDocument/2006/relationships/audio" Target="../media/audio3.wav"/><Relationship Id="rId9" Type="http://schemas.openxmlformats.org/officeDocument/2006/relationships/hyperlink" Target="http://bcs.whfreeman.com/thelifewire/content/chp11/110200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highered.mcgraw-hill.com/sites/0072995246/student_view0/chapter21/telomerase_fun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plattsburgh.edu/donald.slish/Telomeras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9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grpSp>
        <p:nvGrpSpPr>
          <p:cNvPr id="374790" name="Group 6"/>
          <p:cNvGrpSpPr>
            <a:grpSpLocks/>
          </p:cNvGrpSpPr>
          <p:nvPr/>
        </p:nvGrpSpPr>
        <p:grpSpPr bwMode="auto">
          <a:xfrm>
            <a:off x="76200" y="3914775"/>
            <a:ext cx="4038600" cy="2867025"/>
            <a:chOff x="48" y="2466"/>
            <a:chExt cx="2544" cy="1806"/>
          </a:xfrm>
        </p:grpSpPr>
        <p:pic>
          <p:nvPicPr>
            <p:cNvPr id="3747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4792" name="Rectangle 8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3" name="Rectangle 9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4" name="Rectangle 10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2191883" y="2483554"/>
            <a:ext cx="37839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DNA </a:t>
            </a:r>
            <a:r>
              <a:rPr lang="en-US" sz="3600" b="1" dirty="0" smtClean="0">
                <a:solidFill>
                  <a:schemeClr val="tx2"/>
                </a:solidFill>
              </a:rPr>
              <a:t>Replication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5800"/>
            <a:ext cx="3124200" cy="1244600"/>
          </a:xfrm>
          <a:prstGeom prst="rect">
            <a:avLst/>
          </a:prstGeom>
          <a:noFill/>
        </p:spPr>
      </p:pic>
      <p:pic>
        <p:nvPicPr>
          <p:cNvPr id="374789" name="Picture 5" descr="14_01"/>
          <p:cNvPicPr>
            <a:picLocks noChangeAspect="1" noChangeArrowheads="1"/>
          </p:cNvPicPr>
          <p:nvPr/>
        </p:nvPicPr>
        <p:blipFill>
          <a:blip r:embed="rId5" cstate="print"/>
          <a:srcRect l="22501" t="2251" r="25874"/>
          <a:stretch>
            <a:fillRect/>
          </a:stretch>
        </p:blipFill>
        <p:spPr bwMode="auto">
          <a:xfrm>
            <a:off x="6786563" y="3617913"/>
            <a:ext cx="22812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79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74"/>
          <a:stretch>
            <a:fillRect/>
          </a:stretch>
        </p:blipFill>
        <p:spPr bwMode="auto">
          <a:xfrm>
            <a:off x="6467475" y="361950"/>
            <a:ext cx="3124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5344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0">
                <a:latin typeface="Comic Sans MS" pitchFamily="66" charset="0"/>
              </a:rPr>
              <a:t>CHARGAFF’s RULES</a:t>
            </a:r>
            <a:br>
              <a:rPr lang="en-US" b="0">
                <a:latin typeface="Comic Sans MS" pitchFamily="66" charset="0"/>
              </a:rPr>
            </a:br>
            <a:r>
              <a:rPr lang="en-US" b="0">
                <a:latin typeface="Comic Sans MS" pitchFamily="66" charset="0"/>
              </a:rPr>
              <a:t> Erwin Chargaff analyzed DNA from different organisms and found A = T    G = C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3048000" y="1752600"/>
            <a:ext cx="6324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800" b="1">
                <a:latin typeface="Comic Sans MS" pitchFamily="66" charset="0"/>
              </a:rPr>
              <a:t>Now know its because:</a:t>
            </a:r>
          </a:p>
          <a:p>
            <a:pPr algn="l" eaLnBrk="1" hangingPunct="1"/>
            <a:r>
              <a:rPr lang="en-US" sz="2800" b="1">
                <a:latin typeface="Comic Sans MS" pitchFamily="66" charset="0"/>
              </a:rPr>
              <a:t>	A always bonds with T</a:t>
            </a:r>
          </a:p>
          <a:p>
            <a:pPr algn="l" eaLnBrk="1" hangingPunct="1"/>
            <a:r>
              <a:rPr lang="en-US" sz="2800" b="1">
                <a:latin typeface="Comic Sans MS" pitchFamily="66" charset="0"/>
              </a:rPr>
              <a:t>	G always bonds with C</a:t>
            </a:r>
          </a:p>
          <a:p>
            <a:pPr algn="l" eaLnBrk="1" hangingPunct="1"/>
            <a:endParaRPr lang="en-US" sz="2800" b="1">
              <a:latin typeface="Comic Sans MS" pitchFamily="66" charset="0"/>
            </a:endParaRPr>
          </a:p>
          <a:p>
            <a:pPr algn="l" eaLnBrk="1" hangingPunct="1"/>
            <a:r>
              <a:rPr lang="en-US" sz="2800" b="1">
                <a:latin typeface="Comic Sans MS" pitchFamily="66" charset="0"/>
              </a:rPr>
              <a:t>A Purine always bonds to a Pyrimidine</a:t>
            </a:r>
            <a:r>
              <a:rPr lang="en-US" sz="2000">
                <a:latin typeface="Comic Sans MS" pitchFamily="66" charset="0"/>
              </a:rPr>
              <a:t> </a:t>
            </a:r>
            <a:endParaRPr lang="en-US" sz="3600">
              <a:latin typeface="Comic Sans MS" pitchFamily="66" charset="0"/>
            </a:endParaRPr>
          </a:p>
        </p:txBody>
      </p:sp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2" cstate="print"/>
          <a:srcRect l="1660" t="4877" r="39810" b="54024"/>
          <a:stretch>
            <a:fillRect/>
          </a:stretch>
        </p:blipFill>
        <p:spPr bwMode="auto">
          <a:xfrm>
            <a:off x="4038600" y="4386263"/>
            <a:ext cx="4724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0" name="Picture 6" descr="helix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905000"/>
            <a:ext cx="28384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bio_ch12_61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143000"/>
            <a:ext cx="7940675" cy="2851150"/>
          </a:xfrm>
          <a:prstGeom prst="rect">
            <a:avLst/>
          </a:prstGeom>
          <a:noFill/>
        </p:spPr>
      </p:pic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1143000" y="3124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Chromosome</a:t>
            </a:r>
            <a:endParaRPr lang="en-US" sz="1200"/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1066800" y="3581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/>
              <a:t>E.</a:t>
            </a:r>
            <a:r>
              <a:rPr lang="en-US" sz="1400" b="1"/>
              <a:t> </a:t>
            </a:r>
            <a:r>
              <a:rPr lang="en-US" sz="1400" b="1" i="1"/>
              <a:t>coli </a:t>
            </a:r>
            <a:r>
              <a:rPr lang="en-US" sz="1400" b="1"/>
              <a:t>bacterium</a:t>
            </a:r>
            <a:endParaRPr lang="en-US" sz="1400"/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6019800" y="4114800"/>
            <a:ext cx="280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Bases on the chromosome</a:t>
            </a:r>
          </a:p>
        </p:txBody>
      </p:sp>
      <p:sp>
        <p:nvSpPr>
          <p:cNvPr id="47923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762000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Chromosome Structure in Prokaryotes</a:t>
            </a:r>
          </a:p>
        </p:txBody>
      </p:sp>
      <p:sp>
        <p:nvSpPr>
          <p:cNvPr id="479240" name="Text Box 8"/>
          <p:cNvSpPr txBox="1">
            <a:spLocks noChangeArrowheads="1"/>
          </p:cNvSpPr>
          <p:nvPr/>
        </p:nvSpPr>
        <p:spPr bwMode="auto">
          <a:xfrm>
            <a:off x="457200" y="4495800"/>
            <a:ext cx="81422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 b="1">
                <a:latin typeface="Comic Sans MS" pitchFamily="66" charset="0"/>
              </a:rPr>
              <a:t>DNA molecule in bacteria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single DOUBLE STRANDED circular loop</a:t>
            </a:r>
          </a:p>
          <a:p>
            <a:pPr algn="l" eaLnBrk="1" hangingPunct="1"/>
            <a:endParaRPr lang="en-US" sz="3200" b="1">
              <a:latin typeface="Comic Sans MS" pitchFamily="66" charset="0"/>
            </a:endParaRPr>
          </a:p>
        </p:txBody>
      </p:sp>
      <p:sp>
        <p:nvSpPr>
          <p:cNvPr id="479241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437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/>
              <a:t>Approximately 5 million base pairs</a:t>
            </a:r>
            <a:br>
              <a:rPr lang="en-US" sz="2000" b="1"/>
            </a:br>
            <a:r>
              <a:rPr lang="en-US" sz="2000" b="1"/>
              <a:t>3,000 genes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81000" y="304800"/>
            <a:ext cx="390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sz="1000" b="1">
                <a:solidFill>
                  <a:srgbClr val="CC0099"/>
                </a:solidFill>
              </a:rPr>
              <a:t>http://student.ccbcmd.edu/~gkaiser/biotutorials/dna/fg12.html</a:t>
            </a:r>
          </a:p>
        </p:txBody>
      </p:sp>
      <p:pic>
        <p:nvPicPr>
          <p:cNvPr id="482308" name="Picture 4" descr="u4fg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3810000" y="533400"/>
            <a:ext cx="49434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b="1">
                <a:latin typeface="Comic Sans MS" pitchFamily="66" charset="0"/>
              </a:rPr>
              <a:t>Starting place = </a:t>
            </a:r>
          </a:p>
          <a:p>
            <a:pPr algn="l" eaLnBrk="1" hangingPunct="1"/>
            <a:r>
              <a:rPr lang="en-US" sz="2800" b="1">
                <a:latin typeface="Comic Sans MS" pitchFamily="66" charset="0"/>
              </a:rPr>
              <a:t>ORIGIN OF REPLICATION</a:t>
            </a:r>
          </a:p>
          <a:p>
            <a:pPr algn="l" eaLnBrk="1" hangingPunct="1"/>
            <a:endParaRPr lang="en-US" sz="2800" b="1">
              <a:latin typeface="Comic Sans MS" pitchFamily="66" charset="0"/>
            </a:endParaRPr>
          </a:p>
          <a:p>
            <a:pPr algn="l" eaLnBrk="1" hangingPunct="1"/>
            <a:r>
              <a:rPr lang="en-US" sz="2800" b="1">
                <a:latin typeface="Comic Sans MS" pitchFamily="66" charset="0"/>
              </a:rPr>
              <a:t>Bacteria have one</a:t>
            </a:r>
          </a:p>
          <a:p>
            <a:pPr algn="l" eaLnBrk="1" hangingPunct="1"/>
            <a:endParaRPr lang="en-US" sz="2800" b="1">
              <a:latin typeface="Comic Sans MS" pitchFamily="66" charset="0"/>
            </a:endParaRPr>
          </a:p>
          <a:p>
            <a:pPr algn="l" eaLnBrk="1" hangingPunct="1"/>
            <a:endParaRPr lang="en-US" sz="2800" b="1">
              <a:latin typeface="Comic Sans MS" pitchFamily="66" charset="0"/>
            </a:endParaRPr>
          </a:p>
        </p:txBody>
      </p:sp>
      <p:pic>
        <p:nvPicPr>
          <p:cNvPr id="482310" name="Picture 6" descr="c16x10replication-orig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867275" cy="3413125"/>
          </a:xfrm>
          <a:prstGeom prst="rect">
            <a:avLst/>
          </a:prstGeom>
          <a:noFill/>
        </p:spPr>
      </p:pic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3894138" y="2381250"/>
            <a:ext cx="3725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hlinkClick r:id="rId4"/>
              </a:rPr>
              <a:t>Bacterial replication</a:t>
            </a:r>
            <a:endParaRPr lang="en-US" sz="3200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5573713" y="3727450"/>
            <a:ext cx="2832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Eukaryotes-</a:t>
            </a:r>
            <a:br>
              <a:rPr lang="en-US" sz="2800" b="1"/>
            </a:br>
            <a:r>
              <a:rPr lang="en-US" sz="2800" b="1"/>
              <a:t>multiple origins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1" name="Picture 3" descr="dna_replica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727075"/>
            <a:ext cx="3943350" cy="5029200"/>
          </a:xfrm>
          <a:prstGeom prst="rect">
            <a:avLst/>
          </a:prstGeom>
          <a:noFill/>
        </p:spPr>
      </p:pic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4719638" y="677863"/>
            <a:ext cx="422275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chemeClr val="hlink"/>
                </a:solidFill>
                <a:hlinkClick r:id="rId3"/>
              </a:rPr>
              <a:t>HOW NUCLEOTIDES ARE ADDED</a:t>
            </a:r>
            <a:endParaRPr lang="en-US" b="1" dirty="0">
              <a:solidFill>
                <a:schemeClr val="hlink"/>
              </a:solidFill>
            </a:endParaRPr>
          </a:p>
          <a:p>
            <a:pPr algn="l"/>
            <a:endParaRPr lang="en-US" b="1" dirty="0">
              <a:solidFill>
                <a:schemeClr val="hlink"/>
              </a:solidFill>
            </a:endParaRPr>
          </a:p>
          <a:p>
            <a:pPr algn="l"/>
            <a:r>
              <a:rPr lang="en-US" b="1" dirty="0">
                <a:solidFill>
                  <a:schemeClr val="hlink"/>
                </a:solidFill>
                <a:hlinkClick r:id="rId4"/>
              </a:rPr>
              <a:t>DNA </a:t>
            </a:r>
          </a:p>
          <a:p>
            <a:pPr algn="l"/>
            <a:r>
              <a:rPr lang="en-US" b="1" dirty="0">
                <a:solidFill>
                  <a:schemeClr val="hlink"/>
                </a:solidFill>
                <a:hlinkClick r:id="rId4"/>
              </a:rPr>
              <a:t>REPLICATION FORK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algn="l"/>
            <a:endParaRPr lang="en-US" dirty="0">
              <a:solidFill>
                <a:schemeClr val="hlink"/>
              </a:solidFill>
            </a:endParaRPr>
          </a:p>
          <a:p>
            <a:pPr algn="l"/>
            <a:r>
              <a:rPr lang="en-US" sz="2800" b="1" dirty="0">
                <a:solidFill>
                  <a:schemeClr val="hlink"/>
                </a:solidFill>
                <a:hlinkClick r:id="rId5"/>
              </a:rPr>
              <a:t>DNA replication</a:t>
            </a:r>
            <a:endParaRPr lang="en-US" sz="2800" b="1" dirty="0">
              <a:solidFill>
                <a:schemeClr val="hlink"/>
              </a:solidFill>
            </a:endParaRPr>
          </a:p>
          <a:p>
            <a:pPr algn="l"/>
            <a:endParaRPr lang="en-US" sz="2800" b="1" dirty="0">
              <a:solidFill>
                <a:schemeClr val="hlink"/>
              </a:solidFill>
            </a:endParaRPr>
          </a:p>
          <a:p>
            <a:pPr algn="l"/>
            <a:r>
              <a:rPr lang="en-US" b="1" dirty="0">
                <a:solidFill>
                  <a:schemeClr val="hlink"/>
                </a:solidFill>
                <a:hlinkClick r:id="rId6"/>
              </a:rPr>
              <a:t>Triphosphate addition </a:t>
            </a:r>
            <a:endParaRPr lang="en-US" sz="2800" b="1" dirty="0">
              <a:solidFill>
                <a:schemeClr val="hlink"/>
              </a:solidFill>
            </a:endParaRPr>
          </a:p>
          <a:p>
            <a:pPr algn="l"/>
            <a:endParaRPr lang="en-US" sz="2800" b="1" dirty="0">
              <a:solidFill>
                <a:schemeClr val="hlink"/>
              </a:solidFill>
            </a:endParaRPr>
          </a:p>
          <a:p>
            <a:pPr algn="l"/>
            <a:r>
              <a:rPr lang="en-US" sz="2800" b="1" dirty="0">
                <a:solidFill>
                  <a:schemeClr val="hlink"/>
                </a:solidFill>
                <a:hlinkClick r:id="rId7"/>
              </a:rPr>
              <a:t>DNA replication 2</a:t>
            </a:r>
            <a:endParaRPr lang="en-US" sz="2800" b="1" dirty="0">
              <a:solidFill>
                <a:schemeClr val="hlink"/>
              </a:solidFill>
            </a:endParaRPr>
          </a:p>
          <a:p>
            <a:pPr algn="l"/>
            <a:endParaRPr lang="en-US" sz="2800" b="1" dirty="0">
              <a:solidFill>
                <a:schemeClr val="hlink"/>
              </a:solidFill>
            </a:endParaRPr>
          </a:p>
          <a:p>
            <a:pPr algn="l"/>
            <a:r>
              <a:rPr lang="en-US" sz="2800" b="1" dirty="0">
                <a:solidFill>
                  <a:schemeClr val="hlink"/>
                </a:solidFill>
                <a:hlinkClick r:id="rId8"/>
              </a:rPr>
              <a:t>DNA replication/quiz</a:t>
            </a:r>
            <a:endParaRPr lang="en-US" sz="2800" b="1" dirty="0">
              <a:solidFill>
                <a:schemeClr val="hlink"/>
              </a:solidFill>
            </a:endParaRPr>
          </a:p>
          <a:p>
            <a:pPr algn="l"/>
            <a:endParaRPr lang="en-US" sz="2800" b="1" dirty="0">
              <a:solidFill>
                <a:schemeClr val="hlink"/>
              </a:solidFill>
            </a:endParaRPr>
          </a:p>
          <a:p>
            <a:pPr algn="l" eaLnBrk="1" hangingPunct="1">
              <a:spcBef>
                <a:spcPct val="5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endParaRPr lang="en-US" sz="2600" b="1" dirty="0">
              <a:solidFill>
                <a:schemeClr val="hlink"/>
              </a:solidFill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4" cstate="print"/>
          <a:srcRect r="3906" b="3600"/>
          <a:stretch>
            <a:fillRect/>
          </a:stretch>
        </p:blipFill>
        <p:spPr bwMode="auto">
          <a:xfrm>
            <a:off x="4343400" y="381000"/>
            <a:ext cx="47609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DNA</a:t>
            </a:r>
          </a:p>
        </p:txBody>
      </p:sp>
      <p:pic>
        <p:nvPicPr>
          <p:cNvPr id="391173" name="Picture 5" descr="16-07-DNAReplication-L4"/>
          <p:cNvPicPr>
            <a:picLocks noChangeAspect="1" noChangeArrowheads="1"/>
          </p:cNvPicPr>
          <p:nvPr/>
        </p:nvPicPr>
        <p:blipFill>
          <a:blip r:embed="rId5" cstate="print"/>
          <a:srcRect b="50824"/>
          <a:stretch>
            <a:fillRect/>
          </a:stretch>
        </p:blipFill>
        <p:spPr bwMode="auto">
          <a:xfrm>
            <a:off x="0" y="5334000"/>
            <a:ext cx="71548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3250" y="1371600"/>
            <a:ext cx="4806950" cy="4160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Replication of DNA</a:t>
            </a:r>
          </a:p>
          <a:p>
            <a:pPr lvl="1">
              <a:lnSpc>
                <a:spcPct val="90000"/>
              </a:lnSpc>
            </a:pPr>
            <a:r>
              <a:rPr lang="en-US"/>
              <a:t>base pairing allows each strand to serve as a </a:t>
            </a:r>
            <a:r>
              <a:rPr lang="en-US" u="sng">
                <a:solidFill>
                  <a:srgbClr val="CC0000"/>
                </a:solidFill>
              </a:rPr>
              <a:t>template</a:t>
            </a:r>
            <a:r>
              <a:rPr lang="en-US"/>
              <a:t> for a new strand</a:t>
            </a:r>
          </a:p>
          <a:p>
            <a:pPr lvl="1">
              <a:lnSpc>
                <a:spcPct val="90000"/>
              </a:lnSpc>
            </a:pPr>
            <a:r>
              <a:rPr lang="en-US"/>
              <a:t>new strand is 1/2 parent template &amp; </a:t>
            </a:r>
            <a:br>
              <a:rPr lang="en-US"/>
            </a:br>
            <a:r>
              <a:rPr lang="en-US"/>
              <a:t>1/2 new DNA</a:t>
            </a:r>
          </a:p>
          <a:p>
            <a:pPr lvl="2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semi-conservative</a:t>
            </a:r>
            <a:r>
              <a:rPr lang="en-US"/>
              <a:t> </a:t>
            </a:r>
            <a:br>
              <a:rPr lang="en-US"/>
            </a:br>
            <a:r>
              <a:rPr lang="en-US"/>
              <a:t>copy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Replication: 1st step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2362200"/>
          </a:xfrm>
        </p:spPr>
        <p:txBody>
          <a:bodyPr/>
          <a:lstStyle/>
          <a:p>
            <a:r>
              <a:rPr lang="en-US"/>
              <a:t>Unwind DNA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helicase</a:t>
            </a:r>
            <a:r>
              <a:rPr lang="en-US"/>
              <a:t> enzyme</a:t>
            </a:r>
          </a:p>
          <a:p>
            <a:pPr marL="1085850" lvl="2"/>
            <a:r>
              <a:rPr lang="en-US"/>
              <a:t>unwinds part of DNA helix</a:t>
            </a:r>
          </a:p>
          <a:p>
            <a:pPr marL="1085850" lvl="2"/>
            <a:r>
              <a:rPr lang="en-US"/>
              <a:t>stabilized by </a:t>
            </a:r>
            <a:r>
              <a:rPr lang="en-US" u="sng">
                <a:solidFill>
                  <a:srgbClr val="CC0000"/>
                </a:solidFill>
              </a:rPr>
              <a:t>single-stranded binding proteins</a:t>
            </a:r>
            <a:endParaRPr lang="en-US"/>
          </a:p>
        </p:txBody>
      </p:sp>
      <p:pic>
        <p:nvPicPr>
          <p:cNvPr id="40143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0" y="3449638"/>
            <a:ext cx="69342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1434" name="Group 26"/>
          <p:cNvGrpSpPr>
            <a:grpSpLocks/>
          </p:cNvGrpSpPr>
          <p:nvPr/>
        </p:nvGrpSpPr>
        <p:grpSpPr bwMode="auto">
          <a:xfrm>
            <a:off x="5715000" y="5481638"/>
            <a:ext cx="457200" cy="304800"/>
            <a:chOff x="3600" y="3456"/>
            <a:chExt cx="288" cy="192"/>
          </a:xfrm>
        </p:grpSpPr>
        <p:sp>
          <p:nvSpPr>
            <p:cNvPr id="401435" name="Oval 27"/>
            <p:cNvSpPr>
              <a:spLocks noChangeArrowheads="1"/>
            </p:cNvSpPr>
            <p:nvPr/>
          </p:nvSpPr>
          <p:spPr bwMode="auto">
            <a:xfrm>
              <a:off x="3792" y="3456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6" name="Oval 28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7" name="Oval 2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438" name="Group 30"/>
          <p:cNvGrpSpPr>
            <a:grpSpLocks/>
          </p:cNvGrpSpPr>
          <p:nvPr/>
        </p:nvGrpSpPr>
        <p:grpSpPr bwMode="auto">
          <a:xfrm>
            <a:off x="5943600" y="4414838"/>
            <a:ext cx="457200" cy="381000"/>
            <a:chOff x="3744" y="2784"/>
            <a:chExt cx="288" cy="240"/>
          </a:xfrm>
        </p:grpSpPr>
        <p:sp>
          <p:nvSpPr>
            <p:cNvPr id="401439" name="Oval 31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0" name="Oval 32"/>
            <p:cNvSpPr>
              <a:spLocks noChangeArrowheads="1"/>
            </p:cNvSpPr>
            <p:nvPr/>
          </p:nvSpPr>
          <p:spPr bwMode="auto">
            <a:xfrm>
              <a:off x="3840" y="284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1" name="Oval 33"/>
            <p:cNvSpPr>
              <a:spLocks noChangeArrowheads="1"/>
            </p:cNvSpPr>
            <p:nvPr/>
          </p:nvSpPr>
          <p:spPr bwMode="auto">
            <a:xfrm>
              <a:off x="3744" y="278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1442" name="AutoShape 34"/>
          <p:cNvSpPr>
            <a:spLocks noChangeArrowheads="1"/>
          </p:cNvSpPr>
          <p:nvPr/>
        </p:nvSpPr>
        <p:spPr bwMode="auto">
          <a:xfrm>
            <a:off x="310243" y="6350000"/>
            <a:ext cx="412999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single-stranded binding proteins</a:t>
            </a:r>
          </a:p>
        </p:txBody>
      </p:sp>
      <p:sp>
        <p:nvSpPr>
          <p:cNvPr id="401443" name="Line 35"/>
          <p:cNvSpPr>
            <a:spLocks noChangeShapeType="1"/>
          </p:cNvSpPr>
          <p:nvPr/>
        </p:nvSpPr>
        <p:spPr bwMode="auto">
          <a:xfrm flipH="1">
            <a:off x="4343400" y="5786438"/>
            <a:ext cx="1371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4" name="Line 36"/>
          <p:cNvSpPr>
            <a:spLocks noChangeShapeType="1"/>
          </p:cNvSpPr>
          <p:nvPr/>
        </p:nvSpPr>
        <p:spPr bwMode="auto">
          <a:xfrm flipH="1">
            <a:off x="4343400" y="5808663"/>
            <a:ext cx="1371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5" name="Rectangle 37"/>
          <p:cNvSpPr>
            <a:spLocks noChangeArrowheads="1"/>
          </p:cNvSpPr>
          <p:nvPr/>
        </p:nvSpPr>
        <p:spPr bwMode="auto">
          <a:xfrm>
            <a:off x="4425950" y="6429375"/>
            <a:ext cx="2273300" cy="423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6" name="AutoShape 38"/>
          <p:cNvSpPr>
            <a:spLocks noChangeArrowheads="1"/>
          </p:cNvSpPr>
          <p:nvPr/>
        </p:nvSpPr>
        <p:spPr bwMode="auto">
          <a:xfrm>
            <a:off x="5813425" y="6459538"/>
            <a:ext cx="18637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 algn="r"/>
            <a:r>
              <a:rPr lang="en-US" sz="1800" b="1">
                <a:solidFill>
                  <a:srgbClr val="000000"/>
                </a:solidFill>
              </a:rPr>
              <a:t>replication fork</a:t>
            </a:r>
          </a:p>
        </p:txBody>
      </p:sp>
      <p:sp>
        <p:nvSpPr>
          <p:cNvPr id="401447" name="Rectangle 39"/>
          <p:cNvSpPr>
            <a:spLocks noChangeArrowheads="1"/>
          </p:cNvSpPr>
          <p:nvPr/>
        </p:nvSpPr>
        <p:spPr bwMode="auto">
          <a:xfrm>
            <a:off x="5899150" y="3448050"/>
            <a:ext cx="1800225" cy="265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8" name="AutoShape 40"/>
          <p:cNvSpPr>
            <a:spLocks noChangeArrowheads="1"/>
          </p:cNvSpPr>
          <p:nvPr/>
        </p:nvSpPr>
        <p:spPr bwMode="auto">
          <a:xfrm>
            <a:off x="5865813" y="3348038"/>
            <a:ext cx="11112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helicase</a:t>
            </a:r>
          </a:p>
        </p:txBody>
      </p:sp>
      <p:sp>
        <p:nvSpPr>
          <p:cNvPr id="401449" name="Freeform 41"/>
          <p:cNvSpPr>
            <a:spLocks/>
          </p:cNvSpPr>
          <p:nvPr/>
        </p:nvSpPr>
        <p:spPr bwMode="auto">
          <a:xfrm>
            <a:off x="2890838" y="4772025"/>
            <a:ext cx="706437" cy="669925"/>
          </a:xfrm>
          <a:custGeom>
            <a:avLst/>
            <a:gdLst/>
            <a:ahLst/>
            <a:cxnLst>
              <a:cxn ang="0">
                <a:pos x="214" y="51"/>
              </a:cxn>
              <a:cxn ang="0">
                <a:pos x="22" y="201"/>
              </a:cxn>
              <a:cxn ang="0">
                <a:pos x="81" y="301"/>
              </a:cxn>
              <a:cxn ang="0">
                <a:pos x="281" y="418"/>
              </a:cxn>
              <a:cxn ang="0">
                <a:pos x="431" y="276"/>
              </a:cxn>
              <a:cxn ang="0">
                <a:pos x="364" y="35"/>
              </a:cxn>
              <a:cxn ang="0">
                <a:pos x="214" y="51"/>
              </a:cxn>
            </a:cxnLst>
            <a:rect l="0" t="0" r="r" b="b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50" name="Freeform 42"/>
          <p:cNvSpPr>
            <a:spLocks/>
          </p:cNvSpPr>
          <p:nvPr/>
        </p:nvSpPr>
        <p:spPr bwMode="auto">
          <a:xfrm flipH="1">
            <a:off x="5462588" y="4672013"/>
            <a:ext cx="706437" cy="669925"/>
          </a:xfrm>
          <a:custGeom>
            <a:avLst/>
            <a:gdLst/>
            <a:ahLst/>
            <a:cxnLst>
              <a:cxn ang="0">
                <a:pos x="214" y="51"/>
              </a:cxn>
              <a:cxn ang="0">
                <a:pos x="22" y="201"/>
              </a:cxn>
              <a:cxn ang="0">
                <a:pos x="81" y="301"/>
              </a:cxn>
              <a:cxn ang="0">
                <a:pos x="281" y="418"/>
              </a:cxn>
              <a:cxn ang="0">
                <a:pos x="431" y="276"/>
              </a:cxn>
              <a:cxn ang="0">
                <a:pos x="364" y="35"/>
              </a:cxn>
              <a:cxn ang="0">
                <a:pos x="214" y="51"/>
              </a:cxn>
            </a:cxnLst>
            <a:rect l="0" t="0" r="r" b="b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51" name="Line 43"/>
          <p:cNvSpPr>
            <a:spLocks noChangeShapeType="1"/>
          </p:cNvSpPr>
          <p:nvPr/>
        </p:nvSpPr>
        <p:spPr bwMode="auto">
          <a:xfrm flipH="1">
            <a:off x="3465513" y="3698875"/>
            <a:ext cx="2393950" cy="12842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52" name="Line 44"/>
          <p:cNvSpPr>
            <a:spLocks noChangeShapeType="1"/>
          </p:cNvSpPr>
          <p:nvPr/>
        </p:nvSpPr>
        <p:spPr bwMode="auto">
          <a:xfrm flipH="1">
            <a:off x="3478213" y="3724275"/>
            <a:ext cx="2393950" cy="128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55" name="Rectangle 47"/>
          <p:cNvSpPr>
            <a:spLocks noChangeArrowheads="1"/>
          </p:cNvSpPr>
          <p:nvPr/>
        </p:nvSpPr>
        <p:spPr bwMode="auto">
          <a:xfrm>
            <a:off x="6076950" y="584200"/>
            <a:ext cx="2836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hlinkClick r:id="rId7"/>
              </a:rPr>
              <a:t>DNA </a:t>
            </a:r>
          </a:p>
          <a:p>
            <a:pPr algn="l"/>
            <a:r>
              <a:rPr lang="en-US" sz="2000" b="1">
                <a:hlinkClick r:id="rId7"/>
              </a:rPr>
              <a:t>REPLICATION FORK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  <p:bldP spid="401442" grpId="0" animBg="1" autoUpdateAnimBg="0"/>
      <p:bldP spid="401446" grpId="0" animBg="1" autoUpdateAnimBg="0"/>
      <p:bldP spid="401448" grpId="0" animBg="1" autoUpdateAnimBg="0"/>
      <p:bldP spid="401449" grpId="0" animBg="1"/>
      <p:bldP spid="4014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0" y="6205538"/>
            <a:ext cx="163988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71" name="AutoShape 15"/>
          <p:cNvSpPr>
            <a:spLocks noChangeArrowheads="1"/>
          </p:cNvSpPr>
          <p:nvPr/>
        </p:nvSpPr>
        <p:spPr bwMode="auto">
          <a:xfrm>
            <a:off x="1325563" y="4981575"/>
            <a:ext cx="2514600" cy="1600200"/>
          </a:xfrm>
          <a:custGeom>
            <a:avLst/>
            <a:gdLst>
              <a:gd name="G0" fmla="+- 8250 0 0"/>
              <a:gd name="G1" fmla="+- 21600 0 8250"/>
              <a:gd name="G2" fmla="+- 21600 0 82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85800"/>
            <a:ext cx="5562600" cy="762000"/>
          </a:xfrm>
        </p:spPr>
        <p:txBody>
          <a:bodyPr/>
          <a:lstStyle/>
          <a:p>
            <a:r>
              <a:rPr lang="en-US"/>
              <a:t>Replication: 2nd step</a:t>
            </a:r>
          </a:p>
        </p:txBody>
      </p:sp>
      <p:pic>
        <p:nvPicPr>
          <p:cNvPr id="403460" name="Picture 4" descr="DNA Replication for PP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44500"/>
            <a:ext cx="21526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1" name="Picture 5" descr="base1P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1850" y="5934075"/>
            <a:ext cx="1984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2" name="Picture 6" descr="baseAP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1850" y="4694238"/>
            <a:ext cx="19923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3" name="Picture 7" descr="baseCPP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1850" y="3387725"/>
            <a:ext cx="21431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4" name="Picture 8" descr="baseTPP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1850" y="2171700"/>
            <a:ext cx="21605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352925" y="1371600"/>
            <a:ext cx="4791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Build daughter DNA strand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add new complementary bases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 u="sng">
                <a:solidFill>
                  <a:srgbClr val="CC0000"/>
                </a:solidFill>
              </a:rPr>
              <a:t>DNA polymerase III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1" grpId="0" animBg="1" autoUpdateAnimBg="0"/>
      <p:bldP spid="40346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AutoShape 2"/>
          <p:cNvSpPr>
            <a:spLocks noChangeArrowheads="1"/>
          </p:cNvSpPr>
          <p:nvPr/>
        </p:nvSpPr>
        <p:spPr bwMode="auto">
          <a:xfrm>
            <a:off x="6569075" y="2841625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2843213" y="5715000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ATP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2843213" y="5715000"/>
            <a:ext cx="9667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2843213" y="5715000"/>
            <a:ext cx="9032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2843213" y="5715000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CTP</a:t>
            </a:r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of Replication</a:t>
            </a:r>
          </a:p>
        </p:txBody>
      </p:sp>
      <p:sp>
        <p:nvSpPr>
          <p:cNvPr id="405512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431213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Where does energy for bonding </a:t>
            </a:r>
            <a:r>
              <a:rPr lang="en-US" sz="2600" i="1" u="sng"/>
              <a:t>usually</a:t>
            </a:r>
            <a:r>
              <a:rPr lang="en-US" sz="2600"/>
              <a:t> come from?</a:t>
            </a:r>
          </a:p>
        </p:txBody>
      </p:sp>
      <p:pic>
        <p:nvPicPr>
          <p:cNvPr id="405513" name="Picture 9" descr="baseAT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667000"/>
            <a:ext cx="2160588" cy="2967038"/>
          </a:xfrm>
          <a:prstGeom prst="rect">
            <a:avLst/>
          </a:prstGeom>
          <a:noFill/>
        </p:spPr>
      </p:pic>
      <p:pic>
        <p:nvPicPr>
          <p:cNvPr id="405514" name="Picture 10" descr="baseAD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6213" y="2971800"/>
            <a:ext cx="2160587" cy="2178050"/>
          </a:xfrm>
          <a:prstGeom prst="rect">
            <a:avLst/>
          </a:prstGeom>
          <a:noFill/>
        </p:spPr>
      </p:pic>
      <p:pic>
        <p:nvPicPr>
          <p:cNvPr id="405515" name="Picture 11" descr="baseA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6213" y="3760788"/>
            <a:ext cx="2160587" cy="1389062"/>
          </a:xfrm>
          <a:prstGeom prst="rect">
            <a:avLst/>
          </a:prstGeom>
          <a:noFill/>
        </p:spPr>
      </p:pic>
      <p:sp>
        <p:nvSpPr>
          <p:cNvPr id="405516" name="AutoShape 12"/>
          <p:cNvSpPr>
            <a:spLocks noChangeArrowheads="1"/>
          </p:cNvSpPr>
          <p:nvPr/>
        </p:nvSpPr>
        <p:spPr bwMode="auto">
          <a:xfrm>
            <a:off x="3886200" y="3870325"/>
            <a:ext cx="2133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17" name="Rectangle 13"/>
          <p:cNvSpPr>
            <a:spLocks noChangeArrowheads="1"/>
          </p:cNvSpPr>
          <p:nvPr/>
        </p:nvSpPr>
        <p:spPr bwMode="auto">
          <a:xfrm>
            <a:off x="6781800" y="5715000"/>
            <a:ext cx="9890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ADP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18" name="Picture 14" descr="P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2362200"/>
            <a:ext cx="536575" cy="546100"/>
          </a:xfrm>
          <a:prstGeom prst="rect">
            <a:avLst/>
          </a:prstGeom>
          <a:noFill/>
        </p:spPr>
      </p:pic>
      <p:sp>
        <p:nvSpPr>
          <p:cNvPr id="405519" name="Rectangle 15"/>
          <p:cNvSpPr>
            <a:spLocks noChangeArrowheads="1"/>
          </p:cNvSpPr>
          <p:nvPr/>
        </p:nvSpPr>
        <p:spPr bwMode="auto">
          <a:xfrm>
            <a:off x="6781800" y="5715000"/>
            <a:ext cx="10302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AMP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20" name="Picture 16" descr="PP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78763" y="2362200"/>
            <a:ext cx="735012" cy="1327150"/>
          </a:xfrm>
          <a:prstGeom prst="rect">
            <a:avLst/>
          </a:prstGeom>
          <a:noFill/>
        </p:spPr>
      </p:pic>
      <p:pic>
        <p:nvPicPr>
          <p:cNvPr id="405521" name="Picture 17" descr="baseGT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2667000"/>
            <a:ext cx="2151063" cy="2967038"/>
          </a:xfrm>
          <a:prstGeom prst="rect">
            <a:avLst/>
          </a:prstGeom>
          <a:noFill/>
        </p:spPr>
      </p:pic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6781800" y="5715000"/>
            <a:ext cx="10525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GMP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6781800" y="5715000"/>
            <a:ext cx="9890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TMP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6781800" y="5715000"/>
            <a:ext cx="10302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CMP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25" name="Picture 21" descr="baseTT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2667000"/>
            <a:ext cx="2143125" cy="2967038"/>
          </a:xfrm>
          <a:prstGeom prst="rect">
            <a:avLst/>
          </a:prstGeom>
          <a:noFill/>
        </p:spPr>
      </p:pic>
      <p:pic>
        <p:nvPicPr>
          <p:cNvPr id="405526" name="Picture 22" descr="baseCT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0" y="2667000"/>
            <a:ext cx="2133600" cy="2967038"/>
          </a:xfrm>
          <a:prstGeom prst="rect">
            <a:avLst/>
          </a:prstGeom>
          <a:noFill/>
        </p:spPr>
      </p:pic>
      <p:pic>
        <p:nvPicPr>
          <p:cNvPr id="405527" name="Picture 23" descr="baseG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26213" y="3760788"/>
            <a:ext cx="2151062" cy="1389062"/>
          </a:xfrm>
          <a:prstGeom prst="rect">
            <a:avLst/>
          </a:prstGeom>
          <a:noFill/>
        </p:spPr>
      </p:pic>
      <p:pic>
        <p:nvPicPr>
          <p:cNvPr id="405528" name="Picture 24" descr="baseT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26213" y="3760788"/>
            <a:ext cx="2143125" cy="1389062"/>
          </a:xfrm>
          <a:prstGeom prst="rect">
            <a:avLst/>
          </a:prstGeom>
          <a:noFill/>
        </p:spPr>
      </p:pic>
      <p:pic>
        <p:nvPicPr>
          <p:cNvPr id="405529" name="Picture 25" descr="baseC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26213" y="3760788"/>
            <a:ext cx="2133600" cy="1389062"/>
          </a:xfrm>
          <a:prstGeom prst="rect">
            <a:avLst/>
          </a:prstGeom>
          <a:noFill/>
        </p:spPr>
      </p:pic>
      <p:sp>
        <p:nvSpPr>
          <p:cNvPr id="405530" name="Oval 26"/>
          <p:cNvSpPr>
            <a:spLocks noChangeArrowheads="1"/>
          </p:cNvSpPr>
          <p:nvPr/>
        </p:nvSpPr>
        <p:spPr bwMode="auto">
          <a:xfrm>
            <a:off x="1752600" y="2514600"/>
            <a:ext cx="1981200" cy="2362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31" name="Rectangle 27"/>
          <p:cNvSpPr>
            <a:spLocks noChangeArrowheads="1"/>
          </p:cNvSpPr>
          <p:nvPr/>
        </p:nvSpPr>
        <p:spPr bwMode="auto">
          <a:xfrm>
            <a:off x="1917700" y="6308725"/>
            <a:ext cx="2822575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modified nucleotide</a:t>
            </a:r>
          </a:p>
        </p:txBody>
      </p:sp>
      <p:sp>
        <p:nvSpPr>
          <p:cNvPr id="405532" name="Oval 28"/>
          <p:cNvSpPr>
            <a:spLocks noChangeArrowheads="1"/>
          </p:cNvSpPr>
          <p:nvPr/>
        </p:nvSpPr>
        <p:spPr bwMode="auto">
          <a:xfrm>
            <a:off x="5897563" y="3533775"/>
            <a:ext cx="3113087" cy="19065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33" name="AutoShape 29"/>
          <p:cNvSpPr>
            <a:spLocks noChangeArrowheads="1"/>
          </p:cNvSpPr>
          <p:nvPr/>
        </p:nvSpPr>
        <p:spPr bwMode="auto">
          <a:xfrm>
            <a:off x="6919913" y="2468563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405534" name="AutoShape 30"/>
          <p:cNvSpPr>
            <a:spLocks noChangeArrowheads="1"/>
          </p:cNvSpPr>
          <p:nvPr/>
        </p:nvSpPr>
        <p:spPr bwMode="auto">
          <a:xfrm flipH="1">
            <a:off x="3906838" y="1889125"/>
            <a:ext cx="2024062" cy="1204913"/>
          </a:xfrm>
          <a:prstGeom prst="wedgeEllipseCallout">
            <a:avLst>
              <a:gd name="adj1" fmla="val 80194"/>
              <a:gd name="adj2" fmla="val 3813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We come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with our </a:t>
            </a:r>
            <a:r>
              <a:rPr lang="en-US" sz="1800" b="1" i="1" u="sng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own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energy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 </a:t>
            </a:r>
          </a:p>
        </p:txBody>
      </p:sp>
      <p:sp>
        <p:nvSpPr>
          <p:cNvPr id="405535" name="AutoShape 31"/>
          <p:cNvSpPr>
            <a:spLocks noChangeArrowheads="1"/>
          </p:cNvSpPr>
          <p:nvPr/>
        </p:nvSpPr>
        <p:spPr bwMode="auto">
          <a:xfrm flipH="1">
            <a:off x="4491038" y="5251450"/>
            <a:ext cx="2024062" cy="1204913"/>
          </a:xfrm>
          <a:prstGeom prst="wedgeEllipseCallout">
            <a:avLst>
              <a:gd name="adj1" fmla="val -69060"/>
              <a:gd name="adj2" fmla="val -680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And we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leave behind a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nucleotide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48" charset="-128"/>
              </a:rPr>
              <a:t> </a:t>
            </a:r>
          </a:p>
        </p:txBody>
      </p:sp>
      <p:sp>
        <p:nvSpPr>
          <p:cNvPr id="405537" name="AutoShape 33"/>
          <p:cNvSpPr>
            <a:spLocks noChangeArrowheads="1"/>
          </p:cNvSpPr>
          <p:nvPr/>
        </p:nvSpPr>
        <p:spPr bwMode="auto">
          <a:xfrm flipH="1">
            <a:off x="63500" y="2813050"/>
            <a:ext cx="1893888" cy="2216150"/>
          </a:xfrm>
          <a:prstGeom prst="wedgeEllipseCallout">
            <a:avLst>
              <a:gd name="adj1" fmla="val -1301"/>
              <a:gd name="adj2" fmla="val 8137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You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remember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ATP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!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Are there 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other ways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to get energy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out of it?</a:t>
            </a:r>
          </a:p>
          <a:p>
            <a:endParaRPr lang="en-US" sz="1800" b="1">
              <a:solidFill>
                <a:srgbClr val="0F116A"/>
              </a:solidFill>
              <a:latin typeface="Comic Sans MS" pitchFamily="66" charset="0"/>
              <a:ea typeface="Geneva" pitchFamily="48" charset="-128"/>
            </a:endParaRPr>
          </a:p>
        </p:txBody>
      </p:sp>
      <p:sp>
        <p:nvSpPr>
          <p:cNvPr id="405538" name="AutoShape 34"/>
          <p:cNvSpPr>
            <a:spLocks noChangeArrowheads="1"/>
          </p:cNvSpPr>
          <p:nvPr/>
        </p:nvSpPr>
        <p:spPr bwMode="auto">
          <a:xfrm flipH="1">
            <a:off x="95250" y="3546475"/>
            <a:ext cx="1711325" cy="1604963"/>
          </a:xfrm>
          <a:prstGeom prst="wedgeEllipseCallout">
            <a:avLst>
              <a:gd name="adj1" fmla="val -5384"/>
              <a:gd name="adj2" fmla="val 8946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Are there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other energy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nucleotides?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You bet</a:t>
            </a:r>
            <a:r>
              <a:rPr lang="en-US" sz="1800" b="1" i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!</a:t>
            </a:r>
          </a:p>
          <a:p>
            <a:endParaRPr lang="en-US" sz="1800" b="1">
              <a:solidFill>
                <a:srgbClr val="0F116A"/>
              </a:solidFill>
              <a:latin typeface="Comic Sans MS" pitchFamily="66" charset="0"/>
              <a:ea typeface="Geneva" pitchFamily="48" charset="-128"/>
            </a:endParaRPr>
          </a:p>
        </p:txBody>
      </p:sp>
      <p:sp>
        <p:nvSpPr>
          <p:cNvPr id="405540" name="Rectangle 36"/>
          <p:cNvSpPr>
            <a:spLocks noChangeArrowheads="1"/>
          </p:cNvSpPr>
          <p:nvPr/>
        </p:nvSpPr>
        <p:spPr bwMode="auto">
          <a:xfrm>
            <a:off x="6011863" y="53657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F116A"/>
                </a:solidFill>
                <a:hlinkClick r:id="rId19"/>
              </a:rPr>
              <a:t>DNA replication</a:t>
            </a:r>
            <a:endParaRPr lang="en-US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5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05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0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7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05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405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nimBg="1"/>
      <p:bldP spid="405506" grpId="1" animBg="1"/>
      <p:bldP spid="405506" grpId="2" animBg="1"/>
      <p:bldP spid="405506" grpId="3" animBg="1"/>
      <p:bldP spid="405506" grpId="4" animBg="1"/>
      <p:bldP spid="405506" grpId="5" animBg="1"/>
      <p:bldP spid="405506" grpId="6" animBg="1"/>
      <p:bldP spid="405507" grpId="0" animBg="1"/>
      <p:bldP spid="405507" grpId="1" animBg="1"/>
      <p:bldP spid="405508" grpId="0" animBg="1"/>
      <p:bldP spid="405508" grpId="1" animBg="1"/>
      <p:bldP spid="405509" grpId="0" animBg="1"/>
      <p:bldP spid="405509" grpId="1" animBg="1"/>
      <p:bldP spid="405510" grpId="0" animBg="1"/>
      <p:bldP spid="405516" grpId="0" animBg="1"/>
      <p:bldP spid="405516" grpId="1" animBg="1"/>
      <p:bldP spid="405516" grpId="2" animBg="1"/>
      <p:bldP spid="405516" grpId="3" animBg="1"/>
      <p:bldP spid="405516" grpId="4" animBg="1"/>
      <p:bldP spid="405516" grpId="5" animBg="1"/>
      <p:bldP spid="405516" grpId="6" animBg="1"/>
      <p:bldP spid="405516" grpId="7" animBg="1"/>
      <p:bldP spid="405516" grpId="8" animBg="1"/>
      <p:bldP spid="405517" grpId="0" animBg="1"/>
      <p:bldP spid="405517" grpId="1" animBg="1"/>
      <p:bldP spid="405519" grpId="0" animBg="1"/>
      <p:bldP spid="405519" grpId="1" animBg="1"/>
      <p:bldP spid="405522" grpId="0" animBg="1"/>
      <p:bldP spid="405522" grpId="1" animBg="1"/>
      <p:bldP spid="405523" grpId="0" animBg="1"/>
      <p:bldP spid="405523" grpId="1" animBg="1"/>
      <p:bldP spid="405524" grpId="0" animBg="1"/>
      <p:bldP spid="405530" grpId="0" animBg="1"/>
      <p:bldP spid="405530" grpId="1" animBg="1"/>
      <p:bldP spid="405531" grpId="0" animBg="1"/>
      <p:bldP spid="405532" grpId="0" animBg="1"/>
      <p:bldP spid="405532" grpId="1" animBg="1"/>
      <p:bldP spid="405533" grpId="0" animBg="1"/>
      <p:bldP spid="405533" grpId="1" animBg="1"/>
      <p:bldP spid="405534" grpId="0" animBg="1" autoUpdateAnimBg="0"/>
      <p:bldP spid="405534" grpId="1" animBg="1"/>
      <p:bldP spid="405535" grpId="0" animBg="1" autoUpdateAnimBg="0"/>
      <p:bldP spid="405535" grpId="1" animBg="1"/>
      <p:bldP spid="405537" grpId="0" animBg="1" autoUpdateAnimBg="0"/>
      <p:bldP spid="405537" grpId="1" animBg="1"/>
      <p:bldP spid="40553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76200" y="6400800"/>
            <a:ext cx="891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7555" name="Picture 3" descr="baseTT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338" y="3798888"/>
            <a:ext cx="2143125" cy="2967037"/>
          </a:xfrm>
          <a:prstGeom prst="rect">
            <a:avLst/>
          </a:prstGeom>
          <a:noFill/>
        </p:spPr>
      </p:pic>
      <p:pic>
        <p:nvPicPr>
          <p:cNvPr id="407556" name="Picture 4" descr="baseCT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14763"/>
            <a:ext cx="2133600" cy="2967037"/>
          </a:xfrm>
          <a:prstGeom prst="rect">
            <a:avLst/>
          </a:prstGeom>
          <a:noFill/>
        </p:spPr>
      </p:pic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of Replication</a:t>
            </a:r>
          </a:p>
        </p:txBody>
      </p:sp>
      <p:sp>
        <p:nvSpPr>
          <p:cNvPr id="40755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14325" y="1371600"/>
            <a:ext cx="8677275" cy="246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The nucleotides arrive as </a:t>
            </a:r>
            <a:r>
              <a:rPr lang="en-US" sz="2600" u="sng">
                <a:solidFill>
                  <a:srgbClr val="CC0000"/>
                </a:solidFill>
              </a:rPr>
              <a:t>nucleoside triphosphates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400"/>
              <a:t>DNA bases with </a:t>
            </a:r>
            <a:r>
              <a:rPr lang="en-US" sz="2400">
                <a:solidFill>
                  <a:srgbClr val="CC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–</a:t>
            </a:r>
            <a:r>
              <a:rPr lang="en-US" sz="2400">
                <a:solidFill>
                  <a:srgbClr val="CC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–</a:t>
            </a:r>
            <a:r>
              <a:rPr lang="en-US" sz="2400">
                <a:solidFill>
                  <a:srgbClr val="CC0000"/>
                </a:solidFill>
              </a:rPr>
              <a:t>P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P-P-P = energy for bonding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DNA bases arrive with </a:t>
            </a:r>
            <a:r>
              <a:rPr lang="en-US" sz="2400" u="sng">
                <a:solidFill>
                  <a:srgbClr val="CC0000"/>
                </a:solidFill>
              </a:rPr>
              <a:t>their own energy</a:t>
            </a:r>
            <a:r>
              <a:rPr lang="en-US" sz="2400"/>
              <a:t> source for bonding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bonded by enzyme: </a:t>
            </a:r>
            <a:r>
              <a:rPr lang="en-US" sz="2400" u="sng">
                <a:solidFill>
                  <a:srgbClr val="CC0000"/>
                </a:solidFill>
              </a:rPr>
              <a:t>DNA polymerase III</a:t>
            </a:r>
            <a:endParaRPr lang="en-US" sz="2400"/>
          </a:p>
        </p:txBody>
      </p:sp>
      <p:pic>
        <p:nvPicPr>
          <p:cNvPr id="407559" name="Picture 7" descr="baseAT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798888"/>
            <a:ext cx="2160588" cy="2967037"/>
          </a:xfrm>
          <a:prstGeom prst="rect">
            <a:avLst/>
          </a:prstGeom>
          <a:noFill/>
        </p:spPr>
      </p:pic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835025" y="5246688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ATP</a:t>
            </a:r>
          </a:p>
        </p:txBody>
      </p:sp>
      <p:pic>
        <p:nvPicPr>
          <p:cNvPr id="407561" name="Picture 9" descr="baseGT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0938" y="3798888"/>
            <a:ext cx="2151062" cy="2967037"/>
          </a:xfrm>
          <a:prstGeom prst="rect">
            <a:avLst/>
          </a:prstGeom>
          <a:noFill/>
        </p:spPr>
      </p:pic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3013075" y="5246688"/>
            <a:ext cx="9667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5224463" y="5246688"/>
            <a:ext cx="9032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7375525" y="5246688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CTP</a:t>
            </a:r>
          </a:p>
        </p:txBody>
      </p:sp>
      <p:sp>
        <p:nvSpPr>
          <p:cNvPr id="407565" name="Rectangle 13"/>
          <p:cNvSpPr>
            <a:spLocks noChangeArrowheads="1"/>
          </p:cNvSpPr>
          <p:nvPr/>
        </p:nvSpPr>
        <p:spPr bwMode="auto">
          <a:xfrm>
            <a:off x="6176963" y="523875"/>
            <a:ext cx="224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b="1">
                <a:solidFill>
                  <a:srgbClr val="0F116A"/>
                </a:solidFill>
                <a:hlinkClick r:id="rId9"/>
              </a:rPr>
              <a:t>See animation</a:t>
            </a:r>
            <a:endParaRPr lang="en-US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7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7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8" grpId="0" build="p" autoUpdateAnimBg="0"/>
      <p:bldP spid="407560" grpId="0" animBg="1" autoUpdateAnimBg="0"/>
      <p:bldP spid="407562" grpId="0" animBg="1" autoUpdateAnimBg="0"/>
      <p:bldP spid="407563" grpId="0" animBg="1" autoUpdateAnimBg="0"/>
      <p:bldP spid="40756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74" name="Group 2"/>
          <p:cNvGrpSpPr>
            <a:grpSpLocks/>
          </p:cNvGrpSpPr>
          <p:nvPr/>
        </p:nvGrpSpPr>
        <p:grpSpPr bwMode="auto">
          <a:xfrm rot="14478938">
            <a:off x="2433637" y="4083051"/>
            <a:ext cx="874713" cy="760412"/>
            <a:chOff x="1499" y="1846"/>
            <a:chExt cx="551" cy="479"/>
          </a:xfrm>
        </p:grpSpPr>
        <p:grpSp>
          <p:nvGrpSpPr>
            <p:cNvPr id="412675" name="Group 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412676" name="Oval 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77" name="Oval 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78" name="Group 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412679" name="Oval 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80" name="Oval 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81" name="Group 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412682" name="Oval 1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83" name="Oval 1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2684" name="Group 12"/>
          <p:cNvGrpSpPr>
            <a:grpSpLocks/>
          </p:cNvGrpSpPr>
          <p:nvPr/>
        </p:nvGrpSpPr>
        <p:grpSpPr bwMode="auto">
          <a:xfrm>
            <a:off x="2379663" y="2930525"/>
            <a:ext cx="874712" cy="760413"/>
            <a:chOff x="1499" y="1846"/>
            <a:chExt cx="551" cy="479"/>
          </a:xfrm>
        </p:grpSpPr>
        <p:grpSp>
          <p:nvGrpSpPr>
            <p:cNvPr id="412685" name="Group 1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412686" name="Oval 1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87" name="Oval 1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88" name="Group 1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412689" name="Oval 1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90" name="Oval 1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91" name="Group 1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412692" name="Oval 2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93" name="Oval 2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2694" name="Rectangle 2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36675"/>
            <a:ext cx="4865688" cy="12922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Limits of DNA polymerase III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can only build onto 3</a:t>
            </a:r>
            <a:r>
              <a:rPr lang="en-US" b="1">
                <a:sym typeface="Symbol" pitchFamily="18" charset="2"/>
              </a:rPr>
              <a:t></a:t>
            </a:r>
            <a:r>
              <a:rPr lang="en-US" b="1"/>
              <a:t> end of an existing DNA strand</a:t>
            </a:r>
          </a:p>
        </p:txBody>
      </p:sp>
      <p:sp>
        <p:nvSpPr>
          <p:cNvPr id="412695" name="AutoShape 23"/>
          <p:cNvSpPr>
            <a:spLocks noChangeArrowheads="1"/>
          </p:cNvSpPr>
          <p:nvPr/>
        </p:nvSpPr>
        <p:spPr bwMode="auto">
          <a:xfrm>
            <a:off x="6546850" y="4289425"/>
            <a:ext cx="660400" cy="1266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9"/>
              </a:rPr>
              <a:t>Leading &amp; Lagging strands</a:t>
            </a:r>
            <a:endParaRPr lang="en-US"/>
          </a:p>
        </p:txBody>
      </p:sp>
      <p:sp>
        <p:nvSpPr>
          <p:cNvPr id="412697" name="Freeform 25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8" name="Freeform 26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9" name="Freeform 27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0" y="254"/>
              </a:cxn>
              <a:cxn ang="0">
                <a:pos x="1825" y="378"/>
              </a:cxn>
              <a:cxn ang="0">
                <a:pos x="3152" y="402"/>
              </a:cxn>
            </a:cxnLst>
            <a:rect l="0" t="0" r="r" b="b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0" name="AutoShape 28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1" name="AutoShape 29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2" name="AutoShape 30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3" name="AutoShape 31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4" name="AutoShape 32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5" name="AutoShape 33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6" name="AutoShape 34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7" name="AutoShape 35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8" name="AutoShape 36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9" name="AutoShape 37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10" name="AutoShape 38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11" name="AutoShape 39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12" name="AutoShape 40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713" name="Group 41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12714" name="Oval 4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15" name="Rectangle 4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16" name="Group 44"/>
          <p:cNvGrpSpPr>
            <a:grpSpLocks/>
          </p:cNvGrpSpPr>
          <p:nvPr/>
        </p:nvGrpSpPr>
        <p:grpSpPr bwMode="auto">
          <a:xfrm>
            <a:off x="8480425" y="4564063"/>
            <a:ext cx="327025" cy="304800"/>
            <a:chOff x="1768" y="3755"/>
            <a:chExt cx="206" cy="192"/>
          </a:xfrm>
        </p:grpSpPr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18" name="Rectangle 4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19" name="Group 47"/>
          <p:cNvGrpSpPr>
            <a:grpSpLocks/>
          </p:cNvGrpSpPr>
          <p:nvPr/>
        </p:nvGrpSpPr>
        <p:grpSpPr bwMode="auto">
          <a:xfrm>
            <a:off x="8480425" y="2190750"/>
            <a:ext cx="327025" cy="304800"/>
            <a:chOff x="1768" y="3755"/>
            <a:chExt cx="206" cy="192"/>
          </a:xfrm>
        </p:grpSpPr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21" name="Rectangle 4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22" name="Group 50"/>
          <p:cNvGrpSpPr>
            <a:grpSpLocks/>
          </p:cNvGrpSpPr>
          <p:nvPr/>
        </p:nvGrpSpPr>
        <p:grpSpPr bwMode="auto">
          <a:xfrm>
            <a:off x="6921500" y="2722563"/>
            <a:ext cx="1527175" cy="304800"/>
            <a:chOff x="4360" y="1715"/>
            <a:chExt cx="962" cy="192"/>
          </a:xfrm>
        </p:grpSpPr>
        <p:sp>
          <p:nvSpPr>
            <p:cNvPr id="412723" name="Freeform 51"/>
            <p:cNvSpPr>
              <a:spLocks/>
            </p:cNvSpPr>
            <p:nvPr/>
          </p:nvSpPr>
          <p:spPr bwMode="auto">
            <a:xfrm>
              <a:off x="4465" y="1776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724" name="Group 52"/>
            <p:cNvGrpSpPr>
              <a:grpSpLocks/>
            </p:cNvGrpSpPr>
            <p:nvPr/>
          </p:nvGrpSpPr>
          <p:grpSpPr bwMode="auto">
            <a:xfrm>
              <a:off x="4360" y="1715"/>
              <a:ext cx="206" cy="192"/>
              <a:chOff x="1768" y="3755"/>
              <a:chExt cx="206" cy="192"/>
            </a:xfrm>
          </p:grpSpPr>
          <p:sp>
            <p:nvSpPr>
              <p:cNvPr id="412725" name="Oval 5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26" name="Rectangle 5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412728" name="Oval 5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29" name="Rectangle 5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30" name="Group 58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12731" name="Oval 5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32" name="Rectangle 6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33" name="Group 61"/>
          <p:cNvGrpSpPr>
            <a:grpSpLocks/>
          </p:cNvGrpSpPr>
          <p:nvPr/>
        </p:nvGrpSpPr>
        <p:grpSpPr bwMode="auto">
          <a:xfrm>
            <a:off x="8480425" y="5173663"/>
            <a:ext cx="327025" cy="304800"/>
            <a:chOff x="2621" y="2303"/>
            <a:chExt cx="206" cy="192"/>
          </a:xfrm>
        </p:grpSpPr>
        <p:sp>
          <p:nvSpPr>
            <p:cNvPr id="412734" name="Oval 6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35" name="Rectangle 6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36" name="Group 64"/>
          <p:cNvGrpSpPr>
            <a:grpSpLocks/>
          </p:cNvGrpSpPr>
          <p:nvPr/>
        </p:nvGrpSpPr>
        <p:grpSpPr bwMode="auto">
          <a:xfrm>
            <a:off x="3727450" y="2998788"/>
            <a:ext cx="1479550" cy="568325"/>
            <a:chOff x="2348" y="1889"/>
            <a:chExt cx="932" cy="358"/>
          </a:xfrm>
        </p:grpSpPr>
        <p:sp>
          <p:nvSpPr>
            <p:cNvPr id="412737" name="Freeform 65"/>
            <p:cNvSpPr>
              <a:spLocks/>
            </p:cNvSpPr>
            <p:nvPr/>
          </p:nvSpPr>
          <p:spPr bwMode="auto">
            <a:xfrm rot="-662540">
              <a:off x="2423" y="2036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738" name="Group 66"/>
            <p:cNvGrpSpPr>
              <a:grpSpLocks/>
            </p:cNvGrpSpPr>
            <p:nvPr/>
          </p:nvGrpSpPr>
          <p:grpSpPr bwMode="auto">
            <a:xfrm>
              <a:off x="2348" y="2055"/>
              <a:ext cx="206" cy="192"/>
              <a:chOff x="1768" y="3755"/>
              <a:chExt cx="206" cy="192"/>
            </a:xfrm>
          </p:grpSpPr>
          <p:sp>
            <p:nvSpPr>
              <p:cNvPr id="412739" name="Oval 67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40" name="Rectangle 68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2741" name="Group 69"/>
            <p:cNvGrpSpPr>
              <a:grpSpLocks/>
            </p:cNvGrpSpPr>
            <p:nvPr/>
          </p:nvGrpSpPr>
          <p:grpSpPr bwMode="auto">
            <a:xfrm>
              <a:off x="3061" y="1889"/>
              <a:ext cx="206" cy="192"/>
              <a:chOff x="2621" y="2303"/>
              <a:chExt cx="206" cy="192"/>
            </a:xfrm>
          </p:grpSpPr>
          <p:sp>
            <p:nvSpPr>
              <p:cNvPr id="412742" name="Oval 70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43" name="Rectangle 71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2744" name="Group 72"/>
          <p:cNvGrpSpPr>
            <a:grpSpLocks/>
          </p:cNvGrpSpPr>
          <p:nvPr/>
        </p:nvGrpSpPr>
        <p:grpSpPr bwMode="auto">
          <a:xfrm>
            <a:off x="5256213" y="2740025"/>
            <a:ext cx="1525587" cy="433388"/>
            <a:chOff x="3311" y="1726"/>
            <a:chExt cx="961" cy="273"/>
          </a:xfrm>
        </p:grpSpPr>
        <p:sp>
          <p:nvSpPr>
            <p:cNvPr id="412745" name="Freeform 73"/>
            <p:cNvSpPr>
              <a:spLocks/>
            </p:cNvSpPr>
            <p:nvPr/>
          </p:nvSpPr>
          <p:spPr bwMode="auto">
            <a:xfrm rot="-21867660">
              <a:off x="3415" y="1834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746" name="Group 74"/>
            <p:cNvGrpSpPr>
              <a:grpSpLocks/>
            </p:cNvGrpSpPr>
            <p:nvPr/>
          </p:nvGrpSpPr>
          <p:grpSpPr bwMode="auto">
            <a:xfrm>
              <a:off x="3311" y="1807"/>
              <a:ext cx="206" cy="192"/>
              <a:chOff x="1768" y="3755"/>
              <a:chExt cx="206" cy="192"/>
            </a:xfrm>
          </p:grpSpPr>
          <p:sp>
            <p:nvSpPr>
              <p:cNvPr id="412747" name="Oval 7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48" name="Rectangle 7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2749" name="Group 77"/>
            <p:cNvGrpSpPr>
              <a:grpSpLocks/>
            </p:cNvGrpSpPr>
            <p:nvPr/>
          </p:nvGrpSpPr>
          <p:grpSpPr bwMode="auto">
            <a:xfrm>
              <a:off x="4038" y="1726"/>
              <a:ext cx="206" cy="192"/>
              <a:chOff x="2621" y="2303"/>
              <a:chExt cx="206" cy="192"/>
            </a:xfrm>
          </p:grpSpPr>
          <p:sp>
            <p:nvSpPr>
              <p:cNvPr id="412750" name="Oval 7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1" name="Rectangle 7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2752" name="Group 80"/>
          <p:cNvGrpSpPr>
            <a:grpSpLocks/>
          </p:cNvGrpSpPr>
          <p:nvPr/>
        </p:nvGrpSpPr>
        <p:grpSpPr bwMode="auto">
          <a:xfrm>
            <a:off x="8480425" y="2678113"/>
            <a:ext cx="327025" cy="304800"/>
            <a:chOff x="2621" y="2303"/>
            <a:chExt cx="206" cy="192"/>
          </a:xfrm>
        </p:grpSpPr>
        <p:sp>
          <p:nvSpPr>
            <p:cNvPr id="412753" name="Oval 81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54" name="Rectangle 82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2755" name="AutoShape 83"/>
          <p:cNvSpPr>
            <a:spLocks noChangeArrowheads="1"/>
          </p:cNvSpPr>
          <p:nvPr/>
        </p:nvSpPr>
        <p:spPr bwMode="auto">
          <a:xfrm>
            <a:off x="7170738" y="4213225"/>
            <a:ext cx="1758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2756" name="AutoShape 84"/>
          <p:cNvSpPr>
            <a:spLocks noChangeArrowheads="1"/>
          </p:cNvSpPr>
          <p:nvPr/>
        </p:nvSpPr>
        <p:spPr bwMode="auto">
          <a:xfrm>
            <a:off x="7158038" y="3157538"/>
            <a:ext cx="17716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2757" name="AutoShape 85"/>
          <p:cNvSpPr>
            <a:spLocks noChangeArrowheads="1"/>
          </p:cNvSpPr>
          <p:nvPr/>
        </p:nvSpPr>
        <p:spPr bwMode="auto">
          <a:xfrm rot="-631956">
            <a:off x="3836988" y="2573338"/>
            <a:ext cx="2157412" cy="306387"/>
          </a:xfrm>
          <a:prstGeom prst="roundRect">
            <a:avLst>
              <a:gd name="adj" fmla="val 16667"/>
            </a:avLst>
          </a:prstGeom>
          <a:solidFill>
            <a:srgbClr val="FFCC18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Okazaki fragments</a:t>
            </a:r>
          </a:p>
        </p:txBody>
      </p:sp>
      <p:sp>
        <p:nvSpPr>
          <p:cNvPr id="412758" name="AutoShape 86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759" name="Group 87"/>
          <p:cNvGrpSpPr>
            <a:grpSpLocks/>
          </p:cNvGrpSpPr>
          <p:nvPr/>
        </p:nvGrpSpPr>
        <p:grpSpPr bwMode="auto">
          <a:xfrm>
            <a:off x="5087938" y="3109913"/>
            <a:ext cx="1141412" cy="646112"/>
            <a:chOff x="3205" y="1959"/>
            <a:chExt cx="719" cy="407"/>
          </a:xfrm>
        </p:grpSpPr>
        <p:sp>
          <p:nvSpPr>
            <p:cNvPr id="412760" name="AutoShape 88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412761" name="Group 89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412762" name="Oval 90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63" name="AutoShape 91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2764" name="Group 92"/>
          <p:cNvGrpSpPr>
            <a:grpSpLocks/>
          </p:cNvGrpSpPr>
          <p:nvPr/>
        </p:nvGrpSpPr>
        <p:grpSpPr bwMode="auto">
          <a:xfrm>
            <a:off x="6642100" y="46038"/>
            <a:ext cx="2465388" cy="1738312"/>
            <a:chOff x="4184" y="29"/>
            <a:chExt cx="1553" cy="1095"/>
          </a:xfrm>
        </p:grpSpPr>
        <p:pic>
          <p:nvPicPr>
            <p:cNvPr id="412765" name="Picture 93"/>
            <p:cNvPicPr>
              <a:picLocks noChangeAspect="1" noChangeArrowheads="1"/>
            </p:cNvPicPr>
            <p:nvPr/>
          </p:nvPicPr>
          <p:blipFill>
            <a:blip r:embed="rId10" cstate="print"/>
            <a:srcRect l="1801" r="1080" b="9599"/>
            <a:stretch>
              <a:fillRect/>
            </a:stretch>
          </p:blipFill>
          <p:spPr bwMode="auto">
            <a:xfrm>
              <a:off x="4184" y="39"/>
              <a:ext cx="1553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412766" name="Rectangle 94"/>
            <p:cNvSpPr>
              <a:spLocks noChangeArrowheads="1"/>
            </p:cNvSpPr>
            <p:nvPr/>
          </p:nvSpPr>
          <p:spPr bwMode="auto">
            <a:xfrm>
              <a:off x="4186" y="29"/>
              <a:ext cx="665" cy="21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Okazaki</a:t>
              </a:r>
            </a:p>
          </p:txBody>
        </p:sp>
      </p:grpSp>
      <p:sp>
        <p:nvSpPr>
          <p:cNvPr id="412767" name="Rectangle 9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13363" y="5880100"/>
            <a:ext cx="3754437" cy="927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 u="sng">
                <a:solidFill>
                  <a:srgbClr val="CC0000"/>
                </a:solidFill>
              </a:rPr>
              <a:t>Leading strand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continuous synthesis</a:t>
            </a:r>
          </a:p>
        </p:txBody>
      </p:sp>
      <p:sp>
        <p:nvSpPr>
          <p:cNvPr id="412768" name="Rectangle 9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091113"/>
            <a:ext cx="3754438" cy="17303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 u="sng">
                <a:solidFill>
                  <a:srgbClr val="CC0000"/>
                </a:solidFill>
              </a:rPr>
              <a:t>Lagging strand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Okazaki fragments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joined by </a:t>
            </a:r>
            <a:r>
              <a:rPr lang="en-US" b="1" u="sng">
                <a:solidFill>
                  <a:srgbClr val="CC0000"/>
                </a:solidFill>
              </a:rPr>
              <a:t>ligase</a:t>
            </a:r>
            <a:endParaRPr lang="en-US" b="1"/>
          </a:p>
          <a:p>
            <a:pPr marL="684213" lvl="2" indent="-166688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“spot welder” enzyme</a:t>
            </a:r>
          </a:p>
        </p:txBody>
      </p:sp>
      <p:sp>
        <p:nvSpPr>
          <p:cNvPr id="412769" name="AutoShape 97"/>
          <p:cNvSpPr>
            <a:spLocks noChangeArrowheads="1"/>
          </p:cNvSpPr>
          <p:nvPr/>
        </p:nvSpPr>
        <p:spPr bwMode="auto">
          <a:xfrm>
            <a:off x="4624388" y="5467350"/>
            <a:ext cx="2206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412770" name="Line 98"/>
          <p:cNvSpPr>
            <a:spLocks noChangeShapeType="1"/>
          </p:cNvSpPr>
          <p:nvPr/>
        </p:nvSpPr>
        <p:spPr bwMode="auto">
          <a:xfrm flipH="1">
            <a:off x="8029575" y="4710113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71" name="Freeform 99"/>
          <p:cNvSpPr>
            <a:spLocks/>
          </p:cNvSpPr>
          <p:nvPr/>
        </p:nvSpPr>
        <p:spPr bwMode="auto">
          <a:xfrm>
            <a:off x="2214563" y="3492500"/>
            <a:ext cx="706437" cy="669925"/>
          </a:xfrm>
          <a:custGeom>
            <a:avLst/>
            <a:gdLst/>
            <a:ahLst/>
            <a:cxnLst>
              <a:cxn ang="0">
                <a:pos x="214" y="51"/>
              </a:cxn>
              <a:cxn ang="0">
                <a:pos x="22" y="201"/>
              </a:cxn>
              <a:cxn ang="0">
                <a:pos x="81" y="301"/>
              </a:cxn>
              <a:cxn ang="0">
                <a:pos x="281" y="418"/>
              </a:cxn>
              <a:cxn ang="0">
                <a:pos x="431" y="276"/>
              </a:cxn>
              <a:cxn ang="0">
                <a:pos x="364" y="35"/>
              </a:cxn>
              <a:cxn ang="0">
                <a:pos x="214" y="51"/>
              </a:cxn>
            </a:cxnLst>
            <a:rect l="0" t="0" r="r" b="b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72" name="Line 100"/>
          <p:cNvSpPr>
            <a:spLocks noChangeShapeType="1"/>
          </p:cNvSpPr>
          <p:nvPr/>
        </p:nvSpPr>
        <p:spPr bwMode="auto">
          <a:xfrm flipH="1">
            <a:off x="8029575" y="2820988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73" name="Text Box 101"/>
          <p:cNvSpPr txBox="1">
            <a:spLocks noChangeArrowheads="1"/>
          </p:cNvSpPr>
          <p:nvPr/>
        </p:nvSpPr>
        <p:spPr bwMode="auto">
          <a:xfrm>
            <a:off x="7918450" y="4206875"/>
            <a:ext cx="842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>
                <a:solidFill>
                  <a:srgbClr val="CC0000"/>
                </a:solidFill>
                <a:ea typeface="Geneva" pitchFamily="48" charset="-128"/>
                <a:sym typeface="Wingdings" pitchFamily="2" charset="2"/>
              </a:rPr>
              <a:t></a:t>
            </a:r>
            <a:endParaRPr lang="en-US" sz="6600" b="1">
              <a:solidFill>
                <a:srgbClr val="CC0000"/>
              </a:solidFill>
              <a:ea typeface="Geneva" pitchFamily="48" charset="-128"/>
            </a:endParaRPr>
          </a:p>
        </p:txBody>
      </p:sp>
      <p:sp>
        <p:nvSpPr>
          <p:cNvPr id="412774" name="Text Box 102"/>
          <p:cNvSpPr txBox="1">
            <a:spLocks noChangeArrowheads="1"/>
          </p:cNvSpPr>
          <p:nvPr/>
        </p:nvSpPr>
        <p:spPr bwMode="auto">
          <a:xfrm>
            <a:off x="7958138" y="2220913"/>
            <a:ext cx="765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200">
                <a:solidFill>
                  <a:srgbClr val="CC0000"/>
                </a:solidFill>
                <a:ea typeface="Geneva" pitchFamily="48" charset="-128"/>
                <a:sym typeface="Wingdings" pitchFamily="2" charset="2"/>
              </a:rPr>
              <a:t></a:t>
            </a:r>
            <a:endParaRPr lang="en-US" sz="7200">
              <a:solidFill>
                <a:srgbClr val="CC0000"/>
              </a:solidFill>
              <a:ea typeface="Geneva" pitchFamily="48" charset="-128"/>
            </a:endParaRPr>
          </a:p>
        </p:txBody>
      </p:sp>
      <p:grpSp>
        <p:nvGrpSpPr>
          <p:cNvPr id="412775" name="Group 103"/>
          <p:cNvGrpSpPr>
            <a:grpSpLocks/>
          </p:cNvGrpSpPr>
          <p:nvPr/>
        </p:nvGrpSpPr>
        <p:grpSpPr bwMode="auto">
          <a:xfrm>
            <a:off x="7775575" y="4578350"/>
            <a:ext cx="327025" cy="304800"/>
            <a:chOff x="2621" y="2303"/>
            <a:chExt cx="206" cy="192"/>
          </a:xfrm>
        </p:grpSpPr>
        <p:sp>
          <p:nvSpPr>
            <p:cNvPr id="412776" name="Oval 10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77" name="Rectangle 10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78" name="Group 106"/>
          <p:cNvGrpSpPr>
            <a:grpSpLocks/>
          </p:cNvGrpSpPr>
          <p:nvPr/>
        </p:nvGrpSpPr>
        <p:grpSpPr bwMode="auto">
          <a:xfrm>
            <a:off x="7775575" y="2665413"/>
            <a:ext cx="327025" cy="304800"/>
            <a:chOff x="1768" y="3755"/>
            <a:chExt cx="206" cy="192"/>
          </a:xfrm>
        </p:grpSpPr>
        <p:sp>
          <p:nvSpPr>
            <p:cNvPr id="412779" name="Oval 107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80" name="Rectangle 108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2781" name="AutoShape 10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12782" name="Line 11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1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2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2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2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2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2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412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2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1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41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2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1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2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41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41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41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1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2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2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12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12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12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12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12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12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12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12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4" grpId="0" animBg="1" autoUpdateAnimBg="0"/>
      <p:bldP spid="412695" grpId="0" animBg="1"/>
      <p:bldP spid="412699" grpId="0" animBg="1"/>
      <p:bldP spid="412755" grpId="0" animBg="1" autoUpdateAnimBg="0"/>
      <p:bldP spid="412756" grpId="0" animBg="1" autoUpdateAnimBg="0"/>
      <p:bldP spid="412757" grpId="0" animBg="1" autoUpdateAnimBg="0"/>
      <p:bldP spid="412767" grpId="0" animBg="1" autoUpdateAnimBg="0"/>
      <p:bldP spid="412768" grpId="0" animBg="1" autoUpdateAnimBg="0"/>
      <p:bldP spid="412769" grpId="0" animBg="1" autoUpdateAnimBg="0"/>
      <p:bldP spid="412770" grpId="0" animBg="1"/>
      <p:bldP spid="412770" grpId="1" animBg="1"/>
      <p:bldP spid="412771" grpId="0" animBg="1"/>
      <p:bldP spid="412772" grpId="0" animBg="1"/>
      <p:bldP spid="412772" grpId="1" animBg="1"/>
      <p:bldP spid="412773" grpId="0" build="p" autoUpdateAnimBg="0"/>
      <p:bldP spid="412773" grpId="1" build="allAtOnce"/>
      <p:bldP spid="412774" grpId="0"/>
      <p:bldP spid="412774" grpId="1"/>
      <p:bldP spid="412781" grpId="0" animBg="1" autoUpdateAnimBg="0"/>
      <p:bldP spid="4127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200" b="0">
                <a:latin typeface="Comic Sans MS" pitchFamily="66" charset="0"/>
              </a:rPr>
              <a:t>STRUCTURE OF NUCLEIC ACIDS</a:t>
            </a:r>
          </a:p>
        </p:txBody>
      </p:sp>
      <p:pic>
        <p:nvPicPr>
          <p:cNvPr id="472068" name="Picture 4" descr="nucleotide label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9638" y="2786063"/>
            <a:ext cx="3382962" cy="2092325"/>
          </a:xfrm>
          <a:noFill/>
          <a:ln/>
        </p:spPr>
      </p:pic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304800" y="5667375"/>
            <a:ext cx="8275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 dirty="0">
                <a:latin typeface="Comic Sans MS" pitchFamily="66" charset="0"/>
              </a:rPr>
              <a:t>Sugar can be </a:t>
            </a:r>
            <a:r>
              <a:rPr lang="en-US" sz="3600" b="1" dirty="0">
                <a:solidFill>
                  <a:srgbClr val="3333FF"/>
                </a:solidFill>
                <a:latin typeface="Comic Sans MS" pitchFamily="66" charset="0"/>
              </a:rPr>
              <a:t>DEOXYRIBOSE (DNA)</a:t>
            </a:r>
            <a:br>
              <a:rPr lang="en-US" sz="3600" b="1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rgbClr val="3333FF"/>
                </a:solidFill>
                <a:latin typeface="Comic Sans MS" pitchFamily="66" charset="0"/>
              </a:rPr>
              <a:t>			  </a:t>
            </a:r>
            <a:r>
              <a:rPr lang="en-US" sz="3600" b="1" dirty="0">
                <a:solidFill>
                  <a:srgbClr val="FF0066"/>
                </a:solidFill>
                <a:latin typeface="Comic Sans MS" pitchFamily="66" charset="0"/>
              </a:rPr>
              <a:t>RIBOSE (RNA)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34591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>
                <a:latin typeface="Comic Sans MS" pitchFamily="66" charset="0"/>
              </a:rPr>
              <a:t>Built from </a:t>
            </a:r>
          </a:p>
          <a:p>
            <a:pPr algn="l" eaLnBrk="1" hangingPunct="1"/>
            <a:r>
              <a:rPr lang="en-US" sz="3600" b="1">
                <a:solidFill>
                  <a:srgbClr val="3333FF"/>
                </a:solidFill>
                <a:latin typeface="Comic Sans MS" pitchFamily="66" charset="0"/>
              </a:rPr>
              <a:t>NUCLEOTIDE </a:t>
            </a:r>
          </a:p>
          <a:p>
            <a:pPr algn="l" eaLnBrk="1" hangingPunct="1"/>
            <a:r>
              <a:rPr lang="en-US" sz="3600" b="1">
                <a:latin typeface="Comic Sans MS" pitchFamily="66" charset="0"/>
              </a:rPr>
              <a:t>SUBUNITS</a:t>
            </a: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4495800" y="1219200"/>
            <a:ext cx="42672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3200" b="1" dirty="0">
                <a:latin typeface="Comic Sans MS" pitchFamily="66" charset="0"/>
              </a:rPr>
              <a:t>NITROGEN BASES </a:t>
            </a:r>
          </a:p>
          <a:p>
            <a:pPr algn="l" eaLnBrk="1" hangingPunct="1"/>
            <a:r>
              <a:rPr lang="en-US" sz="3200" b="1" dirty="0">
                <a:latin typeface="Comic Sans MS" pitchFamily="66" charset="0"/>
              </a:rPr>
              <a:t>CAN BE:</a:t>
            </a:r>
          </a:p>
          <a:p>
            <a:pPr lvl="1" algn="l" eaLnBrk="1" hangingPunct="1"/>
            <a:r>
              <a:rPr lang="en-US" sz="3200" b="1" dirty="0">
                <a:latin typeface="Comic Sans MS" pitchFamily="66" charset="0"/>
              </a:rPr>
              <a:t>ADENINE</a:t>
            </a:r>
            <a:br>
              <a:rPr lang="en-US" sz="3200" b="1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GUANINE</a:t>
            </a:r>
            <a:br>
              <a:rPr lang="en-US" sz="3200" b="1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CYTOSINE</a:t>
            </a:r>
            <a:br>
              <a:rPr lang="en-US" sz="3200" b="1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THYMINE</a:t>
            </a:r>
            <a:br>
              <a:rPr lang="en-US" sz="3200" b="1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URACIL</a:t>
            </a:r>
          </a:p>
        </p:txBody>
      </p:sp>
      <p:pic>
        <p:nvPicPr>
          <p:cNvPr id="472073" name="Picture 9" descr="arrow48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25842">
            <a:off x="3821906" y="2274094"/>
            <a:ext cx="814388" cy="838200"/>
          </a:xfrm>
          <a:prstGeom prst="rect">
            <a:avLst/>
          </a:prstGeom>
          <a:noFill/>
        </p:spPr>
      </p:pic>
      <p:pic>
        <p:nvPicPr>
          <p:cNvPr id="472074" name="Picture 10" descr="arrow48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38864">
            <a:off x="469106" y="4788694"/>
            <a:ext cx="81438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a-ord.xx.fbcdn.net/hphotos-xpa1/v/t1.0-9/1932265_10152189273733654_1490888996_n.jpg?oh=a645da761b115621dcbc0e4d0a3aa70f&amp;oe=551FE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570451"/>
            <a:ext cx="8669770" cy="592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477838"/>
          </a:xfrm>
        </p:spPr>
        <p:txBody>
          <a:bodyPr/>
          <a:lstStyle/>
          <a:p>
            <a:r>
              <a:rPr lang="en-US" sz="3200">
                <a:latin typeface="Comic Sans MS" pitchFamily="66" charset="0"/>
              </a:rPr>
              <a:t>TELOMERES &amp; TELOMERASE</a:t>
            </a:r>
          </a:p>
        </p:txBody>
      </p:sp>
      <p:sp>
        <p:nvSpPr>
          <p:cNvPr id="485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6400800"/>
            <a:ext cx="8153400" cy="228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000">
                <a:solidFill>
                  <a:srgbClr val="CC0099"/>
                </a:solidFill>
              </a:rPr>
              <a:t>Image from: AP BIOLOGY by Campbell and Reese 7</a:t>
            </a:r>
            <a:r>
              <a:rPr lang="en-US" sz="1000" baseline="30000">
                <a:solidFill>
                  <a:srgbClr val="CC0099"/>
                </a:solidFill>
              </a:rPr>
              <a:t>th</a:t>
            </a:r>
            <a:r>
              <a:rPr lang="en-US" sz="1000">
                <a:solidFill>
                  <a:srgbClr val="CC0099"/>
                </a:solidFill>
              </a:rPr>
              <a:t> edition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 cstate="print"/>
          <a:srcRect l="1563" t="4167" r="56517" b="47917"/>
          <a:stretch>
            <a:fillRect/>
          </a:stretch>
        </p:blipFill>
        <p:spPr bwMode="auto">
          <a:xfrm>
            <a:off x="228600" y="1143000"/>
            <a:ext cx="6096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0" y="4495800"/>
            <a:ext cx="2309813" cy="1314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/>
              <a:t>Primer removed but</a:t>
            </a:r>
          </a:p>
          <a:p>
            <a:pPr algn="l" eaLnBrk="1" hangingPunct="1"/>
            <a:r>
              <a:rPr lang="en-US" sz="1600" b="1"/>
              <a:t>can’t be replaced with</a:t>
            </a:r>
          </a:p>
          <a:p>
            <a:pPr algn="l" eaLnBrk="1" hangingPunct="1"/>
            <a:r>
              <a:rPr lang="en-US" sz="1600" b="1"/>
              <a:t>DNA because no</a:t>
            </a:r>
          </a:p>
          <a:p>
            <a:pPr algn="l" eaLnBrk="1" hangingPunct="1"/>
            <a:r>
              <a:rPr lang="en-US" sz="1600" b="1"/>
              <a:t>3’ end available for</a:t>
            </a:r>
          </a:p>
          <a:p>
            <a:pPr algn="l" eaLnBrk="1" hangingPunct="1"/>
            <a:r>
              <a:rPr lang="en-US" sz="1600" b="1"/>
              <a:t>DNA POLYMERASE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6477000" y="1762125"/>
            <a:ext cx="2465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>
                <a:latin typeface="Comic Sans MS" pitchFamily="66" charset="0"/>
              </a:rPr>
              <a:t>Each </a:t>
            </a:r>
          </a:p>
          <a:p>
            <a:pPr algn="l" eaLnBrk="1" hangingPunct="1"/>
            <a:r>
              <a:rPr lang="en-US" sz="3200">
                <a:latin typeface="Comic Sans MS" pitchFamily="66" charset="0"/>
              </a:rPr>
              <a:t>replication</a:t>
            </a:r>
            <a:br>
              <a:rPr lang="en-US" sz="3200">
                <a:latin typeface="Comic Sans MS" pitchFamily="66" charset="0"/>
              </a:rPr>
            </a:br>
            <a:r>
              <a:rPr lang="en-US" sz="3200">
                <a:latin typeface="Comic Sans MS" pitchFamily="66" charset="0"/>
              </a:rPr>
              <a:t>shortens</a:t>
            </a:r>
            <a:br>
              <a:rPr lang="en-US" sz="3200">
                <a:latin typeface="Comic Sans MS" pitchFamily="66" charset="0"/>
              </a:rPr>
            </a:br>
            <a:r>
              <a:rPr lang="en-US" sz="3200">
                <a:latin typeface="Comic Sans MS" pitchFamily="66" charset="0"/>
              </a:rPr>
              <a:t>DNA strand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4600" y="304800"/>
            <a:ext cx="64770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>
                <a:latin typeface="Comic Sans MS" pitchFamily="66" charset="0"/>
                <a:hlinkClick r:id="rId2"/>
              </a:rPr>
              <a:t>TELOMERES</a:t>
            </a:r>
            <a:r>
              <a:rPr lang="en-US" sz="2400" b="0">
                <a:latin typeface="Comic Sans MS" pitchFamily="66" charset="0"/>
              </a:rPr>
              <a:t>-repetitive sequences added to ends of genes to protect information in code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b="0">
                <a:latin typeface="Comic Sans MS" pitchFamily="66" charset="0"/>
              </a:rPr>
              <a:t>TELOMERASE can add to telomere segments in cells that must divide frequently</a:t>
            </a:r>
          </a:p>
          <a:p>
            <a:pPr>
              <a:lnSpc>
                <a:spcPct val="90000"/>
              </a:lnSpc>
            </a:pPr>
            <a:r>
              <a:rPr lang="en-US" sz="2400" b="0">
                <a:latin typeface="Comic Sans MS" pitchFamily="66" charset="0"/>
              </a:rPr>
              <a:t>Shortening of telomeres may play a role in aging</a:t>
            </a:r>
          </a:p>
          <a:p>
            <a:pPr>
              <a:lnSpc>
                <a:spcPct val="90000"/>
              </a:lnSpc>
            </a:pPr>
            <a:endParaRPr lang="en-US" sz="2400" b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b="0">
                <a:latin typeface="Comic Sans MS" pitchFamily="66" charset="0"/>
              </a:rPr>
              <a:t>Cells with increased telomerase activity which allows them to keep dividing</a:t>
            </a:r>
          </a:p>
          <a:p>
            <a:pPr>
              <a:lnSpc>
                <a:spcPct val="90000"/>
              </a:lnSpc>
            </a:pPr>
            <a:endParaRPr lang="en-US" sz="2100" b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b="0"/>
              <a:t>      EX: Cells that give rise to sperm &amp; eggs,</a:t>
            </a:r>
            <a:br>
              <a:rPr lang="en-US" sz="2100" b="0"/>
            </a:br>
            <a:r>
              <a:rPr lang="en-US" sz="2100" b="0"/>
              <a:t>      stem cells, cancer cells</a:t>
            </a:r>
            <a:endParaRPr lang="en-US" sz="2400" b="0">
              <a:latin typeface="Comic Sans MS" pitchFamily="66" charset="0"/>
            </a:endParaRPr>
          </a:p>
        </p:txBody>
      </p:sp>
      <p:pic>
        <p:nvPicPr>
          <p:cNvPr id="486403" name="Picture 3" descr="Telomeres and Telomerase"/>
          <p:cNvPicPr>
            <a:picLocks noChangeAspect="1" noChangeArrowheads="1"/>
          </p:cNvPicPr>
          <p:nvPr/>
        </p:nvPicPr>
        <p:blipFill>
          <a:blip r:embed="rId3" cstate="print"/>
          <a:srcRect r="59534"/>
          <a:stretch>
            <a:fillRect/>
          </a:stretch>
        </p:blipFill>
        <p:spPr bwMode="auto">
          <a:xfrm>
            <a:off x="304800" y="228600"/>
            <a:ext cx="1981200" cy="5019675"/>
          </a:xfrm>
          <a:prstGeom prst="rect">
            <a:avLst/>
          </a:prstGeom>
          <a:noFill/>
        </p:spPr>
      </p:pic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6003925" y="593248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hlinkClick r:id="rId4"/>
              </a:rPr>
              <a:t>ANIMATION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Fast &amp; accurate!</a:t>
            </a:r>
          </a:p>
        </p:txBody>
      </p:sp>
      <p:sp>
        <p:nvSpPr>
          <p:cNvPr id="424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2950" y="1371600"/>
            <a:ext cx="8401050" cy="5349875"/>
          </a:xfrm>
        </p:spPr>
        <p:txBody>
          <a:bodyPr/>
          <a:lstStyle/>
          <a:p>
            <a:pPr>
              <a:buClrTx/>
            </a:pPr>
            <a:r>
              <a:rPr lang="en-US"/>
              <a:t>It takes </a:t>
            </a:r>
            <a:r>
              <a:rPr lang="en-US" i="1" u="sng"/>
              <a:t>E</a:t>
            </a:r>
            <a:r>
              <a:rPr lang="en-US" u="sng"/>
              <a:t>. </a:t>
            </a:r>
            <a:r>
              <a:rPr lang="en-US" i="1" u="sng"/>
              <a:t>coli</a:t>
            </a:r>
            <a:r>
              <a:rPr lang="en-US"/>
              <a:t> &lt;1 hour to copy </a:t>
            </a:r>
            <a:br>
              <a:rPr lang="en-US"/>
            </a:br>
            <a:r>
              <a:rPr lang="en-US"/>
              <a:t>5 million base pairs in its single chromosome </a:t>
            </a:r>
          </a:p>
          <a:p>
            <a:pPr lvl="1">
              <a:buClrTx/>
            </a:pPr>
            <a:r>
              <a:rPr lang="en-US"/>
              <a:t>divide to form 2 identical daughter cells</a:t>
            </a:r>
          </a:p>
          <a:p>
            <a:pPr>
              <a:buClrTx/>
            </a:pPr>
            <a:r>
              <a:rPr lang="en-US"/>
              <a:t>Human cell copies its 6 billion bases &amp; divide into daughter cells in only few hours</a:t>
            </a:r>
          </a:p>
          <a:p>
            <a:pPr lvl="1">
              <a:buClrTx/>
            </a:pPr>
            <a:r>
              <a:rPr lang="en-US"/>
              <a:t>remarkably accurate</a:t>
            </a:r>
          </a:p>
          <a:p>
            <a:pPr lvl="1">
              <a:buClrTx/>
            </a:pPr>
            <a:r>
              <a:rPr lang="en-US"/>
              <a:t>only ~1 error per 100 million bases</a:t>
            </a:r>
          </a:p>
          <a:p>
            <a:pPr lvl="1">
              <a:buClrTx/>
            </a:pPr>
            <a:r>
              <a:rPr lang="en-US"/>
              <a:t>~30 errors per cell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Editing &amp; proofreading DNA</a:t>
            </a:r>
          </a:p>
        </p:txBody>
      </p:sp>
      <p:sp>
        <p:nvSpPr>
          <p:cNvPr id="422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4050" y="1384300"/>
            <a:ext cx="4298950" cy="4614863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1000 bases/second = </a:t>
            </a:r>
            <a:br>
              <a:rPr lang="en-US" sz="2400" dirty="0"/>
            </a:br>
            <a:r>
              <a:rPr lang="en-US" sz="2400" dirty="0"/>
              <a:t>lots of typos!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DNA polymerase I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000" u="sng" dirty="0">
                <a:solidFill>
                  <a:srgbClr val="CC0000"/>
                </a:solidFill>
              </a:rPr>
              <a:t>proofreads</a:t>
            </a:r>
            <a:r>
              <a:rPr lang="en-US" sz="2000" dirty="0"/>
              <a:t> &amp; corrects typos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repairs </a:t>
            </a:r>
            <a:r>
              <a:rPr lang="en-US" sz="2000" u="sng" dirty="0">
                <a:solidFill>
                  <a:srgbClr val="CC0000"/>
                </a:solidFill>
              </a:rPr>
              <a:t>mismatched</a:t>
            </a:r>
            <a:r>
              <a:rPr lang="en-US" sz="2000" dirty="0"/>
              <a:t> bases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removes </a:t>
            </a:r>
            <a:r>
              <a:rPr lang="en-US" sz="2000" u="sng" dirty="0">
                <a:solidFill>
                  <a:srgbClr val="CC0000"/>
                </a:solidFill>
              </a:rPr>
              <a:t>abnormal</a:t>
            </a:r>
            <a:r>
              <a:rPr lang="en-US" sz="2000" dirty="0"/>
              <a:t> bases</a:t>
            </a:r>
          </a:p>
          <a:p>
            <a:pPr marL="1085850" lvl="2">
              <a:lnSpc>
                <a:spcPct val="110000"/>
              </a:lnSpc>
            </a:pPr>
            <a:r>
              <a:rPr lang="en-US" sz="1800" dirty="0"/>
              <a:t>repairs damage </a:t>
            </a:r>
            <a:br>
              <a:rPr lang="en-US" sz="1800" dirty="0"/>
            </a:br>
            <a:r>
              <a:rPr lang="en-US" sz="1800" dirty="0"/>
              <a:t>throughout life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reduces error rate from </a:t>
            </a:r>
            <a:br>
              <a:rPr lang="en-US" sz="2000" dirty="0"/>
            </a:br>
            <a:r>
              <a:rPr lang="en-US" sz="2000" dirty="0"/>
              <a:t>1 in 10,000 to </a:t>
            </a:r>
            <a:br>
              <a:rPr lang="en-US" sz="2000" dirty="0"/>
            </a:br>
            <a:r>
              <a:rPr lang="en-US" sz="2000" dirty="0"/>
              <a:t>1 in 100 million bases</a:t>
            </a:r>
            <a:endParaRPr lang="en-US" sz="2400" dirty="0"/>
          </a:p>
        </p:txBody>
      </p:sp>
      <p:pic>
        <p:nvPicPr>
          <p:cNvPr id="422916" name="Picture 4" descr="16-17-DNARepair-L"/>
          <p:cNvPicPr>
            <a:picLocks noChangeAspect="1" noChangeArrowheads="1"/>
          </p:cNvPicPr>
          <p:nvPr/>
        </p:nvPicPr>
        <p:blipFill>
          <a:blip r:embed="rId4" cstate="print"/>
          <a:srcRect b="3600"/>
          <a:stretch>
            <a:fillRect/>
          </a:stretch>
        </p:blipFill>
        <p:spPr bwMode="auto">
          <a:xfrm>
            <a:off x="4795838" y="1219200"/>
            <a:ext cx="4348162" cy="518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201613"/>
            <a:ext cx="7772400" cy="528637"/>
          </a:xfrm>
        </p:spPr>
        <p:txBody>
          <a:bodyPr/>
          <a:lstStyle/>
          <a:p>
            <a:r>
              <a:rPr lang="en-US" sz="2800" b="0" u="sng">
                <a:latin typeface="Comic Sans MS" pitchFamily="66" charset="0"/>
              </a:rPr>
              <a:t>NUCLEOTIDE EXCISION REPAIR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488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5275" y="793750"/>
            <a:ext cx="91440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b="0">
                <a:latin typeface="Comic Sans MS" pitchFamily="66" charset="0"/>
              </a:rPr>
              <a:t>Cells continually monitor DNA and make repairs </a:t>
            </a:r>
          </a:p>
          <a:p>
            <a:pPr>
              <a:lnSpc>
                <a:spcPct val="80000"/>
              </a:lnSpc>
            </a:pPr>
            <a:endParaRPr lang="en-US" sz="2100" b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100" b="0">
                <a:latin typeface="Comic Sans MS" pitchFamily="66" charset="0"/>
              </a:rPr>
              <a:t>NUCLEASES-DNA cutting enzyme removes errors</a:t>
            </a:r>
          </a:p>
          <a:p>
            <a:pPr>
              <a:lnSpc>
                <a:spcPct val="80000"/>
              </a:lnSpc>
            </a:pPr>
            <a:endParaRPr lang="en-US" sz="2100" b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100" b="0">
                <a:latin typeface="Comic Sans MS" pitchFamily="66" charset="0"/>
              </a:rPr>
              <a:t>DNA POLYMERASE AND LIGASE can fill in gap and repair using other strand</a:t>
            </a:r>
          </a:p>
          <a:p>
            <a:pPr>
              <a:lnSpc>
                <a:spcPct val="80000"/>
              </a:lnSpc>
            </a:pPr>
            <a:endParaRPr lang="en-US" sz="2100" b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100" b="0" i="1">
                <a:latin typeface="Comic Sans MS" pitchFamily="66" charset="0"/>
              </a:rPr>
              <a:t>Xeroderma pigmentosum-</a:t>
            </a:r>
            <a:r>
              <a:rPr lang="en-US" sz="2100" b="0">
                <a:latin typeface="Comic Sans MS" pitchFamily="66" charset="0"/>
              </a:rPr>
              <a:t> genetic disorder</a:t>
            </a:r>
          </a:p>
          <a:p>
            <a:pPr lvl="1">
              <a:lnSpc>
                <a:spcPct val="80000"/>
              </a:lnSpc>
            </a:pPr>
            <a:r>
              <a:rPr lang="en-US" sz="2000" b="0">
                <a:latin typeface="Comic Sans MS" pitchFamily="66" charset="0"/>
              </a:rPr>
              <a:t>mutation in DNA enzymes that repair UV damage in skin cells</a:t>
            </a:r>
          </a:p>
          <a:p>
            <a:pPr lvl="1">
              <a:lnSpc>
                <a:spcPct val="80000"/>
              </a:lnSpc>
            </a:pPr>
            <a:r>
              <a:rPr lang="en-US" sz="2000" b="0">
                <a:latin typeface="Comic Sans MS" pitchFamily="66" charset="0"/>
              </a:rPr>
              <a:t>can’t go out in sunlight</a:t>
            </a:r>
          </a:p>
          <a:p>
            <a:pPr lvl="1">
              <a:lnSpc>
                <a:spcPct val="80000"/>
              </a:lnSpc>
            </a:pPr>
            <a:r>
              <a:rPr lang="en-US" sz="2000" b="0">
                <a:latin typeface="Comic Sans MS" pitchFamily="66" charset="0"/>
              </a:rPr>
              <a:t>increased skin cancers/cataracts</a:t>
            </a:r>
          </a:p>
        </p:txBody>
      </p:sp>
      <p:pic>
        <p:nvPicPr>
          <p:cNvPr id="488456" name="Picture 8" descr="maxcasque"/>
          <p:cNvPicPr>
            <a:picLocks noChangeAspect="1" noChangeArrowheads="1"/>
          </p:cNvPicPr>
          <p:nvPr/>
        </p:nvPicPr>
        <p:blipFill>
          <a:blip r:embed="rId2" cstate="print"/>
          <a:srcRect t="9338" r="-2121"/>
          <a:stretch>
            <a:fillRect/>
          </a:stretch>
        </p:blipFill>
        <p:spPr bwMode="auto">
          <a:xfrm>
            <a:off x="6880225" y="4160838"/>
            <a:ext cx="1987550" cy="2481262"/>
          </a:xfrm>
          <a:prstGeom prst="rect">
            <a:avLst/>
          </a:prstGeom>
          <a:noFill/>
        </p:spPr>
      </p:pic>
      <p:pic>
        <p:nvPicPr>
          <p:cNvPr id="488459" name="Picture 11" descr="jid200825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4459288"/>
            <a:ext cx="30480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 descr="RNAb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4419600" cy="3789363"/>
          </a:xfrm>
          <a:prstGeom prst="rect">
            <a:avLst/>
          </a:prstGeom>
          <a:noFill/>
        </p:spPr>
      </p:pic>
      <p:pic>
        <p:nvPicPr>
          <p:cNvPr id="473091" name="Picture 3" descr="DNAb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343400" cy="3725863"/>
          </a:xfrm>
          <a:prstGeom prst="rect">
            <a:avLst/>
          </a:prstGeom>
          <a:noFill/>
        </p:spPr>
      </p:pic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8245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b="1">
                <a:latin typeface="Comic Sans MS" pitchFamily="66" charset="0"/>
              </a:rPr>
              <a:t>DNA has no URACIL			RNA has no THYMINE</a:t>
            </a:r>
          </a:p>
          <a:p>
            <a:pPr algn="l" eaLnBrk="1" hangingPunct="1"/>
            <a:endParaRPr lang="en-US" sz="2000" b="1">
              <a:latin typeface="Comic Sans MS" pitchFamily="66" charset="0"/>
            </a:endParaRPr>
          </a:p>
          <a:p>
            <a:pPr algn="l" eaLnBrk="1" hangingPunct="1"/>
            <a:r>
              <a:rPr lang="en-US" sz="2000" b="1">
                <a:latin typeface="Comic Sans MS" pitchFamily="66" charset="0"/>
              </a:rPr>
              <a:t>PURINES (A &amp; G) have 2 RINGS</a:t>
            </a:r>
          </a:p>
          <a:p>
            <a:pPr algn="l" eaLnBrk="1" hangingPunct="1"/>
            <a:endParaRPr lang="en-US" sz="2000" b="1">
              <a:latin typeface="Comic Sans MS" pitchFamily="66" charset="0"/>
            </a:endParaRPr>
          </a:p>
          <a:p>
            <a:pPr algn="l" eaLnBrk="1" hangingPunct="1"/>
            <a:r>
              <a:rPr lang="en-US" sz="2000" b="1">
                <a:latin typeface="Comic Sans MS" pitchFamily="66" charset="0"/>
              </a:rPr>
              <a:t>PYRIMIDINES (T, C, &amp; U) have 1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Directionality of DNA</a:t>
            </a:r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352800" cy="2819400"/>
          </a:xfrm>
        </p:spPr>
        <p:txBody>
          <a:bodyPr/>
          <a:lstStyle/>
          <a:p>
            <a:r>
              <a:rPr lang="en-US" dirty="0"/>
              <a:t>You need to number the carbons!</a:t>
            </a:r>
          </a:p>
          <a:p>
            <a:pPr lvl="1"/>
            <a:r>
              <a:rPr lang="en-US" dirty="0"/>
              <a:t>it matters!</a:t>
            </a:r>
          </a:p>
        </p:txBody>
      </p:sp>
      <p:pic>
        <p:nvPicPr>
          <p:cNvPr id="380932" name="Picture 4" descr="14_07"/>
          <p:cNvPicPr>
            <a:picLocks noChangeAspect="1" noChangeArrowheads="1"/>
          </p:cNvPicPr>
          <p:nvPr/>
        </p:nvPicPr>
        <p:blipFill>
          <a:blip r:embed="rId4" cstate="print"/>
          <a:srcRect l="22501" t="7500" r="22501" b="7500"/>
          <a:stretch>
            <a:fillRect/>
          </a:stretch>
        </p:blipFill>
        <p:spPr bwMode="auto">
          <a:xfrm>
            <a:off x="4191000" y="1295400"/>
            <a:ext cx="462597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5816600" y="6202363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OH</a:t>
            </a:r>
            <a:endParaRPr lang="en-US" b="1"/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5149850" y="3786188"/>
            <a:ext cx="579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CH</a:t>
            </a:r>
            <a:r>
              <a:rPr lang="en-US" sz="2500" b="1" baseline="-25000">
                <a:solidFill>
                  <a:srgbClr val="000000"/>
                </a:solidFill>
              </a:rPr>
              <a:t>2</a:t>
            </a:r>
            <a:endParaRPr lang="en-US" b="1"/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6376988" y="4183063"/>
            <a:ext cx="247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O</a:t>
            </a:r>
            <a:endParaRPr lang="en-US" b="1"/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4732338" y="4821238"/>
            <a:ext cx="255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4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4691063" y="3786188"/>
            <a:ext cx="255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5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200" b="1">
              <a:solidFill>
                <a:srgbClr val="CC0000"/>
              </a:solidFill>
              <a:latin typeface="MathematicalPi 1" charset="0"/>
            </a:endParaRPr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5314950" y="5811838"/>
            <a:ext cx="255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3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7054850" y="5969000"/>
            <a:ext cx="255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2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0940" name="Rectangle 12"/>
          <p:cNvSpPr>
            <a:spLocks noChangeArrowheads="1"/>
          </p:cNvSpPr>
          <p:nvPr/>
        </p:nvSpPr>
        <p:spPr bwMode="auto">
          <a:xfrm>
            <a:off x="7983538" y="4808538"/>
            <a:ext cx="255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1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0941" name="Rectangle 13"/>
          <p:cNvSpPr>
            <a:spLocks noChangeArrowheads="1"/>
          </p:cNvSpPr>
          <p:nvPr/>
        </p:nvSpPr>
        <p:spPr bwMode="auto">
          <a:xfrm>
            <a:off x="4959350" y="1622425"/>
            <a:ext cx="579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PO</a:t>
            </a:r>
            <a:r>
              <a:rPr lang="en-US" sz="2500" b="1" baseline="-25000">
                <a:solidFill>
                  <a:srgbClr val="000000"/>
                </a:solidFill>
              </a:rPr>
              <a:t>4</a:t>
            </a:r>
            <a:endParaRPr lang="en-US" b="1"/>
          </a:p>
        </p:txBody>
      </p:sp>
      <p:sp>
        <p:nvSpPr>
          <p:cNvPr id="380942" name="Rectangle 14"/>
          <p:cNvSpPr>
            <a:spLocks noChangeArrowheads="1"/>
          </p:cNvSpPr>
          <p:nvPr/>
        </p:nvSpPr>
        <p:spPr bwMode="auto">
          <a:xfrm>
            <a:off x="7269163" y="2901950"/>
            <a:ext cx="104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N base</a:t>
            </a:r>
            <a:endParaRPr lang="en-US" b="1"/>
          </a:p>
        </p:txBody>
      </p:sp>
      <p:sp>
        <p:nvSpPr>
          <p:cNvPr id="380943" name="Rectangle 15"/>
          <p:cNvSpPr>
            <a:spLocks noChangeArrowheads="1"/>
          </p:cNvSpPr>
          <p:nvPr/>
        </p:nvSpPr>
        <p:spPr bwMode="auto">
          <a:xfrm>
            <a:off x="6067425" y="49530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ribose</a:t>
            </a:r>
            <a:endParaRPr lang="en-US" b="1"/>
          </a:p>
        </p:txBody>
      </p:sp>
      <p:sp>
        <p:nvSpPr>
          <p:cNvPr id="380944" name="Rectangle 16"/>
          <p:cNvSpPr>
            <a:spLocks noChangeArrowheads="1"/>
          </p:cNvSpPr>
          <p:nvPr/>
        </p:nvSpPr>
        <p:spPr bwMode="auto">
          <a:xfrm>
            <a:off x="6629400" y="1371600"/>
            <a:ext cx="2089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nucleotide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6" grpId="0" build="p" autoUpdateAnimBg="0"/>
      <p:bldP spid="380937" grpId="0" build="p" autoUpdateAnimBg="0"/>
      <p:bldP spid="380938" grpId="0" build="p" autoUpdateAnimBg="0"/>
      <p:bldP spid="380939" grpId="0" build="p" autoUpdateAnimBg="0"/>
      <p:bldP spid="38094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DNA backbone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100638" cy="4584700"/>
          </a:xfrm>
        </p:spPr>
        <p:txBody>
          <a:bodyPr/>
          <a:lstStyle/>
          <a:p>
            <a:r>
              <a:rPr lang="en-US"/>
              <a:t>Made of phosphates and deoxyribose sugars</a:t>
            </a:r>
          </a:p>
          <a:p>
            <a:endParaRPr lang="en-US"/>
          </a:p>
          <a:p>
            <a:r>
              <a:rPr lang="en-US"/>
              <a:t>Phosphate on 5’ carbon</a:t>
            </a:r>
          </a:p>
          <a:p>
            <a:pPr>
              <a:buFont typeface="Wingdings" pitchFamily="2" charset="2"/>
              <a:buNone/>
            </a:pPr>
            <a:r>
              <a:rPr lang="en-US"/>
              <a:t>    attaches to 3’ carbon of</a:t>
            </a:r>
            <a:br>
              <a:rPr lang="en-US"/>
            </a:br>
            <a:r>
              <a:rPr lang="en-US"/>
              <a:t> next nucleotide </a:t>
            </a:r>
          </a:p>
          <a:p>
            <a:endParaRPr lang="en-US"/>
          </a:p>
        </p:txBody>
      </p:sp>
      <p:pic>
        <p:nvPicPr>
          <p:cNvPr id="382980" name="Picture 4" descr="14_08"/>
          <p:cNvPicPr>
            <a:picLocks noChangeAspect="1" noChangeArrowheads="1"/>
          </p:cNvPicPr>
          <p:nvPr/>
        </p:nvPicPr>
        <p:blipFill>
          <a:blip r:embed="rId3" cstate="print"/>
          <a:srcRect l="33749" r="33749"/>
          <a:stretch>
            <a:fillRect/>
          </a:stretch>
        </p:blipFill>
        <p:spPr bwMode="auto">
          <a:xfrm>
            <a:off x="6249988" y="381000"/>
            <a:ext cx="273367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7340600" y="5878513"/>
            <a:ext cx="419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OH</a:t>
            </a:r>
            <a:endParaRPr lang="en-US" sz="2200" b="1"/>
          </a:p>
        </p:txBody>
      </p:sp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7616825" y="4829175"/>
            <a:ext cx="2174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382983" name="AutoShape 7"/>
          <p:cNvSpPr>
            <a:spLocks noChangeArrowheads="1"/>
          </p:cNvSpPr>
          <p:nvPr/>
        </p:nvSpPr>
        <p:spPr bwMode="auto">
          <a:xfrm>
            <a:off x="7391400" y="6264275"/>
            <a:ext cx="361950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6661150" y="1116013"/>
            <a:ext cx="5095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PO</a:t>
            </a:r>
            <a:r>
              <a:rPr lang="en-US" sz="2200" b="1" baseline="-25000">
                <a:solidFill>
                  <a:srgbClr val="000000"/>
                </a:solidFill>
              </a:rPr>
              <a:t>4</a:t>
            </a:r>
            <a:endParaRPr lang="en-US" sz="2200" b="1"/>
          </a:p>
        </p:txBody>
      </p:sp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8027988" y="4259263"/>
            <a:ext cx="6365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base</a:t>
            </a:r>
            <a:endParaRPr lang="en-US" sz="2200" b="1"/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6686550" y="2082800"/>
            <a:ext cx="5095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CH</a:t>
            </a:r>
            <a:r>
              <a:rPr lang="en-US" sz="2200" b="1" baseline="-25000">
                <a:solidFill>
                  <a:srgbClr val="000000"/>
                </a:solidFill>
              </a:rPr>
              <a:t>2</a:t>
            </a:r>
            <a:endParaRPr lang="en-US" sz="2200" b="1"/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7299325" y="2422525"/>
            <a:ext cx="2174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7723188" y="1878013"/>
            <a:ext cx="6365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base</a:t>
            </a:r>
            <a:endParaRPr lang="en-US" sz="2200" b="1"/>
          </a:p>
        </p:txBody>
      </p:sp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7016750" y="4125913"/>
            <a:ext cx="2174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7037388" y="3759200"/>
            <a:ext cx="1857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P</a:t>
            </a:r>
            <a:endParaRPr lang="en-US" sz="2200" b="1"/>
          </a:p>
        </p:txBody>
      </p:sp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7027863" y="3421063"/>
            <a:ext cx="2174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7023100" y="2889250"/>
            <a:ext cx="2016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C</a:t>
            </a:r>
            <a:endParaRPr lang="en-US" sz="2200" b="1"/>
          </a:p>
        </p:txBody>
      </p:sp>
      <p:sp>
        <p:nvSpPr>
          <p:cNvPr id="382993" name="Rectangle 17"/>
          <p:cNvSpPr>
            <a:spLocks noChangeArrowheads="1"/>
          </p:cNvSpPr>
          <p:nvPr/>
        </p:nvSpPr>
        <p:spPr bwMode="auto">
          <a:xfrm>
            <a:off x="7364413" y="3768725"/>
            <a:ext cx="2174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382994" name="Rectangle 18"/>
          <p:cNvSpPr>
            <a:spLocks noChangeArrowheads="1"/>
          </p:cNvSpPr>
          <p:nvPr/>
        </p:nvSpPr>
        <p:spPr bwMode="auto">
          <a:xfrm>
            <a:off x="6516688" y="3768725"/>
            <a:ext cx="323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 baseline="30000">
                <a:solidFill>
                  <a:srgbClr val="000000"/>
                </a:solidFill>
              </a:rPr>
              <a:t>–</a:t>
            </a:r>
            <a:r>
              <a:rPr lang="en-US" sz="22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82995" name="Rectangle 19"/>
          <p:cNvSpPr>
            <a:spLocks noChangeArrowheads="1"/>
          </p:cNvSpPr>
          <p:nvPr/>
        </p:nvSpPr>
        <p:spPr bwMode="auto">
          <a:xfrm>
            <a:off x="7056438" y="4516438"/>
            <a:ext cx="5095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CH</a:t>
            </a:r>
            <a:r>
              <a:rPr lang="en-US" sz="2200" b="1" baseline="-25000">
                <a:solidFill>
                  <a:srgbClr val="000000"/>
                </a:solidFill>
              </a:rPr>
              <a:t>2</a:t>
            </a:r>
            <a:endParaRPr lang="en-US" sz="2200" b="1"/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8297863" y="5203825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1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2997" name="Rectangle 21"/>
          <p:cNvSpPr>
            <a:spLocks noChangeArrowheads="1"/>
          </p:cNvSpPr>
          <p:nvPr/>
        </p:nvSpPr>
        <p:spPr bwMode="auto">
          <a:xfrm>
            <a:off x="7969250" y="5667375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2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2998" name="Rectangle 22"/>
          <p:cNvSpPr>
            <a:spLocks noChangeArrowheads="1"/>
          </p:cNvSpPr>
          <p:nvPr/>
        </p:nvSpPr>
        <p:spPr bwMode="auto">
          <a:xfrm>
            <a:off x="6978650" y="5195888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4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2999" name="Rectangle 23"/>
          <p:cNvSpPr>
            <a:spLocks noChangeArrowheads="1"/>
          </p:cNvSpPr>
          <p:nvPr/>
        </p:nvSpPr>
        <p:spPr bwMode="auto">
          <a:xfrm>
            <a:off x="6865938" y="4579938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5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3000" name="Rectangle 24"/>
          <p:cNvSpPr>
            <a:spLocks noChangeArrowheads="1"/>
          </p:cNvSpPr>
          <p:nvPr/>
        </p:nvSpPr>
        <p:spPr bwMode="auto">
          <a:xfrm>
            <a:off x="8001000" y="283051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1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3001" name="Rectangle 25"/>
          <p:cNvSpPr>
            <a:spLocks noChangeArrowheads="1"/>
          </p:cNvSpPr>
          <p:nvPr/>
        </p:nvSpPr>
        <p:spPr bwMode="auto">
          <a:xfrm>
            <a:off x="7635875" y="329406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2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3002" name="Rectangle 26"/>
          <p:cNvSpPr>
            <a:spLocks noChangeArrowheads="1"/>
          </p:cNvSpPr>
          <p:nvPr/>
        </p:nvSpPr>
        <p:spPr bwMode="auto">
          <a:xfrm>
            <a:off x="7261225" y="567531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3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3003" name="Rectangle 27"/>
          <p:cNvSpPr>
            <a:spLocks noChangeArrowheads="1"/>
          </p:cNvSpPr>
          <p:nvPr/>
        </p:nvSpPr>
        <p:spPr bwMode="auto">
          <a:xfrm>
            <a:off x="6934200" y="321786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3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3004" name="Rectangle 28"/>
          <p:cNvSpPr>
            <a:spLocks noChangeArrowheads="1"/>
          </p:cNvSpPr>
          <p:nvPr/>
        </p:nvSpPr>
        <p:spPr bwMode="auto">
          <a:xfrm>
            <a:off x="6629400" y="2814638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4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3005" name="Rectangle 29"/>
          <p:cNvSpPr>
            <a:spLocks noChangeArrowheads="1"/>
          </p:cNvSpPr>
          <p:nvPr/>
        </p:nvSpPr>
        <p:spPr bwMode="auto">
          <a:xfrm>
            <a:off x="6516688" y="215265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5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</a:p>
        </p:txBody>
      </p:sp>
      <p:sp>
        <p:nvSpPr>
          <p:cNvPr id="383006" name="AutoShape 30"/>
          <p:cNvSpPr>
            <a:spLocks noChangeArrowheads="1"/>
          </p:cNvSpPr>
          <p:nvPr/>
        </p:nvSpPr>
        <p:spPr bwMode="auto">
          <a:xfrm>
            <a:off x="7391400" y="522288"/>
            <a:ext cx="361950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3011" name="Oval 35"/>
          <p:cNvSpPr>
            <a:spLocks noChangeArrowheads="1"/>
          </p:cNvSpPr>
          <p:nvPr/>
        </p:nvSpPr>
        <p:spPr bwMode="auto">
          <a:xfrm>
            <a:off x="6686550" y="4230688"/>
            <a:ext cx="939800" cy="979487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012" name="Oval 36"/>
          <p:cNvSpPr>
            <a:spLocks noChangeArrowheads="1"/>
          </p:cNvSpPr>
          <p:nvPr/>
        </p:nvSpPr>
        <p:spPr bwMode="auto">
          <a:xfrm>
            <a:off x="6586538" y="2879725"/>
            <a:ext cx="939800" cy="614363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helix structure of DNA</a:t>
            </a:r>
          </a:p>
        </p:txBody>
      </p:sp>
      <p:pic>
        <p:nvPicPr>
          <p:cNvPr id="378883" name="Picture 3"/>
          <p:cNvPicPr>
            <a:picLocks noChangeAspect="1" noChangeArrowheads="1"/>
          </p:cNvPicPr>
          <p:nvPr/>
        </p:nvPicPr>
        <p:blipFill>
          <a:blip r:embed="rId4" cstate="print"/>
          <a:srcRect b="4967"/>
          <a:stretch>
            <a:fillRect/>
          </a:stretch>
        </p:blipFill>
        <p:spPr bwMode="auto">
          <a:xfrm>
            <a:off x="355600" y="1225550"/>
            <a:ext cx="8483600" cy="4565650"/>
          </a:xfrm>
          <a:prstGeom prst="rect">
            <a:avLst/>
          </a:prstGeom>
          <a:solidFill>
            <a:srgbClr val="FFEA18"/>
          </a:solidFill>
        </p:spPr>
      </p:pic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0" y="5834063"/>
            <a:ext cx="9144000" cy="10064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rIns="45720" anchor="ctr">
            <a:spAutoFit/>
          </a:bodyPr>
          <a:lstStyle/>
          <a:p>
            <a:pPr algn="l">
              <a:tabLst>
                <a:tab pos="8691563" algn="r"/>
              </a:tabLst>
            </a:pPr>
            <a:r>
              <a:rPr lang="en-US" sz="2000" b="1" i="1">
                <a:solidFill>
                  <a:schemeClr val="tx2"/>
                </a:solidFill>
              </a:rPr>
              <a:t>“It has not escaped our notice that the specific pairing we have postulated immediately suggests a possible copying mechanism for the genetic material.”	</a:t>
            </a:r>
            <a:r>
              <a:rPr lang="en-US" sz="2000" b="1" i="1">
                <a:solidFill>
                  <a:srgbClr val="0F116A"/>
                </a:solidFill>
              </a:rPr>
              <a:t>Watson &amp; Crick</a:t>
            </a:r>
            <a:endParaRPr lang="en-US" sz="20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185738" y="6257925"/>
            <a:ext cx="1652587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Anti-parallel strands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5" cstate="print"/>
          <a:srcRect r="1920" b="3600"/>
          <a:stretch>
            <a:fillRect/>
          </a:stretch>
        </p:blipFill>
        <p:spPr bwMode="auto">
          <a:xfrm>
            <a:off x="5270500" y="533400"/>
            <a:ext cx="38766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371600"/>
            <a:ext cx="5657850" cy="4765675"/>
          </a:xfrm>
        </p:spPr>
        <p:txBody>
          <a:bodyPr/>
          <a:lstStyle/>
          <a:p>
            <a:r>
              <a:rPr lang="en-US"/>
              <a:t>Nucleotides in DNA backbone are bonded from phosphate to sugar between 3</a:t>
            </a:r>
            <a:r>
              <a:rPr lang="en-US">
                <a:sym typeface="Symbol" pitchFamily="18" charset="2"/>
              </a:rPr>
              <a:t></a:t>
            </a:r>
            <a:r>
              <a:rPr lang="en-US"/>
              <a:t> &amp; 5</a:t>
            </a:r>
            <a:r>
              <a:rPr lang="en-US">
                <a:sym typeface="Symbol" pitchFamily="18" charset="2"/>
              </a:rPr>
              <a:t></a:t>
            </a:r>
            <a:r>
              <a:rPr lang="en-US"/>
              <a:t> carbons</a:t>
            </a:r>
          </a:p>
          <a:p>
            <a:pPr lvl="1"/>
            <a:r>
              <a:rPr lang="en-US"/>
              <a:t>DNA molecule has “direction”</a:t>
            </a:r>
          </a:p>
          <a:p>
            <a:pPr lvl="1"/>
            <a:r>
              <a:rPr lang="en-US"/>
              <a:t>complementary strand runs in opposite direction</a:t>
            </a:r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6667500" y="2684463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8394700" y="2684463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8394700" y="6273800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4" name="Rectangle 10"/>
          <p:cNvSpPr>
            <a:spLocks noChangeArrowheads="1"/>
          </p:cNvSpPr>
          <p:nvPr/>
        </p:nvSpPr>
        <p:spPr bwMode="auto">
          <a:xfrm>
            <a:off x="6699250" y="6273800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5" name="AutoShape 11"/>
          <p:cNvSpPr>
            <a:spLocks noChangeArrowheads="1"/>
          </p:cNvSpPr>
          <p:nvPr/>
        </p:nvSpPr>
        <p:spPr bwMode="auto">
          <a:xfrm>
            <a:off x="6891338" y="6237288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5036" name="AutoShape 12"/>
          <p:cNvSpPr>
            <a:spLocks noChangeArrowheads="1"/>
          </p:cNvSpPr>
          <p:nvPr/>
        </p:nvSpPr>
        <p:spPr bwMode="auto">
          <a:xfrm>
            <a:off x="6889750" y="2620963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5037" name="AutoShape 13"/>
          <p:cNvSpPr>
            <a:spLocks noChangeArrowheads="1"/>
          </p:cNvSpPr>
          <p:nvPr/>
        </p:nvSpPr>
        <p:spPr bwMode="auto">
          <a:xfrm>
            <a:off x="8624888" y="6237288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5038" name="AutoShape 14"/>
          <p:cNvSpPr>
            <a:spLocks noChangeArrowheads="1"/>
          </p:cNvSpPr>
          <p:nvPr/>
        </p:nvSpPr>
        <p:spPr bwMode="auto">
          <a:xfrm>
            <a:off x="8623300" y="2620963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build="p" autoUpdateAnimBg="0"/>
      <p:bldP spid="385035" grpId="0" animBg="1" autoUpdateAnimBg="0"/>
      <p:bldP spid="385036" grpId="0" animBg="1" autoUpdateAnimBg="0"/>
      <p:bldP spid="385037" grpId="0" animBg="1" autoUpdateAnimBg="0"/>
      <p:bldP spid="38503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Bonding in DNA</a:t>
            </a:r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5" cstate="print"/>
          <a:srcRect l="28799" r="27000" b="14464"/>
          <a:stretch>
            <a:fillRect/>
          </a:stretch>
        </p:blipFill>
        <p:spPr bwMode="auto">
          <a:xfrm>
            <a:off x="3657600" y="1757363"/>
            <a:ext cx="374967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292100" y="5962650"/>
            <a:ext cx="86106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….</a:t>
            </a:r>
            <a:r>
              <a:rPr lang="en-US" b="1" u="sng">
                <a:solidFill>
                  <a:srgbClr val="CC0000"/>
                </a:solidFill>
              </a:rPr>
              <a:t>strong</a:t>
            </a:r>
            <a:r>
              <a:rPr lang="en-US" b="1">
                <a:solidFill>
                  <a:srgbClr val="0F116A"/>
                </a:solidFill>
              </a:rPr>
              <a:t> or </a:t>
            </a:r>
            <a:r>
              <a:rPr lang="en-US" b="1" u="sng">
                <a:solidFill>
                  <a:srgbClr val="CC0000"/>
                </a:solidFill>
              </a:rPr>
              <a:t>weak</a:t>
            </a:r>
            <a:r>
              <a:rPr lang="en-US" b="1">
                <a:solidFill>
                  <a:srgbClr val="0F116A"/>
                </a:solidFill>
              </a:rPr>
              <a:t> bonds?</a:t>
            </a:r>
          </a:p>
          <a:p>
            <a:pPr algn="l"/>
            <a:r>
              <a:rPr lang="en-US" b="1">
                <a:solidFill>
                  <a:srgbClr val="0F116A"/>
                </a:solidFill>
              </a:rPr>
              <a:t>How do the bonds fit the mechanism for copying DNA? 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387080" name="AutoShape 8"/>
          <p:cNvSpPr>
            <a:spLocks noChangeArrowheads="1"/>
          </p:cNvSpPr>
          <p:nvPr/>
        </p:nvSpPr>
        <p:spPr bwMode="auto">
          <a:xfrm>
            <a:off x="3132138" y="46847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3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387081" name="AutoShape 9"/>
          <p:cNvSpPr>
            <a:spLocks noChangeArrowheads="1"/>
          </p:cNvSpPr>
          <p:nvPr/>
        </p:nvSpPr>
        <p:spPr bwMode="auto">
          <a:xfrm>
            <a:off x="3109913" y="20177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5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  <a:endParaRPr lang="en-US" sz="3000" b="1">
              <a:solidFill>
                <a:srgbClr val="0F116A"/>
              </a:solidFill>
              <a:sym typeface="Symbol" pitchFamily="18" charset="2"/>
            </a:endParaRPr>
          </a:p>
        </p:txBody>
      </p:sp>
      <p:sp>
        <p:nvSpPr>
          <p:cNvPr id="387082" name="AutoShape 10"/>
          <p:cNvSpPr>
            <a:spLocks noChangeArrowheads="1"/>
          </p:cNvSpPr>
          <p:nvPr/>
        </p:nvSpPr>
        <p:spPr bwMode="auto">
          <a:xfrm>
            <a:off x="7246938" y="20939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3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  <a:endParaRPr lang="en-US" sz="30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87083" name="AutoShape 11"/>
          <p:cNvSpPr>
            <a:spLocks noChangeArrowheads="1"/>
          </p:cNvSpPr>
          <p:nvPr/>
        </p:nvSpPr>
        <p:spPr bwMode="auto">
          <a:xfrm>
            <a:off x="7246938" y="49133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5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grpSp>
        <p:nvGrpSpPr>
          <p:cNvPr id="387086" name="Group 14"/>
          <p:cNvGrpSpPr>
            <a:grpSpLocks/>
          </p:cNvGrpSpPr>
          <p:nvPr/>
        </p:nvGrpSpPr>
        <p:grpSpPr bwMode="auto">
          <a:xfrm>
            <a:off x="723900" y="3098800"/>
            <a:ext cx="3406775" cy="1309688"/>
            <a:chOff x="456" y="1952"/>
            <a:chExt cx="2146" cy="825"/>
          </a:xfrm>
        </p:grpSpPr>
        <p:sp>
          <p:nvSpPr>
            <p:cNvPr id="387084" name="Line 12"/>
            <p:cNvSpPr>
              <a:spLocks noChangeShapeType="1"/>
            </p:cNvSpPr>
            <p:nvPr/>
          </p:nvSpPr>
          <p:spPr bwMode="auto">
            <a:xfrm>
              <a:off x="1930" y="2489"/>
              <a:ext cx="672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5" name="AutoShape 13"/>
            <p:cNvSpPr>
              <a:spLocks noChangeArrowheads="1"/>
            </p:cNvSpPr>
            <p:nvPr/>
          </p:nvSpPr>
          <p:spPr bwMode="auto">
            <a:xfrm>
              <a:off x="456" y="1952"/>
              <a:ext cx="1632" cy="824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covalent</a:t>
              </a:r>
            </a:p>
            <a:p>
              <a:r>
                <a:rPr lang="en-US" b="1">
                  <a:solidFill>
                    <a:srgbClr val="0F116A"/>
                  </a:solidFill>
                </a:rPr>
                <a:t>phosphodiester</a:t>
              </a:r>
              <a:endParaRPr lang="en-US" sz="2800" b="1">
                <a:solidFill>
                  <a:srgbClr val="0F116A"/>
                </a:solidFill>
              </a:endParaRPr>
            </a:p>
            <a:p>
              <a:r>
                <a:rPr lang="en-US" b="1">
                  <a:solidFill>
                    <a:srgbClr val="0F116A"/>
                  </a:solidFill>
                </a:rPr>
                <a:t>bonds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</p:grpSp>
      <p:sp>
        <p:nvSpPr>
          <p:cNvPr id="387088" name="Rectangle 16"/>
          <p:cNvSpPr>
            <a:spLocks noChangeArrowheads="1"/>
          </p:cNvSpPr>
          <p:nvPr/>
        </p:nvSpPr>
        <p:spPr bwMode="auto">
          <a:xfrm>
            <a:off x="4683125" y="1865313"/>
            <a:ext cx="1282700" cy="568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7087" name="Group 15"/>
          <p:cNvGrpSpPr>
            <a:grpSpLocks/>
          </p:cNvGrpSpPr>
          <p:nvPr/>
        </p:nvGrpSpPr>
        <p:grpSpPr bwMode="auto">
          <a:xfrm>
            <a:off x="4611688" y="1371600"/>
            <a:ext cx="1652587" cy="1066800"/>
            <a:chOff x="2880" y="864"/>
            <a:chExt cx="1041" cy="672"/>
          </a:xfrm>
        </p:grpSpPr>
        <p:sp>
          <p:nvSpPr>
            <p:cNvPr id="387077" name="Line 5"/>
            <p:cNvSpPr>
              <a:spLocks noChangeShapeType="1"/>
            </p:cNvSpPr>
            <p:nvPr/>
          </p:nvSpPr>
          <p:spPr bwMode="auto">
            <a:xfrm>
              <a:off x="3367" y="1369"/>
              <a:ext cx="0" cy="16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8" name="AutoShape 6"/>
            <p:cNvSpPr>
              <a:spLocks noChangeArrowheads="1"/>
            </p:cNvSpPr>
            <p:nvPr/>
          </p:nvSpPr>
          <p:spPr bwMode="auto">
            <a:xfrm>
              <a:off x="2880" y="864"/>
              <a:ext cx="1041" cy="568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hydrogen</a:t>
              </a:r>
              <a:endParaRPr lang="en-US" sz="2800" b="1">
                <a:solidFill>
                  <a:srgbClr val="0F116A"/>
                </a:solidFill>
              </a:endParaRPr>
            </a:p>
            <a:p>
              <a:r>
                <a:rPr lang="en-US" b="1">
                  <a:solidFill>
                    <a:srgbClr val="0F116A"/>
                  </a:solidFill>
                </a:rPr>
                <a:t>bonds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pairing in DNA</a:t>
            </a:r>
          </a:p>
        </p:txBody>
      </p:sp>
      <p:sp>
        <p:nvSpPr>
          <p:cNvPr id="389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038600" cy="531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Purines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adenine (A)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guanine (G)</a:t>
            </a:r>
          </a:p>
          <a:p>
            <a:pPr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Pyrimidines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thymine (T)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cytosine (C)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Pairing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A : T</a:t>
            </a:r>
            <a:r>
              <a:rPr lang="en-US"/>
              <a:t> </a:t>
            </a:r>
            <a:endParaRPr lang="en-US" sz="2400"/>
          </a:p>
          <a:p>
            <a:pPr marL="1085850" lvl="2">
              <a:lnSpc>
                <a:spcPct val="90000"/>
              </a:lnSpc>
            </a:pPr>
            <a:r>
              <a:rPr lang="en-US"/>
              <a:t>2 bonds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 : G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/>
              <a:t>3 bonds</a:t>
            </a:r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4" cstate="print"/>
          <a:srcRect b="3355"/>
          <a:stretch>
            <a:fillRect/>
          </a:stretch>
        </p:blipFill>
        <p:spPr bwMode="auto">
          <a:xfrm>
            <a:off x="5257800" y="1524000"/>
            <a:ext cx="342106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autoUpdateAnimBg="0"/>
    </p:bldLst>
  </p:timing>
</p:sld>
</file>

<file path=ppt/theme/theme1.xml><?xml version="1.0" encoding="utf-8"?>
<a:theme xmlns:a="http://schemas.openxmlformats.org/drawingml/2006/main" name="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Templates:PPT2007AP.pot</Template>
  <TotalTime>4063</TotalTime>
  <Words>717</Words>
  <Application>Microsoft Office PowerPoint</Application>
  <PresentationFormat>On-screen Show (4:3)</PresentationFormat>
  <Paragraphs>268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PPT2007AP</vt:lpstr>
      <vt:lpstr>PowerPoint Presentation</vt:lpstr>
      <vt:lpstr>STRUCTURE OF NUCLEIC ACIDS</vt:lpstr>
      <vt:lpstr>PowerPoint Presentation</vt:lpstr>
      <vt:lpstr>Directionality of DNA</vt:lpstr>
      <vt:lpstr>The DNA backbone</vt:lpstr>
      <vt:lpstr>Double helix structure of DNA</vt:lpstr>
      <vt:lpstr>Anti-parallel strands</vt:lpstr>
      <vt:lpstr>Bonding in DNA</vt:lpstr>
      <vt:lpstr>Base pairing in DNA</vt:lpstr>
      <vt:lpstr>PowerPoint Presentation</vt:lpstr>
      <vt:lpstr>Chromosome Structure in Prokaryotes</vt:lpstr>
      <vt:lpstr>PowerPoint Presentation</vt:lpstr>
      <vt:lpstr>PowerPoint Presentation</vt:lpstr>
      <vt:lpstr>Copying DNA</vt:lpstr>
      <vt:lpstr>Replication: 1st step</vt:lpstr>
      <vt:lpstr>Replication: 2nd step</vt:lpstr>
      <vt:lpstr>Energy of Replication</vt:lpstr>
      <vt:lpstr>Energy of Replication</vt:lpstr>
      <vt:lpstr>Leading &amp; Lagging strands</vt:lpstr>
      <vt:lpstr>PowerPoint Presentation</vt:lpstr>
      <vt:lpstr>TELOMERES &amp; TELOMERASE</vt:lpstr>
      <vt:lpstr>PowerPoint Presentation</vt:lpstr>
      <vt:lpstr>Fast &amp; accurate!</vt:lpstr>
      <vt:lpstr>Editing &amp; proofreading DNA</vt:lpstr>
      <vt:lpstr>NUCLEOTIDE EXCISION REPAIR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AP &amp; Regents Biology</dc:subject>
  <dc:creator>Kim Foglia</dc:creator>
  <cp:keywords>Education, Biology Zone, Kim Foglia</cp:keywords>
  <dc:description>All Rights Reserved. Copyright 2003. WD Interactive.</dc:description>
  <cp:lastModifiedBy>LPS User</cp:lastModifiedBy>
  <cp:revision>122</cp:revision>
  <cp:lastPrinted>2008-02-28T07:00:27Z</cp:lastPrinted>
  <dcterms:created xsi:type="dcterms:W3CDTF">2008-02-28T03:44:15Z</dcterms:created>
  <dcterms:modified xsi:type="dcterms:W3CDTF">2016-09-08T11:49:29Z</dcterms:modified>
  <cp:category>Education</cp:category>
</cp:coreProperties>
</file>