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3"/>
  </p:notesMasterIdLst>
  <p:handoutMasterIdLst>
    <p:handoutMasterId r:id="rId14"/>
  </p:handoutMasterIdLst>
  <p:sldIdLst>
    <p:sldId id="435" r:id="rId2"/>
    <p:sldId id="517" r:id="rId3"/>
    <p:sldId id="518" r:id="rId4"/>
    <p:sldId id="513" r:id="rId5"/>
    <p:sldId id="436" r:id="rId6"/>
    <p:sldId id="437" r:id="rId7"/>
    <p:sldId id="519" r:id="rId8"/>
    <p:sldId id="438" r:id="rId9"/>
    <p:sldId id="512" r:id="rId10"/>
    <p:sldId id="440" r:id="rId11"/>
    <p:sldId id="514" r:id="rId12"/>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CCFF66"/>
    <a:srgbClr val="010101"/>
    <a:srgbClr val="CC57B6"/>
    <a:srgbClr val="CC0000"/>
    <a:srgbClr val="FFEA18"/>
    <a:srgbClr val="FFCC18"/>
    <a:srgbClr val="660000"/>
    <a:srgbClr val="0F1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614" y="-78"/>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0"/>
    </p:cViewPr>
  </p:sorterViewPr>
  <p:notesViewPr>
    <p:cSldViewPr snapToGrid="0">
      <p:cViewPr varScale="1">
        <p:scale>
          <a:sx n="120" d="100"/>
          <a:sy n="120" d="100"/>
        </p:scale>
        <p:origin x="-289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fld id="{DDA4B4B6-9775-4B4C-AEDE-CA5EF75205CC}" type="slidenum">
              <a:rPr lang="en-US"/>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spAutoFit/>
          </a:bodyPr>
          <a:lstStyle/>
          <a:p>
            <a:pPr algn="l">
              <a:tabLst>
                <a:tab pos="6170613" algn="r"/>
              </a:tabLst>
              <a:defRPr/>
            </a:pPr>
            <a:r>
              <a:rPr lang="en-US" sz="1100" b="1">
                <a:ea typeface="+mn-ea"/>
              </a:rPr>
              <a:t>Name _________________________________________	Ms. Foglia</a:t>
            </a:r>
            <a:endParaRPr lang="en-US" sz="1800" b="1">
              <a:ea typeface="+mn-ea"/>
            </a:endParaRPr>
          </a:p>
          <a:p>
            <a:pPr>
              <a:tabLst>
                <a:tab pos="6170613" algn="r"/>
              </a:tabLst>
              <a:defRPr/>
            </a:pPr>
            <a:r>
              <a:rPr lang="en-US" sz="1400" b="1">
                <a:ea typeface="+mn-ea"/>
              </a:rPr>
              <a:t>Regents Biology</a:t>
            </a:r>
          </a:p>
        </p:txBody>
      </p:sp>
    </p:spTree>
    <p:extLst>
      <p:ext uri="{BB962C8B-B14F-4D97-AF65-F5344CB8AC3E}">
        <p14:creationId xmlns:p14="http://schemas.microsoft.com/office/powerpoint/2010/main" val="4065641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fld id="{6F1E95A0-5959-4A57-B161-BE2CE960A113}" type="slidenum">
              <a:rPr lang="en-US"/>
              <a:pPr/>
              <a:t>‹#›</a:t>
            </a:fld>
            <a:endParaRPr lang="en-US"/>
          </a:p>
        </p:txBody>
      </p:sp>
    </p:spTree>
    <p:extLst>
      <p:ext uri="{BB962C8B-B14F-4D97-AF65-F5344CB8AC3E}">
        <p14:creationId xmlns:p14="http://schemas.microsoft.com/office/powerpoint/2010/main" val="2135945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F7B5F73-1E11-44FA-BB16-FEF61F6C2520}" type="slidenum">
              <a:rPr lang="en-US"/>
              <a:pPr/>
              <a:t>1</a:t>
            </a:fld>
            <a:endParaRPr lang="en-US"/>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D573F81-D5A0-4EAD-A85D-E5338A63D42D}" type="slidenum">
              <a:rPr lang="en-US"/>
              <a:pPr/>
              <a:t>5</a:t>
            </a:fld>
            <a:endParaRPr lang="en-US"/>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44BC720-DEBD-4E7B-B06C-37E35A96326B}" type="slidenum">
              <a:rPr lang="en-US"/>
              <a:pPr/>
              <a:t>6</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dirty="0" smtClean="0"/>
              <a:t>Hormones coordinate slower but longer–acting responses to stimuli such as stress, dehydration, and low blood glucose levels. Hormones also regulate long–term developmental processes by informing different parts of the body how fast to grow or when to develop the characteristics that distinguish male from female or juvenile from adult. Hormone–secreting organs, called endocrine glands, are referred to as ductless glands because they secrete their chemical messengers directly into extracellular fluid. From there, the chemicals diffuse into the circulation.</a:t>
            </a:r>
          </a:p>
          <a:p>
            <a:pPr eaLnBrk="1" hangingPunct="1"/>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40B272B-C6D6-41EA-8E86-0893BF66F34F}" type="slidenum">
              <a:rPr lang="en-US"/>
              <a:pPr/>
              <a:t>8</a:t>
            </a:fld>
            <a:endParaRPr lang="en-US"/>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3B29E5F-1BD6-402E-A5FC-0772A050EC60}" type="slidenum">
              <a:rPr lang="en-US"/>
              <a:pPr/>
              <a:t>10</a:t>
            </a:fld>
            <a:endParaRPr lang="en-US"/>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p:cNvSpPr>
            <a:spLocks noChangeArrowheads="1"/>
          </p:cNvSpPr>
          <p:nvPr userDrawn="1"/>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charset="0"/>
              <a:ea typeface="+mn-ea"/>
            </a:endParaRPr>
          </a:p>
        </p:txBody>
      </p:sp>
      <p:sp>
        <p:nvSpPr>
          <p:cNvPr id="5" name="Rectangle 74"/>
          <p:cNvSpPr>
            <a:spLocks noChangeArrowheads="1"/>
          </p:cNvSpPr>
          <p:nvPr userDrawn="1"/>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ea typeface="+mn-ea"/>
            </a:endParaRPr>
          </a:p>
        </p:txBody>
      </p:sp>
      <p:grpSp>
        <p:nvGrpSpPr>
          <p:cNvPr id="6" name="Group 78"/>
          <p:cNvGrpSpPr>
            <a:grpSpLocks/>
          </p:cNvGrpSpPr>
          <p:nvPr userDrawn="1"/>
        </p:nvGrpSpPr>
        <p:grpSpPr bwMode="auto">
          <a:xfrm>
            <a:off x="381000" y="1524000"/>
            <a:ext cx="6324600" cy="2590800"/>
            <a:chOff x="240" y="960"/>
            <a:chExt cx="3984" cy="1632"/>
          </a:xfrm>
        </p:grpSpPr>
        <p:sp>
          <p:nvSpPr>
            <p:cNvPr id="7" name="Line 75"/>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8" name="Line 76"/>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9" name="Oval 77"/>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US">
                <a:ea typeface="+mn-ea"/>
              </a:endParaRPr>
            </a:p>
          </p:txBody>
        </p:sp>
      </p:grpSp>
      <p:grpSp>
        <p:nvGrpSpPr>
          <p:cNvPr id="10" name="Group 79"/>
          <p:cNvGrpSpPr>
            <a:grpSpLocks/>
          </p:cNvGrpSpPr>
          <p:nvPr userDrawn="1"/>
        </p:nvGrpSpPr>
        <p:grpSpPr bwMode="auto">
          <a:xfrm rot="10800000">
            <a:off x="2286000" y="2819400"/>
            <a:ext cx="6324600" cy="2590800"/>
            <a:chOff x="240" y="960"/>
            <a:chExt cx="3984" cy="1632"/>
          </a:xfrm>
        </p:grpSpPr>
        <p:sp>
          <p:nvSpPr>
            <p:cNvPr id="11" name="Line 80"/>
            <p:cNvSpPr>
              <a:spLocks noChangeShapeType="1"/>
            </p:cNvSpPr>
            <p:nvPr userDrawn="1"/>
          </p:nvSpPr>
          <p:spPr bwMode="auto">
            <a:xfrm>
              <a:off x="243" y="1154"/>
              <a:ext cx="3984" cy="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12" name="Line 81"/>
            <p:cNvSpPr>
              <a:spLocks noChangeShapeType="1"/>
            </p:cNvSpPr>
            <p:nvPr userDrawn="1"/>
          </p:nvSpPr>
          <p:spPr bwMode="auto">
            <a:xfrm>
              <a:off x="386" y="962"/>
              <a:ext cx="0" cy="1632"/>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13" name="Oval 82"/>
            <p:cNvSpPr>
              <a:spLocks noChangeArrowheads="1"/>
            </p:cNvSpPr>
            <p:nvPr userDrawn="1"/>
          </p:nvSpPr>
          <p:spPr bwMode="auto">
            <a:xfrm>
              <a:off x="338" y="1106"/>
              <a:ext cx="96" cy="96"/>
            </a:xfrm>
            <a:prstGeom prst="ellipse">
              <a:avLst/>
            </a:prstGeom>
            <a:noFill/>
            <a:ln w="9525">
              <a:solidFill>
                <a:schemeClr val="hlink"/>
              </a:solidFill>
              <a:round/>
              <a:headEnd/>
              <a:tailEnd/>
            </a:ln>
            <a:effectLst/>
          </p:spPr>
          <p:txBody>
            <a:bodyPr wrap="none" anchor="ctr"/>
            <a:lstStyle/>
            <a:p>
              <a:pPr>
                <a:defRPr/>
              </a:pPr>
              <a:endParaRPr lang="en-US">
                <a:ea typeface="+mn-ea"/>
              </a:endParaRPr>
            </a:p>
          </p:txBody>
        </p:sp>
      </p:grpSp>
      <p:sp>
        <p:nvSpPr>
          <p:cNvPr id="14" name="Text Box 83"/>
          <p:cNvSpPr txBox="1">
            <a:spLocks noChangeArrowheads="1"/>
          </p:cNvSpPr>
          <p:nvPr userDrawn="1"/>
        </p:nvSpPr>
        <p:spPr bwMode="auto">
          <a:xfrm>
            <a:off x="228600" y="6383338"/>
            <a:ext cx="1828800" cy="339725"/>
          </a:xfrm>
          <a:prstGeom prst="rect">
            <a:avLst/>
          </a:prstGeom>
          <a:noFill/>
          <a:ln w="9525">
            <a:noFill/>
            <a:miter lim="800000"/>
            <a:headEnd/>
            <a:tailEnd/>
          </a:ln>
          <a:effectLst/>
        </p:spPr>
        <p:txBody>
          <a:bodyPr anchor="ctr">
            <a:spAutoFit/>
          </a:bodyPr>
          <a:lstStyle/>
          <a:p>
            <a:pPr algn="l">
              <a:spcBef>
                <a:spcPct val="50000"/>
              </a:spcBef>
            </a:pPr>
            <a:r>
              <a:rPr lang="en-US" sz="1600" b="1"/>
              <a:t>Regents Biology</a:t>
            </a:r>
            <a:endParaRPr lang="en-US" sz="1600">
              <a:latin typeface="Times" charset="0"/>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Zapf Dingbats" charset="2"/>
              <a:buNone/>
              <a:defRPr/>
            </a:lvl1pPr>
          </a:lstStyle>
          <a:p>
            <a:r>
              <a:rPr lang="en-US"/>
              <a:t>Click to edit Master subtitle style</a:t>
            </a:r>
          </a:p>
        </p:txBody>
      </p:sp>
      <p:sp>
        <p:nvSpPr>
          <p:cNvPr id="15" name="Rectangle 70"/>
          <p:cNvSpPr>
            <a:spLocks noGrp="1" noChangeArrowheads="1"/>
          </p:cNvSpPr>
          <p:nvPr>
            <p:ph type="ftr" sz="quarter" idx="10"/>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ea typeface="+mn-ea"/>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fld id="{3C671015-0CB7-4FEE-9F70-A56474376931}" type="slidenum">
              <a:rPr lang="en-US"/>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fld id="{D2054EF3-469B-46CB-84A7-B3689E74099B}" type="slidenum">
              <a:rPr lang="en-US"/>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fld id="{5617BA61-90A8-4F8E-8BF9-931FAB0FAA3E}" type="slidenum">
              <a:rPr lang="en-US"/>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sldNum" sz="quarter" idx="10"/>
          </p:nvPr>
        </p:nvSpPr>
        <p:spPr>
          <a:ln/>
        </p:spPr>
        <p:txBody>
          <a:bodyPr/>
          <a:lstStyle>
            <a:lvl1pPr>
              <a:defRPr/>
            </a:lvl1pPr>
          </a:lstStyle>
          <a:p>
            <a:fld id="{83AA0C5C-8727-4103-BAC8-73F45A797BE6}" type="slidenum">
              <a:rPr lang="en-US"/>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sldNum" sz="quarter" idx="10"/>
          </p:nvPr>
        </p:nvSpPr>
        <p:spPr>
          <a:ln/>
        </p:spPr>
        <p:txBody>
          <a:bodyPr/>
          <a:lstStyle>
            <a:lvl1pPr>
              <a:defRPr/>
            </a:lvl1pPr>
          </a:lstStyle>
          <a:p>
            <a:fld id="{2465D451-7FC3-4BDB-A8C8-06B4573C97C6}" type="slidenum">
              <a:rPr lang="en-US"/>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sldNum" sz="quarter" idx="10"/>
          </p:nvPr>
        </p:nvSpPr>
        <p:spPr>
          <a:ln/>
        </p:spPr>
        <p:txBody>
          <a:bodyPr/>
          <a:lstStyle>
            <a:lvl1pPr>
              <a:defRPr/>
            </a:lvl1pPr>
          </a:lstStyle>
          <a:p>
            <a:fld id="{DBD355C0-D9F8-470A-90AD-D7A5DC475F70}" type="slidenum">
              <a:rPr lang="en-US"/>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sldNum" sz="quarter" idx="10"/>
          </p:nvPr>
        </p:nvSpPr>
        <p:spPr>
          <a:ln/>
        </p:spPr>
        <p:txBody>
          <a:bodyPr/>
          <a:lstStyle>
            <a:lvl1pPr>
              <a:defRPr/>
            </a:lvl1pPr>
          </a:lstStyle>
          <a:p>
            <a:fld id="{C8A0EC87-3256-4EB0-ABCD-3D85B68B306F}" type="slidenum">
              <a:rPr lang="en-US"/>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sldNum" sz="quarter" idx="10"/>
          </p:nvPr>
        </p:nvSpPr>
        <p:spPr>
          <a:ln/>
        </p:spPr>
        <p:txBody>
          <a:bodyPr/>
          <a:lstStyle>
            <a:lvl1pPr>
              <a:defRPr/>
            </a:lvl1pPr>
          </a:lstStyle>
          <a:p>
            <a:fld id="{52C4BAF7-A28B-46FD-A30A-9528218FD51D}" type="slidenum">
              <a:rPr lang="en-US"/>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fld id="{F56D6F65-8AEF-401F-AAE5-020C2FC77509}" type="slidenum">
              <a:rPr lang="en-US"/>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fld id="{82B98CD9-978B-48E4-A284-708B357BB2B4}" type="slidenum">
              <a:rPr lang="en-US"/>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6858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fld id="{106D84C2-4B27-4E02-9735-40599242B483}" type="slidenum">
              <a:rPr lang="en-US"/>
              <a:pPr/>
              <a:t>‹#›</a:t>
            </a:fld>
            <a:endParaRPr lang="en-US">
              <a:solidFill>
                <a:schemeClr val="hlink"/>
              </a:solidFill>
            </a:endParaRPr>
          </a:p>
        </p:txBody>
      </p:sp>
      <p:sp>
        <p:nvSpPr>
          <p:cNvPr id="3147" name="Line 75"/>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3148" name="Line 76"/>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3149" name="Oval 77"/>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pPr>
              <a:defRPr/>
            </a:pPr>
            <a:endParaRPr lang="en-US">
              <a:ea typeface="+mn-ea"/>
            </a:endParaRPr>
          </a:p>
        </p:txBody>
      </p:sp>
      <p:sp>
        <p:nvSpPr>
          <p:cNvPr id="3150"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charset="0"/>
              <a:ea typeface="+mn-ea"/>
            </a:endParaRPr>
          </a:p>
        </p:txBody>
      </p:sp>
      <p:sp>
        <p:nvSpPr>
          <p:cNvPr id="3151"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ea typeface="+mn-ea"/>
            </a:endParaRPr>
          </a:p>
        </p:txBody>
      </p:sp>
      <p:sp>
        <p:nvSpPr>
          <p:cNvPr id="3153" name="Text Box 81"/>
          <p:cNvSpPr txBox="1">
            <a:spLocks noChangeArrowheads="1"/>
          </p:cNvSpPr>
          <p:nvPr userDrawn="1"/>
        </p:nvSpPr>
        <p:spPr bwMode="auto">
          <a:xfrm>
            <a:off x="228600" y="6384925"/>
            <a:ext cx="2133600" cy="336550"/>
          </a:xfrm>
          <a:prstGeom prst="rect">
            <a:avLst/>
          </a:prstGeom>
          <a:noFill/>
          <a:ln w="9525">
            <a:noFill/>
            <a:miter lim="800000"/>
            <a:headEnd/>
            <a:tailEnd/>
          </a:ln>
          <a:effectLst/>
        </p:spPr>
        <p:txBody>
          <a:bodyPr anchor="ctr">
            <a:spAutoFit/>
          </a:bodyPr>
          <a:lstStyle/>
          <a:p>
            <a:pPr algn="l">
              <a:spcBef>
                <a:spcPct val="50000"/>
              </a:spcBef>
            </a:pPr>
            <a:r>
              <a:rPr lang="en-US" sz="1600" b="1"/>
              <a:t>Regents Biology</a:t>
            </a:r>
            <a:endParaRPr lang="en-US">
              <a:latin typeface="Times" charset="0"/>
            </a:endParaRPr>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65000"/>
        <a:buFont typeface="Zapf Dingbats" charset="2"/>
        <a:buChar char=""/>
        <a:defRPr sz="3000" b="1">
          <a:solidFill>
            <a:srgbClr val="0F116A"/>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0000"/>
        <a:buFont typeface="Wingdings" charset="2"/>
        <a:buChar char="u"/>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0000"/>
        <a:buFont typeface="Zapf Dingbats" charset="2"/>
        <a:buChar char=""/>
        <a:defRPr sz="2400" b="1">
          <a:solidFill>
            <a:srgbClr val="0F116A"/>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110000"/>
        <a:buFont typeface="Wingdings" charset="2"/>
        <a:buChar char="w"/>
        <a:defRPr sz="2000" b="1">
          <a:solidFill>
            <a:srgbClr val="0F116A"/>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5pPr>
      <a:lvl6pPr marL="25146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6pPr>
      <a:lvl7pPr marL="29718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7pPr>
      <a:lvl8pPr marL="34290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8pPr>
      <a:lvl9pPr marL="38862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6.bin"/><Relationship Id="rId4" Type="http://schemas.openxmlformats.org/officeDocument/2006/relationships/audio" Target="../media/audio2.bin"/></Relationships>
</file>

<file path=ppt/slides/_rels/slide11.xml.rels><?xml version="1.0" encoding="UTF-8" standalone="yes"?>
<Relationships xmlns="http://schemas.openxmlformats.org/package/2006/relationships"><Relationship Id="rId3" Type="http://schemas.openxmlformats.org/officeDocument/2006/relationships/audio" Target="../media/audio3.bin"/><Relationship Id="rId7" Type="http://schemas.openxmlformats.org/officeDocument/2006/relationships/image" Target="../media/image11.jpeg"/><Relationship Id="rId2" Type="http://schemas.openxmlformats.org/officeDocument/2006/relationships/audio" Target="../media/audio2.bin"/><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audio" Target="../media/audio4.bin"/><Relationship Id="rId4" Type="http://schemas.openxmlformats.org/officeDocument/2006/relationships/audio" Target="../media/audio1.bin"/></Relationships>
</file>

<file path=ppt/slides/_rels/slide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3.bin"/><Relationship Id="rId7" Type="http://schemas.openxmlformats.org/officeDocument/2006/relationships/image" Target="../media/image4.jpeg"/><Relationship Id="rId2" Type="http://schemas.openxmlformats.org/officeDocument/2006/relationships/audio" Target="../media/audio2.bin"/><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audio" Target="../media/audio1.bin"/><Relationship Id="rId4" Type="http://schemas.openxmlformats.org/officeDocument/2006/relationships/audio" Target="../media/audio4.bin"/><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audio" Target="../media/audio4.bin"/><Relationship Id="rId7" Type="http://schemas.openxmlformats.org/officeDocument/2006/relationships/audio" Target="../media/audio7.bin"/><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5.bin"/><Relationship Id="rId4" Type="http://schemas.openxmlformats.org/officeDocument/2006/relationships/audio" Target="../media/audio3.bin"/></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2.bin"/><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audio" Target="../media/audio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a:srcRect b="3600"/>
          <a:stretch>
            <a:fillRect/>
          </a:stretch>
        </p:blipFill>
        <p:spPr bwMode="auto">
          <a:xfrm>
            <a:off x="0" y="1147763"/>
            <a:ext cx="4443413" cy="5710237"/>
          </a:xfrm>
          <a:prstGeom prst="rect">
            <a:avLst/>
          </a:prstGeom>
          <a:noFill/>
          <a:ln w="9525">
            <a:noFill/>
            <a:miter lim="800000"/>
            <a:headEnd/>
            <a:tailEnd/>
          </a:ln>
        </p:spPr>
      </p:pic>
      <p:sp>
        <p:nvSpPr>
          <p:cNvPr id="15364" name="Rectangle 2"/>
          <p:cNvSpPr>
            <a:spLocks noChangeArrowheads="1"/>
          </p:cNvSpPr>
          <p:nvPr/>
        </p:nvSpPr>
        <p:spPr bwMode="auto">
          <a:xfrm>
            <a:off x="4371975" y="3343275"/>
            <a:ext cx="4772025" cy="1739900"/>
          </a:xfrm>
          <a:prstGeom prst="rect">
            <a:avLst/>
          </a:prstGeom>
          <a:noFill/>
          <a:ln w="9525">
            <a:noFill/>
            <a:miter lim="800000"/>
            <a:headEnd/>
            <a:tailEnd/>
          </a:ln>
        </p:spPr>
        <p:txBody>
          <a:bodyPr anchor="ctr">
            <a:spAutoFit/>
          </a:bodyPr>
          <a:lstStyle/>
          <a:p>
            <a:r>
              <a:rPr lang="en-US" sz="3600" b="1">
                <a:solidFill>
                  <a:srgbClr val="0F116A"/>
                </a:solidFill>
              </a:rPr>
              <a:t>Endocrine System</a:t>
            </a:r>
          </a:p>
          <a:p>
            <a:r>
              <a:rPr lang="en-US" sz="3600" b="1">
                <a:solidFill>
                  <a:schemeClr val="tx2"/>
                </a:solidFill>
              </a:rPr>
              <a:t>Hormones</a:t>
            </a:r>
            <a:br>
              <a:rPr lang="en-US" sz="3600" b="1">
                <a:solidFill>
                  <a:schemeClr val="tx2"/>
                </a:solidFill>
              </a:rPr>
            </a:br>
            <a:r>
              <a:rPr lang="en-US" sz="3600" b="1">
                <a:solidFill>
                  <a:schemeClr val="tx2"/>
                </a:solidFill>
              </a:rPr>
              <a:t>&amp; Homeostasis</a:t>
            </a:r>
          </a:p>
        </p:txBody>
      </p:sp>
      <p:pic>
        <p:nvPicPr>
          <p:cNvPr id="15365" name="Picture 4"/>
          <p:cNvPicPr>
            <a:picLocks noChangeAspect="1" noChangeArrowheads="1"/>
          </p:cNvPicPr>
          <p:nvPr/>
        </p:nvPicPr>
        <p:blipFill>
          <a:blip r:embed="rId4"/>
          <a:srcRect/>
          <a:stretch>
            <a:fillRect/>
          </a:stretch>
        </p:blipFill>
        <p:spPr bwMode="auto">
          <a:xfrm>
            <a:off x="5638800" y="381000"/>
            <a:ext cx="3335338" cy="226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Negative Feedback</a:t>
            </a:r>
          </a:p>
        </p:txBody>
      </p:sp>
      <p:sp>
        <p:nvSpPr>
          <p:cNvPr id="28675" name="Rectangle 3" descr="Rectangle: Click to edit Master text styles&#10;Second level&#10;Third level&#10;Fourth level&#10;Fifth level"/>
          <p:cNvSpPr>
            <a:spLocks noGrp="1" noChangeArrowheads="1"/>
          </p:cNvSpPr>
          <p:nvPr>
            <p:ph type="body" idx="1"/>
          </p:nvPr>
        </p:nvSpPr>
        <p:spPr>
          <a:xfrm>
            <a:off x="533400" y="1371600"/>
            <a:ext cx="8089900" cy="5148263"/>
          </a:xfrm>
        </p:spPr>
        <p:txBody>
          <a:bodyPr/>
          <a:lstStyle/>
          <a:p>
            <a:pPr eaLnBrk="1" hangingPunct="1"/>
            <a:r>
              <a:rPr lang="en-US" smtClean="0"/>
              <a:t>Response to changed body condition</a:t>
            </a:r>
          </a:p>
          <a:p>
            <a:pPr lvl="1" eaLnBrk="1" hangingPunct="1"/>
            <a:r>
              <a:rPr lang="en-US" smtClean="0"/>
              <a:t>if body is </a:t>
            </a:r>
            <a:r>
              <a:rPr lang="en-US" u="sng" smtClean="0"/>
              <a:t>high</a:t>
            </a:r>
            <a:r>
              <a:rPr lang="en-US" smtClean="0"/>
              <a:t> or </a:t>
            </a:r>
            <a:r>
              <a:rPr lang="en-US" u="sng" smtClean="0"/>
              <a:t>low</a:t>
            </a:r>
            <a:r>
              <a:rPr lang="en-US" smtClean="0"/>
              <a:t> from </a:t>
            </a:r>
            <a:r>
              <a:rPr lang="en-US" u="sng" smtClean="0"/>
              <a:t>normal level</a:t>
            </a:r>
            <a:r>
              <a:rPr lang="en-US" smtClean="0"/>
              <a:t> </a:t>
            </a:r>
          </a:p>
          <a:p>
            <a:pPr marL="1085850" lvl="2" eaLnBrk="1" hangingPunct="1"/>
            <a:r>
              <a:rPr lang="en-US" smtClean="0"/>
              <a:t>signal tells body to make changes that will bring body back to normal level</a:t>
            </a:r>
          </a:p>
          <a:p>
            <a:pPr lvl="1" eaLnBrk="1" hangingPunct="1"/>
            <a:r>
              <a:rPr lang="en-US" smtClean="0"/>
              <a:t>once body is back </a:t>
            </a:r>
            <a:br>
              <a:rPr lang="en-US" smtClean="0"/>
            </a:br>
            <a:r>
              <a:rPr lang="en-US" smtClean="0"/>
              <a:t>to normal level, </a:t>
            </a:r>
            <a:br>
              <a:rPr lang="en-US" smtClean="0"/>
            </a:br>
            <a:r>
              <a:rPr lang="en-US" smtClean="0"/>
              <a:t>signal is </a:t>
            </a:r>
            <a:br>
              <a:rPr lang="en-US" smtClean="0"/>
            </a:br>
            <a:r>
              <a:rPr lang="en-US" smtClean="0"/>
              <a:t>turned off</a:t>
            </a:r>
          </a:p>
        </p:txBody>
      </p:sp>
      <p:sp>
        <p:nvSpPr>
          <p:cNvPr id="28676" name="AutoShape 6"/>
          <p:cNvSpPr>
            <a:spLocks noChangeArrowheads="1"/>
          </p:cNvSpPr>
          <p:nvPr/>
        </p:nvSpPr>
        <p:spPr bwMode="auto">
          <a:xfrm>
            <a:off x="4767263" y="3860800"/>
            <a:ext cx="2357437" cy="2357438"/>
          </a:xfrm>
          <a:custGeom>
            <a:avLst/>
            <a:gdLst>
              <a:gd name="T0" fmla="*/ 2147483647 w 21600"/>
              <a:gd name="T1" fmla="*/ 487521234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p:spPr>
        <p:txBody>
          <a:bodyPr wrap="none" anchor="ctr"/>
          <a:lstStyle/>
          <a:p>
            <a:endParaRPr lang="en-US"/>
          </a:p>
        </p:txBody>
      </p:sp>
      <p:grpSp>
        <p:nvGrpSpPr>
          <p:cNvPr id="2" name="Group 7"/>
          <p:cNvGrpSpPr>
            <a:grpSpLocks/>
          </p:cNvGrpSpPr>
          <p:nvPr/>
        </p:nvGrpSpPr>
        <p:grpSpPr bwMode="auto">
          <a:xfrm>
            <a:off x="3395663" y="5614988"/>
            <a:ext cx="1022350" cy="482600"/>
            <a:chOff x="1441" y="2010"/>
            <a:chExt cx="644" cy="304"/>
          </a:xfrm>
        </p:grpSpPr>
        <p:sp>
          <p:nvSpPr>
            <p:cNvPr id="28682" name="AutoShape 8"/>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lstStyle/>
            <a:p>
              <a:endParaRPr lang="en-US"/>
            </a:p>
          </p:txBody>
        </p:sp>
        <p:sp>
          <p:nvSpPr>
            <p:cNvPr id="28683" name="Rectangle 9"/>
            <p:cNvSpPr>
              <a:spLocks noChangeArrowheads="1"/>
            </p:cNvSpPr>
            <p:nvPr/>
          </p:nvSpPr>
          <p:spPr bwMode="auto">
            <a:xfrm>
              <a:off x="1441" y="2026"/>
              <a:ext cx="521" cy="288"/>
            </a:xfrm>
            <a:prstGeom prst="rect">
              <a:avLst/>
            </a:prstGeom>
            <a:noFill/>
            <a:ln w="9525">
              <a:noFill/>
              <a:miter lim="800000"/>
              <a:headEnd/>
              <a:tailEnd/>
            </a:ln>
          </p:spPr>
          <p:txBody>
            <a:bodyPr wrap="none" anchor="ctr">
              <a:spAutoFit/>
            </a:bodyPr>
            <a:lstStyle/>
            <a:p>
              <a:r>
                <a:rPr lang="en-US" b="1">
                  <a:solidFill>
                    <a:srgbClr val="CC0000"/>
                  </a:solidFill>
                </a:rPr>
                <a:t>high</a:t>
              </a:r>
            </a:p>
          </p:txBody>
        </p:sp>
      </p:grpSp>
      <p:sp>
        <p:nvSpPr>
          <p:cNvPr id="659466" name="Oval 10"/>
          <p:cNvSpPr>
            <a:spLocks noChangeArrowheads="1"/>
          </p:cNvSpPr>
          <p:nvPr/>
        </p:nvSpPr>
        <p:spPr bwMode="auto">
          <a:xfrm>
            <a:off x="5068888" y="3694113"/>
            <a:ext cx="1746250" cy="365125"/>
          </a:xfrm>
          <a:prstGeom prst="ellipse">
            <a:avLst/>
          </a:prstGeom>
          <a:solidFill>
            <a:srgbClr val="CCFF66"/>
          </a:solidFill>
          <a:ln w="9525">
            <a:solidFill>
              <a:srgbClr val="660000"/>
            </a:solidFill>
            <a:round/>
            <a:headEnd/>
            <a:tailEnd/>
          </a:ln>
        </p:spPr>
        <p:txBody>
          <a:bodyPr wrap="none" anchor="ctr"/>
          <a:lstStyle/>
          <a:p>
            <a:r>
              <a:rPr lang="en-US" sz="2200" b="1">
                <a:solidFill>
                  <a:srgbClr val="000000"/>
                </a:solidFill>
              </a:rPr>
              <a:t>hormone 1</a:t>
            </a:r>
          </a:p>
        </p:txBody>
      </p:sp>
      <p:sp>
        <p:nvSpPr>
          <p:cNvPr id="659467" name="Rectangle 11"/>
          <p:cNvSpPr>
            <a:spLocks noChangeArrowheads="1"/>
          </p:cNvSpPr>
          <p:nvPr/>
        </p:nvSpPr>
        <p:spPr bwMode="auto">
          <a:xfrm>
            <a:off x="6946900" y="4611688"/>
            <a:ext cx="2003425" cy="641350"/>
          </a:xfrm>
          <a:prstGeom prst="rect">
            <a:avLst/>
          </a:prstGeom>
          <a:solidFill>
            <a:srgbClr val="CCFF66"/>
          </a:solidFill>
          <a:ln w="9525">
            <a:noFill/>
            <a:miter lim="800000"/>
            <a:headEnd/>
            <a:tailEnd/>
          </a:ln>
        </p:spPr>
        <p:txBody>
          <a:bodyPr wrap="none" anchor="ctr">
            <a:spAutoFit/>
          </a:bodyPr>
          <a:lstStyle/>
          <a:p>
            <a:pPr>
              <a:lnSpc>
                <a:spcPct val="90000"/>
              </a:lnSpc>
            </a:pPr>
            <a:r>
              <a:rPr lang="en-US" sz="2000" b="1">
                <a:solidFill>
                  <a:srgbClr val="010101"/>
                </a:solidFill>
              </a:rPr>
              <a:t>lowers</a:t>
            </a:r>
            <a:br>
              <a:rPr lang="en-US" sz="2000" b="1">
                <a:solidFill>
                  <a:srgbClr val="010101"/>
                </a:solidFill>
              </a:rPr>
            </a:br>
            <a:r>
              <a:rPr lang="en-US" sz="2000" b="1">
                <a:solidFill>
                  <a:srgbClr val="010101"/>
                </a:solidFill>
              </a:rPr>
              <a:t>body condition</a:t>
            </a:r>
            <a:endParaRPr lang="en-US" b="1">
              <a:solidFill>
                <a:srgbClr val="010101"/>
              </a:solidFill>
            </a:endParaRPr>
          </a:p>
        </p:txBody>
      </p:sp>
      <p:sp>
        <p:nvSpPr>
          <p:cNvPr id="659468" name="Rectangle 12"/>
          <p:cNvSpPr>
            <a:spLocks noChangeArrowheads="1"/>
          </p:cNvSpPr>
          <p:nvPr/>
        </p:nvSpPr>
        <p:spPr bwMode="auto">
          <a:xfrm>
            <a:off x="3989388" y="4662488"/>
            <a:ext cx="862012" cy="366712"/>
          </a:xfrm>
          <a:prstGeom prst="rect">
            <a:avLst/>
          </a:prstGeom>
          <a:solidFill>
            <a:srgbClr val="CCFF66"/>
          </a:solidFill>
          <a:ln w="9525">
            <a:noFill/>
            <a:miter lim="800000"/>
            <a:headEnd/>
            <a:tailEnd/>
          </a:ln>
        </p:spPr>
        <p:txBody>
          <a:bodyPr wrap="none" anchor="ctr">
            <a:spAutoFit/>
          </a:bodyPr>
          <a:lstStyle/>
          <a:p>
            <a:pPr>
              <a:lnSpc>
                <a:spcPct val="90000"/>
              </a:lnSpc>
            </a:pPr>
            <a:r>
              <a:rPr lang="en-US" sz="2000" b="1">
                <a:solidFill>
                  <a:srgbClr val="010101"/>
                </a:solidFill>
              </a:rPr>
              <a:t>gland</a:t>
            </a:r>
            <a:endParaRPr lang="en-US" b="1">
              <a:solidFill>
                <a:srgbClr val="010101"/>
              </a:solidFill>
            </a:endParaRPr>
          </a:p>
        </p:txBody>
      </p:sp>
      <p:sp>
        <p:nvSpPr>
          <p:cNvPr id="28681" name="Rectangle 13"/>
          <p:cNvSpPr>
            <a:spLocks noChangeArrowheads="1"/>
          </p:cNvSpPr>
          <p:nvPr/>
        </p:nvSpPr>
        <p:spPr bwMode="auto">
          <a:xfrm>
            <a:off x="4175125" y="6045200"/>
            <a:ext cx="3597275" cy="647700"/>
          </a:xfrm>
          <a:prstGeom prst="rect">
            <a:avLst/>
          </a:prstGeom>
          <a:solidFill>
            <a:schemeClr val="bg2"/>
          </a:solidFill>
          <a:ln w="9525">
            <a:solidFill>
              <a:srgbClr val="0F116A"/>
            </a:solidFill>
            <a:miter lim="800000"/>
            <a:headEnd/>
            <a:tailEnd/>
          </a:ln>
        </p:spPr>
        <p:txBody>
          <a:bodyPr wrap="none" tIns="137160" bIns="137160" anchor="ctr">
            <a:spAutoFit/>
          </a:bodyPr>
          <a:lstStyle/>
          <a:p>
            <a:r>
              <a:rPr lang="en-US" b="1">
                <a:solidFill>
                  <a:srgbClr val="010101"/>
                </a:solidFill>
              </a:rPr>
              <a:t>specific body condition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Laser"/>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59468"/>
                                        </p:tgtEl>
                                        <p:attrNameLst>
                                          <p:attrName>style.visibility</p:attrName>
                                        </p:attrNameLst>
                                      </p:cBhvr>
                                      <p:to>
                                        <p:strVal val="visible"/>
                                      </p:to>
                                    </p:set>
                                    <p:animEffect transition="in" filter="wipe(left)">
                                      <p:cBhvr>
                                        <p:cTn id="36" dur="500"/>
                                        <p:tgtEl>
                                          <p:spTgt spid="659468"/>
                                        </p:tgtEl>
                                      </p:cBhvr>
                                    </p:animEffect>
                                  </p:childTnLst>
                                  <p:subTnLst>
                                    <p:audio>
                                      <p:cMediaNode>
                                        <p:cTn display="0" masterRel="sameClick">
                                          <p:stCondLst>
                                            <p:cond evt="begin" delay="0">
                                              <p:tn val="34"/>
                                            </p:cond>
                                          </p:stCondLst>
                                          <p:endCondLst>
                                            <p:cond evt="onStopAudio" delay="0">
                                              <p:tgtEl>
                                                <p:sldTgt/>
                                              </p:tgtEl>
                                            </p:cond>
                                          </p:endCondLst>
                                        </p:cTn>
                                        <p:tgtEl>
                                          <p:sndTgt r:embed="rId5" name="Pencil Check"/>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59466"/>
                                        </p:tgtEl>
                                        <p:attrNameLst>
                                          <p:attrName>style.visibility</p:attrName>
                                        </p:attrNameLst>
                                      </p:cBhvr>
                                      <p:to>
                                        <p:strVal val="visible"/>
                                      </p:to>
                                    </p:set>
                                    <p:animEffect transition="in" filter="wipe(left)">
                                      <p:cBhvr>
                                        <p:cTn id="41" dur="500"/>
                                        <p:tgtEl>
                                          <p:spTgt spid="659466"/>
                                        </p:tgtEl>
                                      </p:cBhvr>
                                    </p:animEffect>
                                  </p:childTnLst>
                                  <p:subTnLst>
                                    <p:audio>
                                      <p:cMediaNode>
                                        <p:cTn display="0" masterRel="sameClick">
                                          <p:stCondLst>
                                            <p:cond evt="begin" delay="0">
                                              <p:tn val="39"/>
                                            </p:cond>
                                          </p:stCondLst>
                                          <p:endCondLst>
                                            <p:cond evt="onStopAudio" delay="0">
                                              <p:tgtEl>
                                                <p:sldTgt/>
                                              </p:tgtEl>
                                            </p:cond>
                                          </p:endCondLst>
                                        </p:cTn>
                                        <p:tgtEl>
                                          <p:sndTgt r:embed="rId6" name="Chimes"/>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59467"/>
                                        </p:tgtEl>
                                        <p:attrNameLst>
                                          <p:attrName>style.visibility</p:attrName>
                                        </p:attrNameLst>
                                      </p:cBhvr>
                                      <p:to>
                                        <p:strVal val="visible"/>
                                      </p:to>
                                    </p:set>
                                    <p:animEffect transition="in" filter="wipe(left)">
                                      <p:cBhvr>
                                        <p:cTn id="46" dur="500"/>
                                        <p:tgtEl>
                                          <p:spTgt spid="659467"/>
                                        </p:tgtEl>
                                      </p:cBhvr>
                                    </p:animEffect>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5"/>
      <p:bldP spid="659466" grpId="0" animBg="1" autoUpdateAnimBg="0"/>
      <p:bldP spid="659467" grpId="0" animBg="1" autoUpdateAnimBg="0"/>
      <p:bldP spid="659468" grpId="0" bldLvl="5"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289675" y="2809875"/>
            <a:ext cx="1465263" cy="1068388"/>
            <a:chOff x="3962" y="1770"/>
            <a:chExt cx="923" cy="673"/>
          </a:xfrm>
        </p:grpSpPr>
        <p:grpSp>
          <p:nvGrpSpPr>
            <p:cNvPr id="30762" name="Group 3"/>
            <p:cNvGrpSpPr>
              <a:grpSpLocks/>
            </p:cNvGrpSpPr>
            <p:nvPr/>
          </p:nvGrpSpPr>
          <p:grpSpPr bwMode="auto">
            <a:xfrm>
              <a:off x="3962" y="1770"/>
              <a:ext cx="923" cy="633"/>
              <a:chOff x="4317" y="2295"/>
              <a:chExt cx="923" cy="633"/>
            </a:xfrm>
          </p:grpSpPr>
          <p:pic>
            <p:nvPicPr>
              <p:cNvPr id="30764" name="Picture 4"/>
              <p:cNvPicPr>
                <a:picLocks noChangeAspect="1" noChangeArrowheads="1"/>
              </p:cNvPicPr>
              <p:nvPr/>
            </p:nvPicPr>
            <p:blipFill>
              <a:blip r:embed="rId6"/>
              <a:srcRect l="58501" t="64500" r="15750" b="13499"/>
              <a:stretch>
                <a:fillRect/>
              </a:stretch>
            </p:blipFill>
            <p:spPr bwMode="auto">
              <a:xfrm>
                <a:off x="4317" y="2336"/>
                <a:ext cx="923" cy="592"/>
              </a:xfrm>
              <a:prstGeom prst="rect">
                <a:avLst/>
              </a:prstGeom>
              <a:noFill/>
              <a:ln w="9525">
                <a:noFill/>
                <a:miter lim="800000"/>
                <a:headEnd/>
                <a:tailEnd/>
              </a:ln>
            </p:spPr>
          </p:pic>
          <p:sp>
            <p:nvSpPr>
              <p:cNvPr id="30765" name="Rectangle 5"/>
              <p:cNvSpPr>
                <a:spLocks noChangeArrowheads="1"/>
              </p:cNvSpPr>
              <p:nvPr/>
            </p:nvSpPr>
            <p:spPr bwMode="auto">
              <a:xfrm>
                <a:off x="4455" y="2295"/>
                <a:ext cx="60" cy="75"/>
              </a:xfrm>
              <a:prstGeom prst="rect">
                <a:avLst/>
              </a:prstGeom>
              <a:solidFill>
                <a:schemeClr val="bg1"/>
              </a:solidFill>
              <a:ln w="9525">
                <a:noFill/>
                <a:miter lim="800000"/>
                <a:headEnd/>
                <a:tailEnd/>
              </a:ln>
            </p:spPr>
            <p:txBody>
              <a:bodyPr wrap="none" anchor="ctr"/>
              <a:lstStyle/>
              <a:p>
                <a:endParaRPr lang="en-US"/>
              </a:p>
            </p:txBody>
          </p:sp>
        </p:grpSp>
        <p:sp>
          <p:nvSpPr>
            <p:cNvPr id="30763" name="Rectangle 6"/>
            <p:cNvSpPr>
              <a:spLocks noChangeArrowheads="1"/>
            </p:cNvSpPr>
            <p:nvPr/>
          </p:nvSpPr>
          <p:spPr bwMode="auto">
            <a:xfrm>
              <a:off x="4201" y="2174"/>
              <a:ext cx="478" cy="269"/>
            </a:xfrm>
            <a:prstGeom prst="rect">
              <a:avLst/>
            </a:prstGeom>
            <a:noFill/>
            <a:ln w="9525">
              <a:noFill/>
              <a:miter lim="800000"/>
              <a:headEnd/>
              <a:tailEnd/>
            </a:ln>
          </p:spPr>
          <p:txBody>
            <a:bodyPr wrap="none" anchor="ctr">
              <a:spAutoFit/>
            </a:bodyPr>
            <a:lstStyle/>
            <a:p>
              <a:r>
                <a:rPr lang="en-US" sz="2200" b="1">
                  <a:solidFill>
                    <a:srgbClr val="000000"/>
                  </a:solidFill>
                </a:rPr>
                <a:t>liver</a:t>
              </a:r>
            </a:p>
          </p:txBody>
        </p:sp>
      </p:grpSp>
      <p:grpSp>
        <p:nvGrpSpPr>
          <p:cNvPr id="4" name="Group 7"/>
          <p:cNvGrpSpPr>
            <a:grpSpLocks/>
          </p:cNvGrpSpPr>
          <p:nvPr/>
        </p:nvGrpSpPr>
        <p:grpSpPr bwMode="auto">
          <a:xfrm>
            <a:off x="1373188" y="1906588"/>
            <a:ext cx="1990725" cy="876300"/>
            <a:chOff x="870" y="1201"/>
            <a:chExt cx="1254" cy="552"/>
          </a:xfrm>
        </p:grpSpPr>
        <p:grpSp>
          <p:nvGrpSpPr>
            <p:cNvPr id="30757" name="Group 8"/>
            <p:cNvGrpSpPr>
              <a:grpSpLocks/>
            </p:cNvGrpSpPr>
            <p:nvPr/>
          </p:nvGrpSpPr>
          <p:grpSpPr bwMode="auto">
            <a:xfrm>
              <a:off x="1282" y="1201"/>
              <a:ext cx="842" cy="449"/>
              <a:chOff x="4377" y="1361"/>
              <a:chExt cx="842" cy="449"/>
            </a:xfrm>
          </p:grpSpPr>
          <p:pic>
            <p:nvPicPr>
              <p:cNvPr id="30759" name="Picture 9"/>
              <p:cNvPicPr>
                <a:picLocks noChangeAspect="1" noChangeArrowheads="1"/>
              </p:cNvPicPr>
              <p:nvPr/>
            </p:nvPicPr>
            <p:blipFill>
              <a:blip r:embed="rId6"/>
              <a:srcRect l="39375" t="25500" r="37125" b="60750"/>
              <a:stretch>
                <a:fillRect/>
              </a:stretch>
            </p:blipFill>
            <p:spPr bwMode="auto">
              <a:xfrm>
                <a:off x="4377" y="1361"/>
                <a:ext cx="842" cy="370"/>
              </a:xfrm>
              <a:prstGeom prst="rect">
                <a:avLst/>
              </a:prstGeom>
              <a:noFill/>
              <a:ln w="9525">
                <a:noFill/>
                <a:miter lim="800000"/>
                <a:headEnd/>
                <a:tailEnd/>
              </a:ln>
            </p:spPr>
          </p:pic>
          <p:sp>
            <p:nvSpPr>
              <p:cNvPr id="30760" name="Rectangle 10"/>
              <p:cNvSpPr>
                <a:spLocks noChangeArrowheads="1"/>
              </p:cNvSpPr>
              <p:nvPr/>
            </p:nvSpPr>
            <p:spPr bwMode="auto">
              <a:xfrm>
                <a:off x="5080" y="1655"/>
                <a:ext cx="85" cy="95"/>
              </a:xfrm>
              <a:prstGeom prst="rect">
                <a:avLst/>
              </a:prstGeom>
              <a:solidFill>
                <a:schemeClr val="bg1"/>
              </a:solidFill>
              <a:ln w="9525">
                <a:noFill/>
                <a:miter lim="800000"/>
                <a:headEnd/>
                <a:tailEnd/>
              </a:ln>
            </p:spPr>
            <p:txBody>
              <a:bodyPr wrap="none" anchor="ctr"/>
              <a:lstStyle/>
              <a:p>
                <a:endParaRPr lang="en-US"/>
              </a:p>
            </p:txBody>
          </p:sp>
          <p:sp>
            <p:nvSpPr>
              <p:cNvPr id="30761" name="Rectangle 11"/>
              <p:cNvSpPr>
                <a:spLocks noChangeArrowheads="1"/>
              </p:cNvSpPr>
              <p:nvPr/>
            </p:nvSpPr>
            <p:spPr bwMode="auto">
              <a:xfrm>
                <a:off x="4410" y="1715"/>
                <a:ext cx="85" cy="95"/>
              </a:xfrm>
              <a:prstGeom prst="rect">
                <a:avLst/>
              </a:prstGeom>
              <a:solidFill>
                <a:schemeClr val="bg1"/>
              </a:solidFill>
              <a:ln w="9525">
                <a:noFill/>
                <a:miter lim="800000"/>
                <a:headEnd/>
                <a:tailEnd/>
              </a:ln>
            </p:spPr>
            <p:txBody>
              <a:bodyPr wrap="none" anchor="ctr"/>
              <a:lstStyle/>
              <a:p>
                <a:endParaRPr lang="en-US"/>
              </a:p>
            </p:txBody>
          </p:sp>
        </p:grpSp>
        <p:sp>
          <p:nvSpPr>
            <p:cNvPr id="30758" name="Rectangle 12"/>
            <p:cNvSpPr>
              <a:spLocks noChangeArrowheads="1"/>
            </p:cNvSpPr>
            <p:nvPr/>
          </p:nvSpPr>
          <p:spPr bwMode="auto">
            <a:xfrm>
              <a:off x="870" y="1484"/>
              <a:ext cx="889" cy="269"/>
            </a:xfrm>
            <a:prstGeom prst="rect">
              <a:avLst/>
            </a:prstGeom>
            <a:noFill/>
            <a:ln w="9525">
              <a:noFill/>
              <a:miter lim="800000"/>
              <a:headEnd/>
              <a:tailEnd/>
            </a:ln>
          </p:spPr>
          <p:txBody>
            <a:bodyPr wrap="none" anchor="ctr">
              <a:spAutoFit/>
            </a:bodyPr>
            <a:lstStyle/>
            <a:p>
              <a:r>
                <a:rPr lang="en-US" sz="2200" b="1">
                  <a:solidFill>
                    <a:srgbClr val="000000"/>
                  </a:solidFill>
                </a:rPr>
                <a:t>pancreas</a:t>
              </a:r>
            </a:p>
          </p:txBody>
        </p:sp>
      </p:grpSp>
      <p:sp>
        <p:nvSpPr>
          <p:cNvPr id="30724" name="Rectangle 13"/>
          <p:cNvSpPr>
            <a:spLocks noChangeArrowheads="1"/>
          </p:cNvSpPr>
          <p:nvPr/>
        </p:nvSpPr>
        <p:spPr bwMode="auto">
          <a:xfrm>
            <a:off x="198438" y="6119813"/>
            <a:ext cx="1825625" cy="627062"/>
          </a:xfrm>
          <a:prstGeom prst="rect">
            <a:avLst/>
          </a:prstGeom>
          <a:solidFill>
            <a:schemeClr val="bg1"/>
          </a:solidFill>
          <a:ln w="9525">
            <a:noFill/>
            <a:miter lim="800000"/>
            <a:headEnd/>
            <a:tailEnd/>
          </a:ln>
        </p:spPr>
        <p:txBody>
          <a:bodyPr wrap="none" anchor="ctr"/>
          <a:lstStyle/>
          <a:p>
            <a:endParaRPr lang="en-US"/>
          </a:p>
        </p:txBody>
      </p:sp>
      <p:grpSp>
        <p:nvGrpSpPr>
          <p:cNvPr id="6" name="Group 14"/>
          <p:cNvGrpSpPr>
            <a:grpSpLocks/>
          </p:cNvGrpSpPr>
          <p:nvPr/>
        </p:nvGrpSpPr>
        <p:grpSpPr bwMode="auto">
          <a:xfrm>
            <a:off x="1900238" y="5762625"/>
            <a:ext cx="1465262" cy="1095375"/>
            <a:chOff x="1012" y="3620"/>
            <a:chExt cx="923" cy="690"/>
          </a:xfrm>
        </p:grpSpPr>
        <p:grpSp>
          <p:nvGrpSpPr>
            <p:cNvPr id="30753" name="Group 15"/>
            <p:cNvGrpSpPr>
              <a:grpSpLocks/>
            </p:cNvGrpSpPr>
            <p:nvPr/>
          </p:nvGrpSpPr>
          <p:grpSpPr bwMode="auto">
            <a:xfrm>
              <a:off x="1012" y="3620"/>
              <a:ext cx="923" cy="633"/>
              <a:chOff x="4317" y="2295"/>
              <a:chExt cx="923" cy="633"/>
            </a:xfrm>
          </p:grpSpPr>
          <p:pic>
            <p:nvPicPr>
              <p:cNvPr id="30755" name="Picture 16"/>
              <p:cNvPicPr>
                <a:picLocks noChangeAspect="1" noChangeArrowheads="1"/>
              </p:cNvPicPr>
              <p:nvPr/>
            </p:nvPicPr>
            <p:blipFill>
              <a:blip r:embed="rId6"/>
              <a:srcRect l="58501" t="64500" r="15750" b="13499"/>
              <a:stretch>
                <a:fillRect/>
              </a:stretch>
            </p:blipFill>
            <p:spPr bwMode="auto">
              <a:xfrm>
                <a:off x="4317" y="2336"/>
                <a:ext cx="923" cy="592"/>
              </a:xfrm>
              <a:prstGeom prst="rect">
                <a:avLst/>
              </a:prstGeom>
              <a:noFill/>
              <a:ln w="9525">
                <a:noFill/>
                <a:miter lim="800000"/>
                <a:headEnd/>
                <a:tailEnd/>
              </a:ln>
            </p:spPr>
          </p:pic>
          <p:sp>
            <p:nvSpPr>
              <p:cNvPr id="30756" name="Rectangle 17"/>
              <p:cNvSpPr>
                <a:spLocks noChangeArrowheads="1"/>
              </p:cNvSpPr>
              <p:nvPr/>
            </p:nvSpPr>
            <p:spPr bwMode="auto">
              <a:xfrm>
                <a:off x="4455" y="2295"/>
                <a:ext cx="60" cy="75"/>
              </a:xfrm>
              <a:prstGeom prst="rect">
                <a:avLst/>
              </a:prstGeom>
              <a:solidFill>
                <a:schemeClr val="bg1"/>
              </a:solidFill>
              <a:ln w="9525">
                <a:noFill/>
                <a:miter lim="800000"/>
                <a:headEnd/>
                <a:tailEnd/>
              </a:ln>
            </p:spPr>
            <p:txBody>
              <a:bodyPr wrap="none" anchor="ctr"/>
              <a:lstStyle/>
              <a:p>
                <a:endParaRPr lang="en-US"/>
              </a:p>
            </p:txBody>
          </p:sp>
        </p:grpSp>
        <p:sp>
          <p:nvSpPr>
            <p:cNvPr id="30754" name="Rectangle 18"/>
            <p:cNvSpPr>
              <a:spLocks noChangeArrowheads="1"/>
            </p:cNvSpPr>
            <p:nvPr/>
          </p:nvSpPr>
          <p:spPr bwMode="auto">
            <a:xfrm>
              <a:off x="1261" y="4041"/>
              <a:ext cx="478" cy="269"/>
            </a:xfrm>
            <a:prstGeom prst="rect">
              <a:avLst/>
            </a:prstGeom>
            <a:noFill/>
            <a:ln w="9525">
              <a:noFill/>
              <a:miter lim="800000"/>
              <a:headEnd/>
              <a:tailEnd/>
            </a:ln>
          </p:spPr>
          <p:txBody>
            <a:bodyPr wrap="none" anchor="ctr">
              <a:spAutoFit/>
            </a:bodyPr>
            <a:lstStyle/>
            <a:p>
              <a:r>
                <a:rPr lang="en-US" sz="2200" b="1">
                  <a:solidFill>
                    <a:srgbClr val="000000"/>
                  </a:solidFill>
                </a:rPr>
                <a:t>liver</a:t>
              </a:r>
            </a:p>
          </p:txBody>
        </p:sp>
      </p:grpSp>
      <p:sp>
        <p:nvSpPr>
          <p:cNvPr id="30726" name="Rectangle 19"/>
          <p:cNvSpPr>
            <a:spLocks noGrp="1" noChangeArrowheads="1"/>
          </p:cNvSpPr>
          <p:nvPr>
            <p:ph type="title"/>
          </p:nvPr>
        </p:nvSpPr>
        <p:spPr/>
        <p:txBody>
          <a:bodyPr/>
          <a:lstStyle/>
          <a:p>
            <a:pPr eaLnBrk="1" hangingPunct="1"/>
            <a:r>
              <a:rPr lang="en-US" smtClean="0"/>
              <a:t>Regulation of Blood Sugar</a:t>
            </a:r>
          </a:p>
        </p:txBody>
      </p:sp>
      <p:sp>
        <p:nvSpPr>
          <p:cNvPr id="30727" name="AutoShape 20"/>
          <p:cNvSpPr>
            <a:spLocks noChangeArrowheads="1"/>
          </p:cNvSpPr>
          <p:nvPr/>
        </p:nvSpPr>
        <p:spPr bwMode="auto">
          <a:xfrm>
            <a:off x="3206750" y="1436688"/>
            <a:ext cx="2357438" cy="2357437"/>
          </a:xfrm>
          <a:custGeom>
            <a:avLst/>
            <a:gdLst>
              <a:gd name="T0" fmla="*/ 2147483647 w 21600"/>
              <a:gd name="T1" fmla="*/ 487520918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p:spPr>
        <p:txBody>
          <a:bodyPr wrap="none" anchor="ctr"/>
          <a:lstStyle/>
          <a:p>
            <a:endParaRPr lang="en-US"/>
          </a:p>
        </p:txBody>
      </p:sp>
      <p:sp>
        <p:nvSpPr>
          <p:cNvPr id="30728" name="AutoShape 21"/>
          <p:cNvSpPr>
            <a:spLocks noChangeArrowheads="1"/>
          </p:cNvSpPr>
          <p:nvPr/>
        </p:nvSpPr>
        <p:spPr bwMode="auto">
          <a:xfrm rot="10800000">
            <a:off x="3206750" y="4246563"/>
            <a:ext cx="2357438" cy="2357437"/>
          </a:xfrm>
          <a:custGeom>
            <a:avLst/>
            <a:gdLst>
              <a:gd name="T0" fmla="*/ 2147483647 w 21600"/>
              <a:gd name="T1" fmla="*/ 175506601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p:spPr>
        <p:txBody>
          <a:bodyPr wrap="none" anchor="ctr"/>
          <a:lstStyle/>
          <a:p>
            <a:endParaRPr lang="en-US"/>
          </a:p>
        </p:txBody>
      </p:sp>
      <p:sp>
        <p:nvSpPr>
          <p:cNvPr id="30729" name="Rectangle 22"/>
          <p:cNvSpPr>
            <a:spLocks noChangeArrowheads="1"/>
          </p:cNvSpPr>
          <p:nvPr/>
        </p:nvSpPr>
        <p:spPr bwMode="auto">
          <a:xfrm>
            <a:off x="3063875" y="3635375"/>
            <a:ext cx="2627313" cy="611188"/>
          </a:xfrm>
          <a:prstGeom prst="rect">
            <a:avLst/>
          </a:prstGeom>
          <a:solidFill>
            <a:schemeClr val="bg2"/>
          </a:solidFill>
          <a:ln w="9525">
            <a:solidFill>
              <a:schemeClr val="tx1"/>
            </a:solidFill>
            <a:miter lim="800000"/>
            <a:headEnd/>
            <a:tailEnd/>
          </a:ln>
        </p:spPr>
        <p:txBody>
          <a:bodyPr wrap="none" anchor="ctr"/>
          <a:lstStyle/>
          <a:p>
            <a:r>
              <a:rPr lang="en-US" b="1">
                <a:solidFill>
                  <a:srgbClr val="010101"/>
                </a:solidFill>
              </a:rPr>
              <a:t>blood sugar level</a:t>
            </a:r>
          </a:p>
          <a:p>
            <a:r>
              <a:rPr lang="en-US" sz="1600" b="1">
                <a:solidFill>
                  <a:srgbClr val="010101"/>
                </a:solidFill>
              </a:rPr>
              <a:t>(90mg/100ml)</a:t>
            </a:r>
            <a:endParaRPr lang="en-US" b="1">
              <a:solidFill>
                <a:srgbClr val="010101"/>
              </a:solidFill>
            </a:endParaRPr>
          </a:p>
        </p:txBody>
      </p:sp>
      <p:sp>
        <p:nvSpPr>
          <p:cNvPr id="879639" name="Oval 23"/>
          <p:cNvSpPr>
            <a:spLocks noChangeArrowheads="1"/>
          </p:cNvSpPr>
          <p:nvPr/>
        </p:nvSpPr>
        <p:spPr bwMode="auto">
          <a:xfrm>
            <a:off x="3508375" y="1270000"/>
            <a:ext cx="1746250" cy="365125"/>
          </a:xfrm>
          <a:prstGeom prst="ellipse">
            <a:avLst/>
          </a:prstGeom>
          <a:solidFill>
            <a:srgbClr val="CCFF66"/>
          </a:solidFill>
          <a:ln w="9525">
            <a:solidFill>
              <a:srgbClr val="660000"/>
            </a:solidFill>
            <a:round/>
            <a:headEnd/>
            <a:tailEnd/>
          </a:ln>
        </p:spPr>
        <p:txBody>
          <a:bodyPr wrap="none" anchor="ctr"/>
          <a:lstStyle/>
          <a:p>
            <a:r>
              <a:rPr lang="en-US" sz="2200" b="1">
                <a:solidFill>
                  <a:srgbClr val="000000"/>
                </a:solidFill>
              </a:rPr>
              <a:t>insulin</a:t>
            </a:r>
          </a:p>
        </p:txBody>
      </p:sp>
      <p:sp>
        <p:nvSpPr>
          <p:cNvPr id="879640" name="Rectangle 24"/>
          <p:cNvSpPr>
            <a:spLocks noChangeArrowheads="1"/>
          </p:cNvSpPr>
          <p:nvPr/>
        </p:nvSpPr>
        <p:spPr bwMode="auto">
          <a:xfrm>
            <a:off x="4622800" y="1843088"/>
            <a:ext cx="1509713" cy="1190625"/>
          </a:xfrm>
          <a:prstGeom prst="rect">
            <a:avLst/>
          </a:prstGeom>
          <a:solidFill>
            <a:srgbClr val="CCFF66"/>
          </a:solidFill>
          <a:ln w="9525">
            <a:noFill/>
            <a:miter lim="800000"/>
            <a:headEnd/>
            <a:tailEnd/>
          </a:ln>
        </p:spPr>
        <p:txBody>
          <a:bodyPr wrap="none" anchor="ctr">
            <a:spAutoFit/>
          </a:bodyPr>
          <a:lstStyle/>
          <a:p>
            <a:pPr>
              <a:lnSpc>
                <a:spcPct val="90000"/>
              </a:lnSpc>
            </a:pPr>
            <a:r>
              <a:rPr lang="en-US" sz="2000" b="1">
                <a:solidFill>
                  <a:srgbClr val="010101"/>
                </a:solidFill>
              </a:rPr>
              <a:t>body </a:t>
            </a:r>
            <a:br>
              <a:rPr lang="en-US" sz="2000" b="1">
                <a:solidFill>
                  <a:srgbClr val="010101"/>
                </a:solidFill>
              </a:rPr>
            </a:br>
            <a:r>
              <a:rPr lang="en-US" sz="2000" b="1">
                <a:solidFill>
                  <a:srgbClr val="010101"/>
                </a:solidFill>
              </a:rPr>
              <a:t>cells take</a:t>
            </a:r>
            <a:br>
              <a:rPr lang="en-US" sz="2000" b="1">
                <a:solidFill>
                  <a:srgbClr val="010101"/>
                </a:solidFill>
              </a:rPr>
            </a:br>
            <a:r>
              <a:rPr lang="en-US" sz="2000" b="1">
                <a:solidFill>
                  <a:srgbClr val="010101"/>
                </a:solidFill>
              </a:rPr>
              <a:t>up sugar </a:t>
            </a:r>
            <a:br>
              <a:rPr lang="en-US" sz="2000" b="1">
                <a:solidFill>
                  <a:srgbClr val="010101"/>
                </a:solidFill>
              </a:rPr>
            </a:br>
            <a:r>
              <a:rPr lang="en-US" sz="2000" b="1">
                <a:solidFill>
                  <a:srgbClr val="010101"/>
                </a:solidFill>
              </a:rPr>
              <a:t>from blood</a:t>
            </a:r>
            <a:endParaRPr lang="en-US" b="1">
              <a:solidFill>
                <a:srgbClr val="010101"/>
              </a:solidFill>
            </a:endParaRPr>
          </a:p>
        </p:txBody>
      </p:sp>
      <p:sp>
        <p:nvSpPr>
          <p:cNvPr id="879641" name="Rectangle 25"/>
          <p:cNvSpPr>
            <a:spLocks noChangeArrowheads="1"/>
          </p:cNvSpPr>
          <p:nvPr/>
        </p:nvSpPr>
        <p:spPr bwMode="auto">
          <a:xfrm>
            <a:off x="6229350" y="1843088"/>
            <a:ext cx="1539875" cy="641350"/>
          </a:xfrm>
          <a:prstGeom prst="rect">
            <a:avLst/>
          </a:prstGeom>
          <a:solidFill>
            <a:srgbClr val="CCFF66"/>
          </a:solidFill>
          <a:ln w="9525">
            <a:noFill/>
            <a:miter lim="800000"/>
            <a:headEnd/>
            <a:tailEnd/>
          </a:ln>
        </p:spPr>
        <p:txBody>
          <a:bodyPr wrap="none">
            <a:spAutoFit/>
          </a:bodyPr>
          <a:lstStyle/>
          <a:p>
            <a:pPr>
              <a:lnSpc>
                <a:spcPct val="90000"/>
              </a:lnSpc>
            </a:pPr>
            <a:r>
              <a:rPr lang="en-US" sz="2000" b="1">
                <a:solidFill>
                  <a:srgbClr val="010101"/>
                </a:solidFill>
              </a:rPr>
              <a:t>liver stores</a:t>
            </a:r>
            <a:br>
              <a:rPr lang="en-US" sz="2000" b="1">
                <a:solidFill>
                  <a:srgbClr val="010101"/>
                </a:solidFill>
              </a:rPr>
            </a:br>
            <a:r>
              <a:rPr lang="en-US" sz="2000" b="1">
                <a:solidFill>
                  <a:srgbClr val="010101"/>
                </a:solidFill>
              </a:rPr>
              <a:t>sugar</a:t>
            </a:r>
            <a:endParaRPr lang="en-US" b="1">
              <a:solidFill>
                <a:srgbClr val="010101"/>
              </a:solidFill>
            </a:endParaRPr>
          </a:p>
        </p:txBody>
      </p:sp>
      <p:sp>
        <p:nvSpPr>
          <p:cNvPr id="879642" name="Rectangle 26"/>
          <p:cNvSpPr>
            <a:spLocks noChangeArrowheads="1"/>
          </p:cNvSpPr>
          <p:nvPr/>
        </p:nvSpPr>
        <p:spPr bwMode="auto">
          <a:xfrm>
            <a:off x="7866063" y="1843088"/>
            <a:ext cx="1158875" cy="641350"/>
          </a:xfrm>
          <a:prstGeom prst="rect">
            <a:avLst/>
          </a:prstGeom>
          <a:solidFill>
            <a:srgbClr val="CCFF66"/>
          </a:solidFill>
          <a:ln w="9525">
            <a:noFill/>
            <a:miter lim="800000"/>
            <a:headEnd/>
            <a:tailEnd/>
          </a:ln>
        </p:spPr>
        <p:txBody>
          <a:bodyPr wrap="none">
            <a:spAutoFit/>
          </a:bodyPr>
          <a:lstStyle/>
          <a:p>
            <a:pPr>
              <a:lnSpc>
                <a:spcPct val="90000"/>
              </a:lnSpc>
            </a:pPr>
            <a:r>
              <a:rPr lang="en-US" sz="2000" b="1">
                <a:solidFill>
                  <a:srgbClr val="010101"/>
                </a:solidFill>
              </a:rPr>
              <a:t>reduces</a:t>
            </a:r>
            <a:br>
              <a:rPr lang="en-US" sz="2000" b="1">
                <a:solidFill>
                  <a:srgbClr val="010101"/>
                </a:solidFill>
              </a:rPr>
            </a:br>
            <a:r>
              <a:rPr lang="en-US" sz="2000" b="1">
                <a:solidFill>
                  <a:srgbClr val="010101"/>
                </a:solidFill>
              </a:rPr>
              <a:t>appetite</a:t>
            </a:r>
            <a:endParaRPr lang="en-US" b="1">
              <a:solidFill>
                <a:srgbClr val="010101"/>
              </a:solidFill>
            </a:endParaRPr>
          </a:p>
        </p:txBody>
      </p:sp>
      <p:sp>
        <p:nvSpPr>
          <p:cNvPr id="879643" name="Oval 27"/>
          <p:cNvSpPr>
            <a:spLocks noChangeArrowheads="1"/>
          </p:cNvSpPr>
          <p:nvPr/>
        </p:nvSpPr>
        <p:spPr bwMode="auto">
          <a:xfrm>
            <a:off x="3508375" y="6397625"/>
            <a:ext cx="1746250" cy="365125"/>
          </a:xfrm>
          <a:prstGeom prst="ellipse">
            <a:avLst/>
          </a:prstGeom>
          <a:solidFill>
            <a:srgbClr val="CCFF66"/>
          </a:solidFill>
          <a:ln w="9525">
            <a:solidFill>
              <a:srgbClr val="660000"/>
            </a:solidFill>
            <a:round/>
            <a:headEnd/>
            <a:tailEnd/>
          </a:ln>
        </p:spPr>
        <p:txBody>
          <a:bodyPr wrap="none" anchor="ctr"/>
          <a:lstStyle/>
          <a:p>
            <a:r>
              <a:rPr lang="en-US" sz="2200" b="1">
                <a:solidFill>
                  <a:srgbClr val="000000"/>
                </a:solidFill>
              </a:rPr>
              <a:t>glucagon</a:t>
            </a:r>
          </a:p>
        </p:txBody>
      </p:sp>
      <p:grpSp>
        <p:nvGrpSpPr>
          <p:cNvPr id="8" name="Group 28"/>
          <p:cNvGrpSpPr>
            <a:grpSpLocks/>
          </p:cNvGrpSpPr>
          <p:nvPr/>
        </p:nvGrpSpPr>
        <p:grpSpPr bwMode="auto">
          <a:xfrm>
            <a:off x="5583238" y="5153025"/>
            <a:ext cx="1798637" cy="712788"/>
            <a:chOff x="3517" y="3246"/>
            <a:chExt cx="1133" cy="449"/>
          </a:xfrm>
        </p:grpSpPr>
        <p:grpSp>
          <p:nvGrpSpPr>
            <p:cNvPr id="30748" name="Group 29"/>
            <p:cNvGrpSpPr>
              <a:grpSpLocks/>
            </p:cNvGrpSpPr>
            <p:nvPr/>
          </p:nvGrpSpPr>
          <p:grpSpPr bwMode="auto">
            <a:xfrm>
              <a:off x="3517" y="3246"/>
              <a:ext cx="842" cy="449"/>
              <a:chOff x="4377" y="1361"/>
              <a:chExt cx="842" cy="449"/>
            </a:xfrm>
          </p:grpSpPr>
          <p:pic>
            <p:nvPicPr>
              <p:cNvPr id="30750" name="Picture 30"/>
              <p:cNvPicPr>
                <a:picLocks noChangeAspect="1" noChangeArrowheads="1"/>
              </p:cNvPicPr>
              <p:nvPr/>
            </p:nvPicPr>
            <p:blipFill>
              <a:blip r:embed="rId6"/>
              <a:srcRect l="39375" t="25500" r="37125" b="60750"/>
              <a:stretch>
                <a:fillRect/>
              </a:stretch>
            </p:blipFill>
            <p:spPr bwMode="auto">
              <a:xfrm>
                <a:off x="4377" y="1361"/>
                <a:ext cx="842" cy="370"/>
              </a:xfrm>
              <a:prstGeom prst="rect">
                <a:avLst/>
              </a:prstGeom>
              <a:noFill/>
              <a:ln w="9525">
                <a:noFill/>
                <a:miter lim="800000"/>
                <a:headEnd/>
                <a:tailEnd/>
              </a:ln>
            </p:spPr>
          </p:pic>
          <p:sp>
            <p:nvSpPr>
              <p:cNvPr id="30751" name="Rectangle 31"/>
              <p:cNvSpPr>
                <a:spLocks noChangeArrowheads="1"/>
              </p:cNvSpPr>
              <p:nvPr/>
            </p:nvSpPr>
            <p:spPr bwMode="auto">
              <a:xfrm>
                <a:off x="5080" y="1655"/>
                <a:ext cx="85" cy="95"/>
              </a:xfrm>
              <a:prstGeom prst="rect">
                <a:avLst/>
              </a:prstGeom>
              <a:solidFill>
                <a:schemeClr val="bg1"/>
              </a:solidFill>
              <a:ln w="9525">
                <a:noFill/>
                <a:miter lim="800000"/>
                <a:headEnd/>
                <a:tailEnd/>
              </a:ln>
            </p:spPr>
            <p:txBody>
              <a:bodyPr wrap="none" anchor="ctr"/>
              <a:lstStyle/>
              <a:p>
                <a:endParaRPr lang="en-US"/>
              </a:p>
            </p:txBody>
          </p:sp>
          <p:sp>
            <p:nvSpPr>
              <p:cNvPr id="30752" name="Rectangle 32"/>
              <p:cNvSpPr>
                <a:spLocks noChangeArrowheads="1"/>
              </p:cNvSpPr>
              <p:nvPr/>
            </p:nvSpPr>
            <p:spPr bwMode="auto">
              <a:xfrm>
                <a:off x="4410" y="1715"/>
                <a:ext cx="85" cy="95"/>
              </a:xfrm>
              <a:prstGeom prst="rect">
                <a:avLst/>
              </a:prstGeom>
              <a:solidFill>
                <a:schemeClr val="bg1"/>
              </a:solidFill>
              <a:ln w="9525">
                <a:noFill/>
                <a:miter lim="800000"/>
                <a:headEnd/>
                <a:tailEnd/>
              </a:ln>
            </p:spPr>
            <p:txBody>
              <a:bodyPr wrap="none" anchor="ctr"/>
              <a:lstStyle/>
              <a:p>
                <a:endParaRPr lang="en-US"/>
              </a:p>
            </p:txBody>
          </p:sp>
        </p:grpSp>
        <p:sp>
          <p:nvSpPr>
            <p:cNvPr id="30749" name="Rectangle 33"/>
            <p:cNvSpPr>
              <a:spLocks noChangeArrowheads="1"/>
            </p:cNvSpPr>
            <p:nvPr/>
          </p:nvSpPr>
          <p:spPr bwMode="auto">
            <a:xfrm>
              <a:off x="3761" y="3400"/>
              <a:ext cx="889" cy="269"/>
            </a:xfrm>
            <a:prstGeom prst="rect">
              <a:avLst/>
            </a:prstGeom>
            <a:noFill/>
            <a:ln w="9525">
              <a:noFill/>
              <a:miter lim="800000"/>
              <a:headEnd/>
              <a:tailEnd/>
            </a:ln>
          </p:spPr>
          <p:txBody>
            <a:bodyPr wrap="none" anchor="ctr">
              <a:spAutoFit/>
            </a:bodyPr>
            <a:lstStyle/>
            <a:p>
              <a:r>
                <a:rPr lang="en-US" sz="2200" b="1">
                  <a:solidFill>
                    <a:srgbClr val="000000"/>
                  </a:solidFill>
                </a:rPr>
                <a:t>pancreas</a:t>
              </a:r>
            </a:p>
          </p:txBody>
        </p:sp>
      </p:grpSp>
      <p:sp>
        <p:nvSpPr>
          <p:cNvPr id="879650" name="Rectangle 34"/>
          <p:cNvSpPr>
            <a:spLocks noChangeArrowheads="1"/>
          </p:cNvSpPr>
          <p:nvPr/>
        </p:nvSpPr>
        <p:spPr bwMode="auto">
          <a:xfrm>
            <a:off x="2555875" y="4892675"/>
            <a:ext cx="1201738" cy="915988"/>
          </a:xfrm>
          <a:prstGeom prst="rect">
            <a:avLst/>
          </a:prstGeom>
          <a:solidFill>
            <a:srgbClr val="CCFF66"/>
          </a:solidFill>
          <a:ln w="9525">
            <a:noFill/>
            <a:miter lim="800000"/>
            <a:headEnd/>
            <a:tailEnd/>
          </a:ln>
        </p:spPr>
        <p:txBody>
          <a:bodyPr wrap="none">
            <a:spAutoFit/>
          </a:bodyPr>
          <a:lstStyle/>
          <a:p>
            <a:pPr>
              <a:lnSpc>
                <a:spcPct val="90000"/>
              </a:lnSpc>
            </a:pPr>
            <a:r>
              <a:rPr lang="en-US" sz="2000" b="1">
                <a:solidFill>
                  <a:srgbClr val="010101"/>
                </a:solidFill>
              </a:rPr>
              <a:t>liver </a:t>
            </a:r>
            <a:br>
              <a:rPr lang="en-US" sz="2000" b="1">
                <a:solidFill>
                  <a:srgbClr val="010101"/>
                </a:solidFill>
              </a:rPr>
            </a:br>
            <a:r>
              <a:rPr lang="en-US" sz="2000" b="1">
                <a:solidFill>
                  <a:srgbClr val="010101"/>
                </a:solidFill>
              </a:rPr>
              <a:t>releases</a:t>
            </a:r>
            <a:br>
              <a:rPr lang="en-US" sz="2000" b="1">
                <a:solidFill>
                  <a:srgbClr val="010101"/>
                </a:solidFill>
              </a:rPr>
            </a:br>
            <a:r>
              <a:rPr lang="en-US" sz="2000" b="1">
                <a:solidFill>
                  <a:srgbClr val="010101"/>
                </a:solidFill>
              </a:rPr>
              <a:t>sugar</a:t>
            </a:r>
            <a:endParaRPr lang="en-US" b="1">
              <a:solidFill>
                <a:srgbClr val="010101"/>
              </a:solidFill>
            </a:endParaRPr>
          </a:p>
        </p:txBody>
      </p:sp>
      <p:sp>
        <p:nvSpPr>
          <p:cNvPr id="879651" name="Rectangle 35"/>
          <p:cNvSpPr>
            <a:spLocks noChangeArrowheads="1"/>
          </p:cNvSpPr>
          <p:nvPr/>
        </p:nvSpPr>
        <p:spPr bwMode="auto">
          <a:xfrm>
            <a:off x="1330325" y="5167313"/>
            <a:ext cx="1130300" cy="641350"/>
          </a:xfrm>
          <a:prstGeom prst="rect">
            <a:avLst/>
          </a:prstGeom>
          <a:solidFill>
            <a:srgbClr val="CCFF66"/>
          </a:solidFill>
          <a:ln w="9525">
            <a:noFill/>
            <a:miter lim="800000"/>
            <a:headEnd/>
            <a:tailEnd/>
          </a:ln>
        </p:spPr>
        <p:txBody>
          <a:bodyPr wrap="none">
            <a:spAutoFit/>
          </a:bodyPr>
          <a:lstStyle/>
          <a:p>
            <a:pPr>
              <a:lnSpc>
                <a:spcPct val="90000"/>
              </a:lnSpc>
            </a:pPr>
            <a:r>
              <a:rPr lang="en-US" sz="2000" b="1">
                <a:solidFill>
                  <a:srgbClr val="010101"/>
                </a:solidFill>
              </a:rPr>
              <a:t>triggers</a:t>
            </a:r>
            <a:br>
              <a:rPr lang="en-US" sz="2000" b="1">
                <a:solidFill>
                  <a:srgbClr val="010101"/>
                </a:solidFill>
              </a:rPr>
            </a:br>
            <a:r>
              <a:rPr lang="en-US" sz="2000" b="1">
                <a:solidFill>
                  <a:srgbClr val="010101"/>
                </a:solidFill>
              </a:rPr>
              <a:t>hunger</a:t>
            </a:r>
            <a:endParaRPr lang="en-US" b="1">
              <a:solidFill>
                <a:srgbClr val="010101"/>
              </a:solidFill>
            </a:endParaRPr>
          </a:p>
        </p:txBody>
      </p:sp>
      <p:grpSp>
        <p:nvGrpSpPr>
          <p:cNvPr id="10" name="Group 36"/>
          <p:cNvGrpSpPr>
            <a:grpSpLocks/>
          </p:cNvGrpSpPr>
          <p:nvPr/>
        </p:nvGrpSpPr>
        <p:grpSpPr bwMode="auto">
          <a:xfrm>
            <a:off x="2287588" y="3190875"/>
            <a:ext cx="1022350" cy="482600"/>
            <a:chOff x="1441" y="2010"/>
            <a:chExt cx="644" cy="304"/>
          </a:xfrm>
        </p:grpSpPr>
        <p:sp>
          <p:nvSpPr>
            <p:cNvPr id="30746" name="AutoShape 37"/>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lstStyle/>
            <a:p>
              <a:endParaRPr lang="en-US"/>
            </a:p>
          </p:txBody>
        </p:sp>
        <p:sp>
          <p:nvSpPr>
            <p:cNvPr id="30747" name="Rectangle 38"/>
            <p:cNvSpPr>
              <a:spLocks noChangeArrowheads="1"/>
            </p:cNvSpPr>
            <p:nvPr/>
          </p:nvSpPr>
          <p:spPr bwMode="auto">
            <a:xfrm>
              <a:off x="1441" y="2026"/>
              <a:ext cx="521" cy="288"/>
            </a:xfrm>
            <a:prstGeom prst="rect">
              <a:avLst/>
            </a:prstGeom>
            <a:noFill/>
            <a:ln w="9525">
              <a:noFill/>
              <a:miter lim="800000"/>
              <a:headEnd/>
              <a:tailEnd/>
            </a:ln>
          </p:spPr>
          <p:txBody>
            <a:bodyPr wrap="none" anchor="ctr">
              <a:spAutoFit/>
            </a:bodyPr>
            <a:lstStyle/>
            <a:p>
              <a:r>
                <a:rPr lang="en-US" b="1">
                  <a:solidFill>
                    <a:srgbClr val="CC0000"/>
                  </a:solidFill>
                </a:rPr>
                <a:t>high</a:t>
              </a:r>
            </a:p>
          </p:txBody>
        </p:sp>
      </p:grpSp>
      <p:grpSp>
        <p:nvGrpSpPr>
          <p:cNvPr id="11" name="Group 39"/>
          <p:cNvGrpSpPr>
            <a:grpSpLocks/>
          </p:cNvGrpSpPr>
          <p:nvPr/>
        </p:nvGrpSpPr>
        <p:grpSpPr bwMode="auto">
          <a:xfrm>
            <a:off x="5445125" y="4176713"/>
            <a:ext cx="873125" cy="514350"/>
            <a:chOff x="3430" y="2631"/>
            <a:chExt cx="550" cy="324"/>
          </a:xfrm>
        </p:grpSpPr>
        <p:sp>
          <p:nvSpPr>
            <p:cNvPr id="30744" name="AutoShape 40"/>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lstStyle/>
            <a:p>
              <a:endParaRPr lang="en-US"/>
            </a:p>
          </p:txBody>
        </p:sp>
        <p:sp>
          <p:nvSpPr>
            <p:cNvPr id="30745" name="Rectangle 41"/>
            <p:cNvSpPr>
              <a:spLocks noChangeArrowheads="1"/>
            </p:cNvSpPr>
            <p:nvPr/>
          </p:nvSpPr>
          <p:spPr bwMode="auto">
            <a:xfrm>
              <a:off x="3544" y="2631"/>
              <a:ext cx="436" cy="288"/>
            </a:xfrm>
            <a:prstGeom prst="rect">
              <a:avLst/>
            </a:prstGeom>
            <a:noFill/>
            <a:ln w="9525">
              <a:noFill/>
              <a:miter lim="800000"/>
              <a:headEnd/>
              <a:tailEnd/>
            </a:ln>
          </p:spPr>
          <p:txBody>
            <a:bodyPr wrap="none" anchor="ctr">
              <a:spAutoFit/>
            </a:bodyPr>
            <a:lstStyle/>
            <a:p>
              <a:r>
                <a:rPr lang="en-US" b="1">
                  <a:solidFill>
                    <a:srgbClr val="CC0000"/>
                  </a:solidFill>
                </a:rPr>
                <a:t>low</a:t>
              </a:r>
            </a:p>
          </p:txBody>
        </p:sp>
      </p:grpSp>
      <p:sp>
        <p:nvSpPr>
          <p:cNvPr id="30740" name="Rectangle 42"/>
          <p:cNvSpPr>
            <a:spLocks noChangeArrowheads="1"/>
          </p:cNvSpPr>
          <p:nvPr/>
        </p:nvSpPr>
        <p:spPr bwMode="auto">
          <a:xfrm>
            <a:off x="7078663" y="312738"/>
            <a:ext cx="2058987" cy="579437"/>
          </a:xfrm>
          <a:prstGeom prst="rect">
            <a:avLst/>
          </a:prstGeom>
          <a:solidFill>
            <a:srgbClr val="FFEA18"/>
          </a:solidFill>
          <a:ln w="9525">
            <a:noFill/>
            <a:miter lim="800000"/>
            <a:headEnd/>
            <a:tailEnd/>
          </a:ln>
        </p:spPr>
        <p:txBody>
          <a:bodyPr wrap="none" anchor="ctr">
            <a:spAutoFit/>
          </a:bodyPr>
          <a:lstStyle/>
          <a:p>
            <a:r>
              <a:rPr lang="en-US" sz="3200" b="1">
                <a:solidFill>
                  <a:srgbClr val="CC0000"/>
                </a:solidFill>
              </a:rPr>
              <a:t>Feedback</a:t>
            </a:r>
          </a:p>
        </p:txBody>
      </p:sp>
      <p:sp>
        <p:nvSpPr>
          <p:cNvPr id="30741" name="Rectangle 43"/>
          <p:cNvSpPr>
            <a:spLocks noChangeArrowheads="1"/>
          </p:cNvSpPr>
          <p:nvPr/>
        </p:nvSpPr>
        <p:spPr bwMode="auto">
          <a:xfrm>
            <a:off x="0" y="198438"/>
            <a:ext cx="7772400" cy="762000"/>
          </a:xfrm>
          <a:prstGeom prst="rect">
            <a:avLst/>
          </a:prstGeom>
          <a:noFill/>
          <a:ln w="9525">
            <a:noFill/>
            <a:miter lim="800000"/>
            <a:headEnd/>
            <a:tailEnd/>
          </a:ln>
        </p:spPr>
        <p:txBody>
          <a:bodyPr/>
          <a:lstStyle/>
          <a:p>
            <a:pPr algn="l" eaLnBrk="1" hangingPunct="1"/>
            <a:r>
              <a:rPr lang="en-US" sz="3600" b="1">
                <a:solidFill>
                  <a:srgbClr val="000060"/>
                </a:solidFill>
              </a:rPr>
              <a:t>Endocrine System Control</a:t>
            </a:r>
          </a:p>
        </p:txBody>
      </p:sp>
      <p:pic>
        <p:nvPicPr>
          <p:cNvPr id="879660" name="Picture 44" descr="45_UN955Pancreas_U"/>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17488" y="1328738"/>
            <a:ext cx="1597025" cy="1712912"/>
          </a:xfrm>
          <a:prstGeom prst="rect">
            <a:avLst/>
          </a:prstGeom>
          <a:noFill/>
          <a:ln w="9525">
            <a:noFill/>
            <a:miter lim="800000"/>
            <a:headEnd/>
            <a:tailEnd/>
          </a:ln>
        </p:spPr>
      </p:pic>
      <p:pic>
        <p:nvPicPr>
          <p:cNvPr id="879661" name="Picture 45" descr="45_UN955Pancreas_U"/>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302500" y="4870450"/>
            <a:ext cx="1597025" cy="1712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Vibro Up"/>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79660"/>
                                        </p:tgtEl>
                                        <p:attrNameLst>
                                          <p:attrName>style.visibility</p:attrName>
                                        </p:attrNameLst>
                                      </p:cBhvr>
                                      <p:to>
                                        <p:strVal val="visible"/>
                                      </p:to>
                                    </p:set>
                                    <p:animEffect transition="in" filter="wipe(left)">
                                      <p:cBhvr>
                                        <p:cTn id="17" dur="500"/>
                                        <p:tgtEl>
                                          <p:spTgt spid="879660"/>
                                        </p:tgtEl>
                                      </p:cBhvr>
                                    </p:animEffect>
                                  </p:childTnLst>
                                  <p:subTnLst>
                                    <p:audio>
                                      <p:cMediaNode>
                                        <p:cTn display="0" masterRel="sameClick">
                                          <p:stCondLst>
                                            <p:cond evt="begin" delay="0">
                                              <p:tn val="15"/>
                                            </p:cond>
                                          </p:stCondLst>
                                          <p:endCondLst>
                                            <p:cond evt="onStopAudio" delay="0">
                                              <p:tgtEl>
                                                <p:sldTgt/>
                                              </p:tgtEl>
                                            </p:cond>
                                          </p:endCondLst>
                                        </p:cTn>
                                        <p:tgtEl>
                                          <p:sndTgt r:embed="rId4" name="Whoosh"/>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9639"/>
                                        </p:tgtEl>
                                        <p:attrNameLst>
                                          <p:attrName>style.visibility</p:attrName>
                                        </p:attrNameLst>
                                      </p:cBhvr>
                                      <p:to>
                                        <p:strVal val="visible"/>
                                      </p:to>
                                    </p:set>
                                    <p:animEffect transition="in" filter="wipe(left)">
                                      <p:cBhvr>
                                        <p:cTn id="22" dur="500"/>
                                        <p:tgtEl>
                                          <p:spTgt spid="879639"/>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79640"/>
                                        </p:tgtEl>
                                        <p:attrNameLst>
                                          <p:attrName>style.visibility</p:attrName>
                                        </p:attrNameLst>
                                      </p:cBhvr>
                                      <p:to>
                                        <p:strVal val="visible"/>
                                      </p:to>
                                    </p:set>
                                    <p:animEffect transition="in" filter="wipe(left)">
                                      <p:cBhvr>
                                        <p:cTn id="27" dur="500"/>
                                        <p:tgtEl>
                                          <p:spTgt spid="879640"/>
                                        </p:tgtEl>
                                      </p:cBhvr>
                                    </p:animEffect>
                                  </p:childTnLst>
                                  <p:subTnLst>
                                    <p:audio>
                                      <p:cMediaNode>
                                        <p:cTn display="0" masterRel="sameClick">
                                          <p:stCondLst>
                                            <p:cond evt="begin" delay="0">
                                              <p:tn val="25"/>
                                            </p:cond>
                                          </p:stCondLst>
                                          <p:endCondLst>
                                            <p:cond evt="onStopAudio" delay="0">
                                              <p:tgtEl>
                                                <p:sldTgt/>
                                              </p:tgtEl>
                                            </p:cond>
                                          </p:endCondLst>
                                        </p:cTn>
                                        <p:tgtEl>
                                          <p:sndTgt r:embed="rId4" name="Whoosh"/>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79641"/>
                                        </p:tgtEl>
                                        <p:attrNameLst>
                                          <p:attrName>style.visibility</p:attrName>
                                        </p:attrNameLst>
                                      </p:cBhvr>
                                      <p:to>
                                        <p:strVal val="visible"/>
                                      </p:to>
                                    </p:set>
                                    <p:animEffect transition="in" filter="wipe(left)">
                                      <p:cBhvr>
                                        <p:cTn id="32" dur="500"/>
                                        <p:tgtEl>
                                          <p:spTgt spid="879641"/>
                                        </p:tgtEl>
                                      </p:cBhvr>
                                    </p:animEffect>
                                  </p:childTnLst>
                                  <p:subTnLst>
                                    <p:audio>
                                      <p:cMediaNode>
                                        <p:cTn display="0" masterRel="sameClick">
                                          <p:stCondLst>
                                            <p:cond evt="begin" delay="0">
                                              <p:tn val="30"/>
                                            </p:cond>
                                          </p:stCondLst>
                                          <p:endCondLst>
                                            <p:cond evt="onStopAudio" delay="0">
                                              <p:tgtEl>
                                                <p:sldTgt/>
                                              </p:tgtEl>
                                            </p:cond>
                                          </p:endCondLst>
                                        </p:cTn>
                                        <p:tgtEl>
                                          <p:sndTgt r:embed="rId4" name="Whoosh"/>
                                        </p:tgtEl>
                                      </p:cMediaNode>
                                    </p:audio>
                                  </p:subTnLst>
                                </p:cTn>
                              </p:par>
                              <p:par>
                                <p:cTn id="33" presetID="22" presetClass="entr" presetSubtype="8"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79642"/>
                                        </p:tgtEl>
                                        <p:attrNameLst>
                                          <p:attrName>style.visibility</p:attrName>
                                        </p:attrNameLst>
                                      </p:cBhvr>
                                      <p:to>
                                        <p:strVal val="visible"/>
                                      </p:to>
                                    </p:set>
                                    <p:animEffect transition="in" filter="wipe(left)">
                                      <p:cBhvr>
                                        <p:cTn id="40" dur="500"/>
                                        <p:tgtEl>
                                          <p:spTgt spid="879642"/>
                                        </p:tgtEl>
                                      </p:cBhvr>
                                    </p:animEffect>
                                  </p:childTnLst>
                                  <p:subTnLst>
                                    <p:audio>
                                      <p:cMediaNode>
                                        <p:cTn display="0" masterRel="sameClick">
                                          <p:stCondLst>
                                            <p:cond evt="begin" delay="0">
                                              <p:tn val="38"/>
                                            </p:cond>
                                          </p:stCondLst>
                                          <p:endCondLst>
                                            <p:cond evt="onStopAudio" delay="0">
                                              <p:tgtEl>
                                                <p:sldTgt/>
                                              </p:tgtEl>
                                            </p:cond>
                                          </p:endCondLst>
                                        </p:cTn>
                                        <p:tgtEl>
                                          <p:sndTgt r:embed="rId4" name="Whoosh"/>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subTnLst>
                                    <p:audio>
                                      <p:cMediaNode>
                                        <p:cTn display="0" masterRel="sameClick">
                                          <p:stCondLst>
                                            <p:cond evt="begin" delay="0">
                                              <p:tn val="43"/>
                                            </p:cond>
                                          </p:stCondLst>
                                          <p:endCondLst>
                                            <p:cond evt="onStopAudio" delay="0">
                                              <p:tgtEl>
                                                <p:sldTgt/>
                                              </p:tgtEl>
                                            </p:cond>
                                          </p:endCondLst>
                                        </p:cTn>
                                        <p:tgtEl>
                                          <p:sndTgt r:embed="rId2" name="Laser"/>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subTnLst>
                                    <p:audio>
                                      <p:cMediaNode>
                                        <p:cTn display="0" masterRel="sameClick">
                                          <p:stCondLst>
                                            <p:cond evt="begin" delay="0">
                                              <p:tn val="48"/>
                                            </p:cond>
                                          </p:stCondLst>
                                          <p:endCondLst>
                                            <p:cond evt="onStopAudio" delay="0">
                                              <p:tgtEl>
                                                <p:sldTgt/>
                                              </p:tgtEl>
                                            </p:cond>
                                          </p:endCondLst>
                                        </p:cTn>
                                        <p:tgtEl>
                                          <p:sndTgt r:embed="rId3" name="Vibro Up"/>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879661"/>
                                        </p:tgtEl>
                                        <p:attrNameLst>
                                          <p:attrName>style.visibility</p:attrName>
                                        </p:attrNameLst>
                                      </p:cBhvr>
                                      <p:to>
                                        <p:strVal val="visible"/>
                                      </p:to>
                                    </p:set>
                                    <p:animEffect transition="in" filter="wipe(left)">
                                      <p:cBhvr>
                                        <p:cTn id="55" dur="500"/>
                                        <p:tgtEl>
                                          <p:spTgt spid="879661"/>
                                        </p:tgtEl>
                                      </p:cBhvr>
                                    </p:animEffect>
                                  </p:childTnLst>
                                  <p:subTnLst>
                                    <p:audio>
                                      <p:cMediaNode>
                                        <p:cTn display="0" masterRel="sameClick">
                                          <p:stCondLst>
                                            <p:cond evt="begin" delay="0">
                                              <p:tn val="53"/>
                                            </p:cond>
                                          </p:stCondLst>
                                          <p:endCondLst>
                                            <p:cond evt="onStopAudio" delay="0">
                                              <p:tgtEl>
                                                <p:sldTgt/>
                                              </p:tgtEl>
                                            </p:cond>
                                          </p:endCondLst>
                                        </p:cTn>
                                        <p:tgtEl>
                                          <p:sndTgt r:embed="rId4" name="Whoosh"/>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879643"/>
                                        </p:tgtEl>
                                        <p:attrNameLst>
                                          <p:attrName>style.visibility</p:attrName>
                                        </p:attrNameLst>
                                      </p:cBhvr>
                                      <p:to>
                                        <p:strVal val="visible"/>
                                      </p:to>
                                    </p:set>
                                    <p:animEffect transition="in" filter="wipe(left)">
                                      <p:cBhvr>
                                        <p:cTn id="60" dur="500"/>
                                        <p:tgtEl>
                                          <p:spTgt spid="879643"/>
                                        </p:tgtEl>
                                      </p:cBhvr>
                                    </p:animEffect>
                                  </p:childTnLst>
                                  <p:subTnLst>
                                    <p:audio>
                                      <p:cMediaNode>
                                        <p:cTn display="0" masterRel="sameClick">
                                          <p:stCondLst>
                                            <p:cond evt="begin" delay="0">
                                              <p:tn val="58"/>
                                            </p:cond>
                                          </p:stCondLst>
                                          <p:endCondLst>
                                            <p:cond evt="onStopAudio" delay="0">
                                              <p:tgtEl>
                                                <p:sldTgt/>
                                              </p:tgtEl>
                                            </p:cond>
                                          </p:endCondLst>
                                        </p:cTn>
                                        <p:tgtEl>
                                          <p:sndTgt r:embed="rId5" name="Chimes"/>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79650"/>
                                        </p:tgtEl>
                                        <p:attrNameLst>
                                          <p:attrName>style.visibility</p:attrName>
                                        </p:attrNameLst>
                                      </p:cBhvr>
                                      <p:to>
                                        <p:strVal val="visible"/>
                                      </p:to>
                                    </p:set>
                                    <p:animEffect transition="in" filter="wipe(left)">
                                      <p:cBhvr>
                                        <p:cTn id="65" dur="500"/>
                                        <p:tgtEl>
                                          <p:spTgt spid="879650"/>
                                        </p:tgtEl>
                                      </p:cBhvr>
                                    </p:animEffect>
                                  </p:childTnLst>
                                  <p:subTnLst>
                                    <p:audio>
                                      <p:cMediaNode>
                                        <p:cTn display="0" masterRel="sameClick">
                                          <p:stCondLst>
                                            <p:cond evt="begin" delay="0">
                                              <p:tn val="63"/>
                                            </p:cond>
                                          </p:stCondLst>
                                          <p:endCondLst>
                                            <p:cond evt="onStopAudio" delay="0">
                                              <p:tgtEl>
                                                <p:sldTgt/>
                                              </p:tgtEl>
                                            </p:cond>
                                          </p:endCondLst>
                                        </p:cTn>
                                        <p:tgtEl>
                                          <p:sndTgt r:embed="rId4" name="Whoosh"/>
                                        </p:tgtEl>
                                      </p:cMediaNode>
                                    </p:audio>
                                  </p:subTnLst>
                                </p:cTn>
                              </p:par>
                              <p:par>
                                <p:cTn id="66" presetID="22" presetClass="entr" presetSubtype="8"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left)">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879651"/>
                                        </p:tgtEl>
                                        <p:attrNameLst>
                                          <p:attrName>style.visibility</p:attrName>
                                        </p:attrNameLst>
                                      </p:cBhvr>
                                      <p:to>
                                        <p:strVal val="visible"/>
                                      </p:to>
                                    </p:set>
                                    <p:animEffect transition="in" filter="wipe(left)">
                                      <p:cBhvr>
                                        <p:cTn id="73" dur="500"/>
                                        <p:tgtEl>
                                          <p:spTgt spid="879651"/>
                                        </p:tgtEl>
                                      </p:cBhvr>
                                    </p:animEffect>
                                  </p:childTnLst>
                                  <p:subTnLst>
                                    <p:audio>
                                      <p:cMediaNode>
                                        <p:cTn display="0" masterRel="sameClick">
                                          <p:stCondLst>
                                            <p:cond evt="begin" delay="0">
                                              <p:tn val="71"/>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39" grpId="0" animBg="1" autoUpdateAnimBg="0"/>
      <p:bldP spid="879640" grpId="0" animBg="1" autoUpdateAnimBg="0"/>
      <p:bldP spid="879641" grpId="0" animBg="1" autoUpdateAnimBg="0"/>
      <p:bldP spid="879642" grpId="0" animBg="1" autoUpdateAnimBg="0"/>
      <p:bldP spid="879643" grpId="0" animBg="1" autoUpdateAnimBg="0"/>
      <p:bldP spid="879650" grpId="0" animBg="1" autoUpdateAnimBg="0"/>
      <p:bldP spid="87965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Homeostasis</a:t>
            </a:r>
          </a:p>
        </p:txBody>
      </p:sp>
      <p:sp>
        <p:nvSpPr>
          <p:cNvPr id="883715" name="Rectangle 3" descr="Rectangle: Click to edit Master text styles&#10;Second level&#10;Third level&#10;Fourth level&#10;Fifth level"/>
          <p:cNvSpPr>
            <a:spLocks noGrp="1" noChangeArrowheads="1"/>
          </p:cNvSpPr>
          <p:nvPr>
            <p:ph type="body" idx="1"/>
          </p:nvPr>
        </p:nvSpPr>
        <p:spPr>
          <a:xfrm>
            <a:off x="838200" y="1371600"/>
            <a:ext cx="7772400" cy="5292725"/>
          </a:xfrm>
        </p:spPr>
        <p:txBody>
          <a:bodyPr/>
          <a:lstStyle/>
          <a:p>
            <a:pPr eaLnBrk="1" hangingPunct="1"/>
            <a:r>
              <a:rPr lang="en-US" smtClean="0"/>
              <a:t>Homeostasis</a:t>
            </a:r>
          </a:p>
          <a:p>
            <a:pPr lvl="1" eaLnBrk="1" hangingPunct="1"/>
            <a:r>
              <a:rPr lang="en-US" u="sng" smtClean="0">
                <a:solidFill>
                  <a:srgbClr val="CC0000"/>
                </a:solidFill>
              </a:rPr>
              <a:t>maintaining internal balance in the body</a:t>
            </a:r>
            <a:endParaRPr lang="en-US" smtClean="0">
              <a:solidFill>
                <a:srgbClr val="CC0000"/>
              </a:solidFill>
            </a:endParaRPr>
          </a:p>
          <a:p>
            <a:pPr lvl="2" eaLnBrk="1" hangingPunct="1"/>
            <a:r>
              <a:rPr lang="en-US" smtClean="0"/>
              <a:t>organism must keep internal conditions stable even if environment changes</a:t>
            </a:r>
          </a:p>
          <a:p>
            <a:pPr lvl="2" eaLnBrk="1" hangingPunct="1"/>
            <a:r>
              <a:rPr lang="en-US" smtClean="0"/>
              <a:t>also called “</a:t>
            </a:r>
            <a:r>
              <a:rPr lang="en-US" u="sng" smtClean="0">
                <a:solidFill>
                  <a:srgbClr val="CC0000"/>
                </a:solidFill>
              </a:rPr>
              <a:t>dynamic equilibrium</a:t>
            </a:r>
            <a:r>
              <a:rPr lang="en-US" smtClean="0"/>
              <a:t>”</a:t>
            </a:r>
          </a:p>
          <a:p>
            <a:pPr lvl="1" eaLnBrk="1" hangingPunct="1"/>
            <a:r>
              <a:rPr lang="en-US" smtClean="0"/>
              <a:t>example: </a:t>
            </a:r>
            <a:r>
              <a:rPr lang="en-US" smtClean="0">
                <a:solidFill>
                  <a:srgbClr val="CC0000"/>
                </a:solidFill>
              </a:rPr>
              <a:t>body temperature</a:t>
            </a:r>
            <a:endParaRPr lang="en-US" smtClean="0"/>
          </a:p>
          <a:p>
            <a:pPr lvl="2" eaLnBrk="1" hangingPunct="1"/>
            <a:r>
              <a:rPr lang="en-US" u="sng" smtClean="0">
                <a:solidFill>
                  <a:srgbClr val="CC0000"/>
                </a:solidFill>
              </a:rPr>
              <a:t>humans: </a:t>
            </a:r>
          </a:p>
          <a:p>
            <a:pPr lvl="3" eaLnBrk="1" hangingPunct="1"/>
            <a:r>
              <a:rPr lang="en-US" u="sng" smtClean="0">
                <a:solidFill>
                  <a:srgbClr val="CC0000"/>
                </a:solidFill>
              </a:rPr>
              <a:t>too cold = shiver</a:t>
            </a:r>
          </a:p>
          <a:p>
            <a:pPr lvl="3" eaLnBrk="1" hangingPunct="1"/>
            <a:r>
              <a:rPr lang="en-US" u="sng" smtClean="0">
                <a:solidFill>
                  <a:srgbClr val="CC0000"/>
                </a:solidFill>
              </a:rPr>
              <a:t>too warm = sweat</a:t>
            </a:r>
          </a:p>
          <a:p>
            <a:pPr lvl="2" eaLnBrk="1" hangingPunct="1"/>
            <a:r>
              <a:rPr lang="en-US" u="sng" smtClean="0">
                <a:solidFill>
                  <a:srgbClr val="CC0000"/>
                </a:solidFill>
              </a:rPr>
              <a:t>lizard: </a:t>
            </a:r>
          </a:p>
          <a:p>
            <a:pPr lvl="3" eaLnBrk="1" hangingPunct="1"/>
            <a:r>
              <a:rPr lang="en-US" u="sng" smtClean="0">
                <a:solidFill>
                  <a:srgbClr val="CC0000"/>
                </a:solidFill>
              </a:rPr>
              <a:t>too cold = bask in sun </a:t>
            </a:r>
          </a:p>
          <a:p>
            <a:pPr lvl="3" eaLnBrk="1" hangingPunct="1"/>
            <a:r>
              <a:rPr lang="en-US" u="sng" smtClean="0">
                <a:solidFill>
                  <a:srgbClr val="CC0000"/>
                </a:solidFill>
              </a:rPr>
              <a:t>too warm = hide in shade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 calcmode="lin" valueType="num">
                                      <p:cBhvr additive="base">
                                        <p:cTn id="7" dur="500" fill="hold"/>
                                        <p:tgtEl>
                                          <p:spTgt spid="883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37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3715">
                                            <p:txEl>
                                              <p:pRg st="1" end="1"/>
                                            </p:txEl>
                                          </p:spTgt>
                                        </p:tgtEl>
                                        <p:attrNameLst>
                                          <p:attrName>style.visibility</p:attrName>
                                        </p:attrNameLst>
                                      </p:cBhvr>
                                      <p:to>
                                        <p:strVal val="visible"/>
                                      </p:to>
                                    </p:set>
                                    <p:anim calcmode="lin" valueType="num">
                                      <p:cBhvr additive="base">
                                        <p:cTn id="13" dur="500" fill="hold"/>
                                        <p:tgtEl>
                                          <p:spTgt spid="883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37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3715">
                                            <p:txEl>
                                              <p:pRg st="2" end="2"/>
                                            </p:txEl>
                                          </p:spTgt>
                                        </p:tgtEl>
                                        <p:attrNameLst>
                                          <p:attrName>style.visibility</p:attrName>
                                        </p:attrNameLst>
                                      </p:cBhvr>
                                      <p:to>
                                        <p:strVal val="visible"/>
                                      </p:to>
                                    </p:set>
                                    <p:anim calcmode="lin" valueType="num">
                                      <p:cBhvr additive="base">
                                        <p:cTn id="19" dur="500" fill="hold"/>
                                        <p:tgtEl>
                                          <p:spTgt spid="883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37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3715">
                                            <p:txEl>
                                              <p:pRg st="3" end="3"/>
                                            </p:txEl>
                                          </p:spTgt>
                                        </p:tgtEl>
                                        <p:attrNameLst>
                                          <p:attrName>style.visibility</p:attrName>
                                        </p:attrNameLst>
                                      </p:cBhvr>
                                      <p:to>
                                        <p:strVal val="visible"/>
                                      </p:to>
                                    </p:set>
                                    <p:anim calcmode="lin" valueType="num">
                                      <p:cBhvr additive="base">
                                        <p:cTn id="25" dur="500" fill="hold"/>
                                        <p:tgtEl>
                                          <p:spTgt spid="883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37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83715">
                                            <p:txEl>
                                              <p:pRg st="4" end="4"/>
                                            </p:txEl>
                                          </p:spTgt>
                                        </p:tgtEl>
                                        <p:attrNameLst>
                                          <p:attrName>style.visibility</p:attrName>
                                        </p:attrNameLst>
                                      </p:cBhvr>
                                      <p:to>
                                        <p:strVal val="visible"/>
                                      </p:to>
                                    </p:set>
                                    <p:anim calcmode="lin" valueType="num">
                                      <p:cBhvr additive="base">
                                        <p:cTn id="31" dur="500" fill="hold"/>
                                        <p:tgtEl>
                                          <p:spTgt spid="8837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837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83715">
                                            <p:txEl>
                                              <p:pRg st="5" end="5"/>
                                            </p:txEl>
                                          </p:spTgt>
                                        </p:tgtEl>
                                        <p:attrNameLst>
                                          <p:attrName>style.visibility</p:attrName>
                                        </p:attrNameLst>
                                      </p:cBhvr>
                                      <p:to>
                                        <p:strVal val="visible"/>
                                      </p:to>
                                    </p:set>
                                    <p:anim calcmode="lin" valueType="num">
                                      <p:cBhvr additive="base">
                                        <p:cTn id="37" dur="500" fill="hold"/>
                                        <p:tgtEl>
                                          <p:spTgt spid="8837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837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83715">
                                            <p:txEl>
                                              <p:pRg st="6" end="6"/>
                                            </p:txEl>
                                          </p:spTgt>
                                        </p:tgtEl>
                                        <p:attrNameLst>
                                          <p:attrName>style.visibility</p:attrName>
                                        </p:attrNameLst>
                                      </p:cBhvr>
                                      <p:to>
                                        <p:strVal val="visible"/>
                                      </p:to>
                                    </p:set>
                                    <p:anim calcmode="lin" valueType="num">
                                      <p:cBhvr additive="base">
                                        <p:cTn id="43" dur="500" fill="hold"/>
                                        <p:tgtEl>
                                          <p:spTgt spid="8837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837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83715">
                                            <p:txEl>
                                              <p:pRg st="7" end="7"/>
                                            </p:txEl>
                                          </p:spTgt>
                                        </p:tgtEl>
                                        <p:attrNameLst>
                                          <p:attrName>style.visibility</p:attrName>
                                        </p:attrNameLst>
                                      </p:cBhvr>
                                      <p:to>
                                        <p:strVal val="visible"/>
                                      </p:to>
                                    </p:set>
                                    <p:anim calcmode="lin" valueType="num">
                                      <p:cBhvr additive="base">
                                        <p:cTn id="49" dur="500" fill="hold"/>
                                        <p:tgtEl>
                                          <p:spTgt spid="8837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837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83715">
                                            <p:txEl>
                                              <p:pRg st="8" end="8"/>
                                            </p:txEl>
                                          </p:spTgt>
                                        </p:tgtEl>
                                        <p:attrNameLst>
                                          <p:attrName>style.visibility</p:attrName>
                                        </p:attrNameLst>
                                      </p:cBhvr>
                                      <p:to>
                                        <p:strVal val="visible"/>
                                      </p:to>
                                    </p:set>
                                    <p:anim calcmode="lin" valueType="num">
                                      <p:cBhvr additive="base">
                                        <p:cTn id="55" dur="500" fill="hold"/>
                                        <p:tgtEl>
                                          <p:spTgt spid="88371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8371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83715">
                                            <p:txEl>
                                              <p:pRg st="9" end="9"/>
                                            </p:txEl>
                                          </p:spTgt>
                                        </p:tgtEl>
                                        <p:attrNameLst>
                                          <p:attrName>style.visibility</p:attrName>
                                        </p:attrNameLst>
                                      </p:cBhvr>
                                      <p:to>
                                        <p:strVal val="visible"/>
                                      </p:to>
                                    </p:set>
                                    <p:anim calcmode="lin" valueType="num">
                                      <p:cBhvr additive="base">
                                        <p:cTn id="61" dur="500" fill="hold"/>
                                        <p:tgtEl>
                                          <p:spTgt spid="88371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88371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83715">
                                            <p:txEl>
                                              <p:pRg st="10" end="10"/>
                                            </p:txEl>
                                          </p:spTgt>
                                        </p:tgtEl>
                                        <p:attrNameLst>
                                          <p:attrName>style.visibility</p:attrName>
                                        </p:attrNameLst>
                                      </p:cBhvr>
                                      <p:to>
                                        <p:strVal val="visible"/>
                                      </p:to>
                                    </p:set>
                                    <p:anim calcmode="lin" valueType="num">
                                      <p:cBhvr additive="base">
                                        <p:cTn id="67" dur="500" fill="hold"/>
                                        <p:tgtEl>
                                          <p:spTgt spid="88371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88371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Regulation</a:t>
            </a:r>
          </a:p>
        </p:txBody>
      </p:sp>
      <p:sp>
        <p:nvSpPr>
          <p:cNvPr id="884739" name="Rectangle 3" descr="Rectangle: Click to edit Master text styles&#10;Second level&#10;Third level&#10;Fourth level&#10;Fifth level"/>
          <p:cNvSpPr>
            <a:spLocks noGrp="1" noChangeArrowheads="1"/>
          </p:cNvSpPr>
          <p:nvPr>
            <p:ph type="body" idx="1"/>
          </p:nvPr>
        </p:nvSpPr>
        <p:spPr>
          <a:xfrm>
            <a:off x="838200" y="1371600"/>
            <a:ext cx="7772400" cy="3228975"/>
          </a:xfrm>
        </p:spPr>
        <p:txBody>
          <a:bodyPr/>
          <a:lstStyle/>
          <a:p>
            <a:pPr eaLnBrk="1" hangingPunct="1"/>
            <a:r>
              <a:rPr lang="en-US" smtClean="0"/>
              <a:t>How we maintain homeostasis</a:t>
            </a:r>
          </a:p>
          <a:p>
            <a:pPr lvl="1" eaLnBrk="1" hangingPunct="1"/>
            <a:r>
              <a:rPr lang="en-US" u="sng" smtClean="0">
                <a:solidFill>
                  <a:srgbClr val="CC0000"/>
                </a:solidFill>
              </a:rPr>
              <a:t>nervous system</a:t>
            </a:r>
            <a:endParaRPr lang="en-US" smtClean="0"/>
          </a:p>
          <a:p>
            <a:pPr lvl="2" eaLnBrk="1" hangingPunct="1"/>
            <a:r>
              <a:rPr lang="en-US" smtClean="0"/>
              <a:t>nerve signals control body functions</a:t>
            </a:r>
          </a:p>
          <a:p>
            <a:pPr lvl="1" eaLnBrk="1" hangingPunct="1"/>
            <a:r>
              <a:rPr lang="en-US" u="sng" smtClean="0">
                <a:solidFill>
                  <a:srgbClr val="CC0000"/>
                </a:solidFill>
              </a:rPr>
              <a:t>endocrine system</a:t>
            </a:r>
            <a:endParaRPr lang="en-US" smtClean="0"/>
          </a:p>
          <a:p>
            <a:pPr lvl="2" eaLnBrk="1" hangingPunct="1"/>
            <a:r>
              <a:rPr lang="en-US" u="sng" smtClean="0">
                <a:solidFill>
                  <a:srgbClr val="CC0000"/>
                </a:solidFill>
              </a:rPr>
              <a:t>hormones</a:t>
            </a:r>
            <a:endParaRPr lang="en-US" smtClean="0"/>
          </a:p>
          <a:p>
            <a:pPr lvl="2" eaLnBrk="1" hangingPunct="1"/>
            <a:r>
              <a:rPr lang="en-US" smtClean="0"/>
              <a:t>chemical signals control body functions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4739">
                                            <p:txEl>
                                              <p:pRg st="0" end="0"/>
                                            </p:txEl>
                                          </p:spTgt>
                                        </p:tgtEl>
                                        <p:attrNameLst>
                                          <p:attrName>style.visibility</p:attrName>
                                        </p:attrNameLst>
                                      </p:cBhvr>
                                      <p:to>
                                        <p:strVal val="visible"/>
                                      </p:to>
                                    </p:set>
                                    <p:anim calcmode="lin" valueType="num">
                                      <p:cBhvr additive="base">
                                        <p:cTn id="7" dur="500" fill="hold"/>
                                        <p:tgtEl>
                                          <p:spTgt spid="884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47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4739">
                                            <p:txEl>
                                              <p:pRg st="1" end="1"/>
                                            </p:txEl>
                                          </p:spTgt>
                                        </p:tgtEl>
                                        <p:attrNameLst>
                                          <p:attrName>style.visibility</p:attrName>
                                        </p:attrNameLst>
                                      </p:cBhvr>
                                      <p:to>
                                        <p:strVal val="visible"/>
                                      </p:to>
                                    </p:set>
                                    <p:anim calcmode="lin" valueType="num">
                                      <p:cBhvr additive="base">
                                        <p:cTn id="13" dur="500" fill="hold"/>
                                        <p:tgtEl>
                                          <p:spTgt spid="884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47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4739">
                                            <p:txEl>
                                              <p:pRg st="2" end="2"/>
                                            </p:txEl>
                                          </p:spTgt>
                                        </p:tgtEl>
                                        <p:attrNameLst>
                                          <p:attrName>style.visibility</p:attrName>
                                        </p:attrNameLst>
                                      </p:cBhvr>
                                      <p:to>
                                        <p:strVal val="visible"/>
                                      </p:to>
                                    </p:set>
                                    <p:anim calcmode="lin" valueType="num">
                                      <p:cBhvr additive="base">
                                        <p:cTn id="19" dur="500" fill="hold"/>
                                        <p:tgtEl>
                                          <p:spTgt spid="8847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47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4739">
                                            <p:txEl>
                                              <p:pRg st="3" end="3"/>
                                            </p:txEl>
                                          </p:spTgt>
                                        </p:tgtEl>
                                        <p:attrNameLst>
                                          <p:attrName>style.visibility</p:attrName>
                                        </p:attrNameLst>
                                      </p:cBhvr>
                                      <p:to>
                                        <p:strVal val="visible"/>
                                      </p:to>
                                    </p:set>
                                    <p:anim calcmode="lin" valueType="num">
                                      <p:cBhvr additive="base">
                                        <p:cTn id="25" dur="500" fill="hold"/>
                                        <p:tgtEl>
                                          <p:spTgt spid="8847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47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84739">
                                            <p:txEl>
                                              <p:pRg st="4" end="4"/>
                                            </p:txEl>
                                          </p:spTgt>
                                        </p:tgtEl>
                                        <p:attrNameLst>
                                          <p:attrName>style.visibility</p:attrName>
                                        </p:attrNameLst>
                                      </p:cBhvr>
                                      <p:to>
                                        <p:strVal val="visible"/>
                                      </p:to>
                                    </p:set>
                                    <p:anim calcmode="lin" valueType="num">
                                      <p:cBhvr additive="base">
                                        <p:cTn id="31" dur="500" fill="hold"/>
                                        <p:tgtEl>
                                          <p:spTgt spid="8847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847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84739">
                                            <p:txEl>
                                              <p:pRg st="5" end="5"/>
                                            </p:txEl>
                                          </p:spTgt>
                                        </p:tgtEl>
                                        <p:attrNameLst>
                                          <p:attrName>style.visibility</p:attrName>
                                        </p:attrNameLst>
                                      </p:cBhvr>
                                      <p:to>
                                        <p:strVal val="visible"/>
                                      </p:to>
                                    </p:set>
                                    <p:anim calcmode="lin" valueType="num">
                                      <p:cBhvr additive="base">
                                        <p:cTn id="37" dur="500" fill="hold"/>
                                        <p:tgtEl>
                                          <p:spTgt spid="8847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847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3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594" name="Picture 1026"/>
          <p:cNvPicPr>
            <a:picLocks noChangeAspect="1" noChangeArrowheads="1"/>
          </p:cNvPicPr>
          <p:nvPr/>
        </p:nvPicPr>
        <p:blipFill>
          <a:blip r:embed="rId6"/>
          <a:srcRect/>
          <a:stretch>
            <a:fillRect/>
          </a:stretch>
        </p:blipFill>
        <p:spPr bwMode="auto">
          <a:xfrm>
            <a:off x="2216150" y="4246563"/>
            <a:ext cx="1038225" cy="968375"/>
          </a:xfrm>
          <a:prstGeom prst="rect">
            <a:avLst/>
          </a:prstGeom>
          <a:noFill/>
          <a:ln w="9525">
            <a:noFill/>
            <a:miter lim="800000"/>
            <a:headEnd/>
            <a:tailEnd/>
          </a:ln>
        </p:spPr>
      </p:pic>
      <p:pic>
        <p:nvPicPr>
          <p:cNvPr id="878595" name="Picture 1027"/>
          <p:cNvPicPr>
            <a:picLocks noChangeAspect="1" noChangeArrowheads="1"/>
          </p:cNvPicPr>
          <p:nvPr/>
        </p:nvPicPr>
        <p:blipFill>
          <a:blip r:embed="rId7"/>
          <a:srcRect b="4427"/>
          <a:stretch>
            <a:fillRect/>
          </a:stretch>
        </p:blipFill>
        <p:spPr bwMode="auto">
          <a:xfrm>
            <a:off x="6392863" y="5172075"/>
            <a:ext cx="1477962" cy="1268413"/>
          </a:xfrm>
          <a:prstGeom prst="rect">
            <a:avLst/>
          </a:prstGeom>
          <a:noFill/>
          <a:ln w="9525">
            <a:noFill/>
            <a:miter lim="800000"/>
            <a:headEnd/>
            <a:tailEnd/>
          </a:ln>
        </p:spPr>
      </p:pic>
      <p:pic>
        <p:nvPicPr>
          <p:cNvPr id="878596" name="Picture 1028"/>
          <p:cNvPicPr>
            <a:picLocks noChangeAspect="1" noChangeArrowheads="1"/>
          </p:cNvPicPr>
          <p:nvPr/>
        </p:nvPicPr>
        <p:blipFill>
          <a:blip r:embed="rId8"/>
          <a:srcRect r="8000" b="3117"/>
          <a:stretch>
            <a:fillRect/>
          </a:stretch>
        </p:blipFill>
        <p:spPr bwMode="auto">
          <a:xfrm>
            <a:off x="5911850" y="1236663"/>
            <a:ext cx="952500" cy="1287462"/>
          </a:xfrm>
          <a:prstGeom prst="rect">
            <a:avLst/>
          </a:prstGeom>
          <a:noFill/>
          <a:ln w="9525">
            <a:noFill/>
            <a:miter lim="800000"/>
            <a:headEnd/>
            <a:tailEnd/>
          </a:ln>
          <a:effectLst>
            <a:outerShdw blurRad="63500" dist="38099" dir="2700000" algn="ctr" rotWithShape="0">
              <a:srgbClr val="4C4C4C">
                <a:alpha val="74998"/>
              </a:srgbClr>
            </a:outerShdw>
          </a:effectLst>
        </p:spPr>
      </p:pic>
      <p:sp>
        <p:nvSpPr>
          <p:cNvPr id="19461" name="Rectangle 1029"/>
          <p:cNvSpPr>
            <a:spLocks noChangeArrowheads="1"/>
          </p:cNvSpPr>
          <p:nvPr/>
        </p:nvSpPr>
        <p:spPr bwMode="auto">
          <a:xfrm>
            <a:off x="198438" y="6119813"/>
            <a:ext cx="1825625" cy="627062"/>
          </a:xfrm>
          <a:prstGeom prst="rect">
            <a:avLst/>
          </a:prstGeom>
          <a:solidFill>
            <a:schemeClr val="bg1"/>
          </a:solidFill>
          <a:ln w="9525">
            <a:noFill/>
            <a:miter lim="800000"/>
            <a:headEnd/>
            <a:tailEnd/>
          </a:ln>
        </p:spPr>
        <p:txBody>
          <a:bodyPr wrap="none" anchor="ctr"/>
          <a:lstStyle/>
          <a:p>
            <a:endParaRPr lang="en-US"/>
          </a:p>
        </p:txBody>
      </p:sp>
      <p:sp>
        <p:nvSpPr>
          <p:cNvPr id="19462" name="Rectangle 1030"/>
          <p:cNvSpPr>
            <a:spLocks noGrp="1" noChangeArrowheads="1"/>
          </p:cNvSpPr>
          <p:nvPr>
            <p:ph type="title"/>
          </p:nvPr>
        </p:nvSpPr>
        <p:spPr>
          <a:xfrm>
            <a:off x="609600" y="685800"/>
            <a:ext cx="8510588" cy="762000"/>
          </a:xfrm>
        </p:spPr>
        <p:txBody>
          <a:bodyPr/>
          <a:lstStyle/>
          <a:p>
            <a:pPr eaLnBrk="1" hangingPunct="1"/>
            <a:r>
              <a:rPr lang="en-US" smtClean="0"/>
              <a:t>Controlling Body Temperature</a:t>
            </a:r>
          </a:p>
        </p:txBody>
      </p:sp>
      <p:sp>
        <p:nvSpPr>
          <p:cNvPr id="19463" name="AutoShape 1031"/>
          <p:cNvSpPr>
            <a:spLocks noChangeArrowheads="1"/>
          </p:cNvSpPr>
          <p:nvPr/>
        </p:nvSpPr>
        <p:spPr bwMode="auto">
          <a:xfrm>
            <a:off x="3206750" y="1436688"/>
            <a:ext cx="2357438" cy="2357437"/>
          </a:xfrm>
          <a:custGeom>
            <a:avLst/>
            <a:gdLst>
              <a:gd name="T0" fmla="*/ 2147483647 w 21600"/>
              <a:gd name="T1" fmla="*/ 487520918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p:spPr>
        <p:txBody>
          <a:bodyPr wrap="none" anchor="ctr"/>
          <a:lstStyle/>
          <a:p>
            <a:endParaRPr lang="en-US"/>
          </a:p>
        </p:txBody>
      </p:sp>
      <p:sp>
        <p:nvSpPr>
          <p:cNvPr id="19464" name="AutoShape 1032"/>
          <p:cNvSpPr>
            <a:spLocks noChangeArrowheads="1"/>
          </p:cNvSpPr>
          <p:nvPr/>
        </p:nvSpPr>
        <p:spPr bwMode="auto">
          <a:xfrm rot="10800000">
            <a:off x="3206750" y="4246563"/>
            <a:ext cx="2357438" cy="2357437"/>
          </a:xfrm>
          <a:custGeom>
            <a:avLst/>
            <a:gdLst>
              <a:gd name="T0" fmla="*/ 2147483647 w 21600"/>
              <a:gd name="T1" fmla="*/ 175506601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p:spPr>
        <p:txBody>
          <a:bodyPr wrap="none" anchor="ctr"/>
          <a:lstStyle/>
          <a:p>
            <a:endParaRPr lang="en-US"/>
          </a:p>
        </p:txBody>
      </p:sp>
      <p:grpSp>
        <p:nvGrpSpPr>
          <p:cNvPr id="2" name="Group 1033"/>
          <p:cNvGrpSpPr>
            <a:grpSpLocks/>
          </p:cNvGrpSpPr>
          <p:nvPr/>
        </p:nvGrpSpPr>
        <p:grpSpPr bwMode="auto">
          <a:xfrm>
            <a:off x="2255838" y="3190875"/>
            <a:ext cx="1022350" cy="482600"/>
            <a:chOff x="1441" y="2010"/>
            <a:chExt cx="644" cy="304"/>
          </a:xfrm>
        </p:grpSpPr>
        <p:sp>
          <p:nvSpPr>
            <p:cNvPr id="19483" name="AutoShape 1034"/>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lstStyle/>
            <a:p>
              <a:endParaRPr lang="en-US"/>
            </a:p>
          </p:txBody>
        </p:sp>
        <p:sp>
          <p:nvSpPr>
            <p:cNvPr id="19484" name="Rectangle 1035"/>
            <p:cNvSpPr>
              <a:spLocks noChangeArrowheads="1"/>
            </p:cNvSpPr>
            <p:nvPr/>
          </p:nvSpPr>
          <p:spPr bwMode="auto">
            <a:xfrm>
              <a:off x="1441" y="2026"/>
              <a:ext cx="521" cy="288"/>
            </a:xfrm>
            <a:prstGeom prst="rect">
              <a:avLst/>
            </a:prstGeom>
            <a:noFill/>
            <a:ln w="9525">
              <a:noFill/>
              <a:miter lim="800000"/>
              <a:headEnd/>
              <a:tailEnd/>
            </a:ln>
          </p:spPr>
          <p:txBody>
            <a:bodyPr wrap="none" anchor="ctr">
              <a:spAutoFit/>
            </a:bodyPr>
            <a:lstStyle/>
            <a:p>
              <a:r>
                <a:rPr lang="en-US" b="1">
                  <a:solidFill>
                    <a:srgbClr val="CC0000"/>
                  </a:solidFill>
                </a:rPr>
                <a:t>high</a:t>
              </a:r>
            </a:p>
          </p:txBody>
        </p:sp>
      </p:grpSp>
      <p:grpSp>
        <p:nvGrpSpPr>
          <p:cNvPr id="3" name="Group 1036"/>
          <p:cNvGrpSpPr>
            <a:grpSpLocks/>
          </p:cNvGrpSpPr>
          <p:nvPr/>
        </p:nvGrpSpPr>
        <p:grpSpPr bwMode="auto">
          <a:xfrm>
            <a:off x="5556250" y="4176713"/>
            <a:ext cx="873125" cy="514350"/>
            <a:chOff x="3430" y="2631"/>
            <a:chExt cx="550" cy="324"/>
          </a:xfrm>
        </p:grpSpPr>
        <p:sp>
          <p:nvSpPr>
            <p:cNvPr id="19481" name="AutoShape 1037"/>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lstStyle/>
            <a:p>
              <a:endParaRPr lang="en-US"/>
            </a:p>
          </p:txBody>
        </p:sp>
        <p:sp>
          <p:nvSpPr>
            <p:cNvPr id="19482" name="Rectangle 1038"/>
            <p:cNvSpPr>
              <a:spLocks noChangeArrowheads="1"/>
            </p:cNvSpPr>
            <p:nvPr/>
          </p:nvSpPr>
          <p:spPr bwMode="auto">
            <a:xfrm>
              <a:off x="3544" y="2631"/>
              <a:ext cx="436" cy="288"/>
            </a:xfrm>
            <a:prstGeom prst="rect">
              <a:avLst/>
            </a:prstGeom>
            <a:noFill/>
            <a:ln w="9525">
              <a:noFill/>
              <a:miter lim="800000"/>
              <a:headEnd/>
              <a:tailEnd/>
            </a:ln>
          </p:spPr>
          <p:txBody>
            <a:bodyPr wrap="none" anchor="ctr">
              <a:spAutoFit/>
            </a:bodyPr>
            <a:lstStyle/>
            <a:p>
              <a:r>
                <a:rPr lang="en-US" b="1">
                  <a:solidFill>
                    <a:srgbClr val="CC0000"/>
                  </a:solidFill>
                </a:rPr>
                <a:t>low</a:t>
              </a:r>
            </a:p>
          </p:txBody>
        </p:sp>
      </p:grpSp>
      <p:sp>
        <p:nvSpPr>
          <p:cNvPr id="878607" name="Oval 1039"/>
          <p:cNvSpPr>
            <a:spLocks noChangeArrowheads="1"/>
          </p:cNvSpPr>
          <p:nvPr/>
        </p:nvSpPr>
        <p:spPr bwMode="auto">
          <a:xfrm>
            <a:off x="3349625" y="1262063"/>
            <a:ext cx="2071688" cy="412750"/>
          </a:xfrm>
          <a:prstGeom prst="ellipse">
            <a:avLst/>
          </a:prstGeom>
          <a:solidFill>
            <a:srgbClr val="CCFF66"/>
          </a:solidFill>
          <a:ln w="9525">
            <a:solidFill>
              <a:srgbClr val="660000"/>
            </a:solidFill>
            <a:round/>
            <a:headEnd/>
            <a:tailEnd/>
          </a:ln>
        </p:spPr>
        <p:txBody>
          <a:bodyPr wrap="none" anchor="ctr"/>
          <a:lstStyle/>
          <a:p>
            <a:r>
              <a:rPr lang="en-US" sz="2200" b="1">
                <a:solidFill>
                  <a:srgbClr val="000000"/>
                </a:solidFill>
              </a:rPr>
              <a:t>nerve signals</a:t>
            </a:r>
          </a:p>
        </p:txBody>
      </p:sp>
      <p:sp>
        <p:nvSpPr>
          <p:cNvPr id="878608" name="Rectangle 1040"/>
          <p:cNvSpPr>
            <a:spLocks noChangeArrowheads="1"/>
          </p:cNvSpPr>
          <p:nvPr/>
        </p:nvSpPr>
        <p:spPr bwMode="auto">
          <a:xfrm>
            <a:off x="5405438" y="2611438"/>
            <a:ext cx="890587" cy="366712"/>
          </a:xfrm>
          <a:prstGeom prst="rect">
            <a:avLst/>
          </a:prstGeom>
          <a:solidFill>
            <a:srgbClr val="CCFF66"/>
          </a:solidFill>
          <a:ln w="9525">
            <a:noFill/>
            <a:miter lim="800000"/>
            <a:headEnd/>
            <a:tailEnd/>
          </a:ln>
        </p:spPr>
        <p:txBody>
          <a:bodyPr wrap="none" anchor="ctr">
            <a:spAutoFit/>
          </a:bodyPr>
          <a:lstStyle/>
          <a:p>
            <a:pPr>
              <a:lnSpc>
                <a:spcPct val="90000"/>
              </a:lnSpc>
            </a:pPr>
            <a:r>
              <a:rPr lang="en-US" sz="2000" b="1">
                <a:solidFill>
                  <a:srgbClr val="010101"/>
                </a:solidFill>
              </a:rPr>
              <a:t>sweat</a:t>
            </a:r>
            <a:endParaRPr lang="en-US" b="1">
              <a:solidFill>
                <a:srgbClr val="010101"/>
              </a:solidFill>
            </a:endParaRPr>
          </a:p>
        </p:txBody>
      </p:sp>
      <p:sp>
        <p:nvSpPr>
          <p:cNvPr id="878609" name="Oval 1041"/>
          <p:cNvSpPr>
            <a:spLocks noChangeArrowheads="1"/>
          </p:cNvSpPr>
          <p:nvPr/>
        </p:nvSpPr>
        <p:spPr bwMode="auto">
          <a:xfrm>
            <a:off x="3381375" y="6365875"/>
            <a:ext cx="2095500" cy="396875"/>
          </a:xfrm>
          <a:prstGeom prst="ellipse">
            <a:avLst/>
          </a:prstGeom>
          <a:solidFill>
            <a:srgbClr val="CCFF66"/>
          </a:solidFill>
          <a:ln w="9525">
            <a:solidFill>
              <a:srgbClr val="660000"/>
            </a:solidFill>
            <a:round/>
            <a:headEnd/>
            <a:tailEnd/>
          </a:ln>
        </p:spPr>
        <p:txBody>
          <a:bodyPr wrap="none" anchor="ctr"/>
          <a:lstStyle/>
          <a:p>
            <a:r>
              <a:rPr lang="en-US" sz="2200" b="1">
                <a:solidFill>
                  <a:srgbClr val="000000"/>
                </a:solidFill>
              </a:rPr>
              <a:t>nerve signals</a:t>
            </a:r>
          </a:p>
        </p:txBody>
      </p:sp>
      <p:sp>
        <p:nvSpPr>
          <p:cNvPr id="878610" name="Rectangle 1042"/>
          <p:cNvSpPr>
            <a:spLocks noChangeArrowheads="1"/>
          </p:cNvSpPr>
          <p:nvPr/>
        </p:nvSpPr>
        <p:spPr bwMode="auto">
          <a:xfrm>
            <a:off x="2460625" y="2238375"/>
            <a:ext cx="804863" cy="366713"/>
          </a:xfrm>
          <a:prstGeom prst="rect">
            <a:avLst/>
          </a:prstGeom>
          <a:solidFill>
            <a:srgbClr val="CCFF66"/>
          </a:solidFill>
          <a:ln w="9525">
            <a:noFill/>
            <a:miter lim="800000"/>
            <a:headEnd/>
            <a:tailEnd/>
          </a:ln>
        </p:spPr>
        <p:txBody>
          <a:bodyPr wrap="none" anchor="ctr">
            <a:spAutoFit/>
          </a:bodyPr>
          <a:lstStyle/>
          <a:p>
            <a:pPr>
              <a:lnSpc>
                <a:spcPct val="90000"/>
              </a:lnSpc>
            </a:pPr>
            <a:r>
              <a:rPr lang="en-US" sz="2000" b="1">
                <a:solidFill>
                  <a:srgbClr val="010101"/>
                </a:solidFill>
              </a:rPr>
              <a:t>brain</a:t>
            </a:r>
            <a:endParaRPr lang="en-US" b="1">
              <a:solidFill>
                <a:srgbClr val="010101"/>
              </a:solidFill>
            </a:endParaRPr>
          </a:p>
        </p:txBody>
      </p:sp>
      <p:sp>
        <p:nvSpPr>
          <p:cNvPr id="19471" name="Rectangle 1043"/>
          <p:cNvSpPr>
            <a:spLocks noChangeArrowheads="1"/>
          </p:cNvSpPr>
          <p:nvPr/>
        </p:nvSpPr>
        <p:spPr bwMode="auto">
          <a:xfrm>
            <a:off x="3033713" y="3621088"/>
            <a:ext cx="2768600" cy="647700"/>
          </a:xfrm>
          <a:prstGeom prst="rect">
            <a:avLst/>
          </a:prstGeom>
          <a:solidFill>
            <a:schemeClr val="bg2"/>
          </a:solidFill>
          <a:ln w="9525">
            <a:solidFill>
              <a:srgbClr val="0F116A"/>
            </a:solidFill>
            <a:miter lim="800000"/>
            <a:headEnd/>
            <a:tailEnd/>
          </a:ln>
        </p:spPr>
        <p:txBody>
          <a:bodyPr wrap="none" tIns="137160" bIns="137160" anchor="ctr">
            <a:spAutoFit/>
          </a:bodyPr>
          <a:lstStyle/>
          <a:p>
            <a:r>
              <a:rPr lang="en-US" b="1">
                <a:solidFill>
                  <a:srgbClr val="010101"/>
                </a:solidFill>
              </a:rPr>
              <a:t>body temperature</a:t>
            </a:r>
          </a:p>
        </p:txBody>
      </p:sp>
      <p:sp>
        <p:nvSpPr>
          <p:cNvPr id="878612" name="Rectangle 1044"/>
          <p:cNvSpPr>
            <a:spLocks noChangeArrowheads="1"/>
          </p:cNvSpPr>
          <p:nvPr/>
        </p:nvSpPr>
        <p:spPr bwMode="auto">
          <a:xfrm>
            <a:off x="2471738" y="5275263"/>
            <a:ext cx="931862" cy="366712"/>
          </a:xfrm>
          <a:prstGeom prst="rect">
            <a:avLst/>
          </a:prstGeom>
          <a:solidFill>
            <a:srgbClr val="CCFF66"/>
          </a:solidFill>
          <a:ln w="9525">
            <a:noFill/>
            <a:miter lim="800000"/>
            <a:headEnd/>
            <a:tailEnd/>
          </a:ln>
        </p:spPr>
        <p:txBody>
          <a:bodyPr wrap="none" anchor="ctr">
            <a:spAutoFit/>
          </a:bodyPr>
          <a:lstStyle/>
          <a:p>
            <a:pPr>
              <a:lnSpc>
                <a:spcPct val="90000"/>
              </a:lnSpc>
            </a:pPr>
            <a:r>
              <a:rPr lang="en-US" sz="2000" b="1">
                <a:solidFill>
                  <a:srgbClr val="010101"/>
                </a:solidFill>
              </a:rPr>
              <a:t>shiver</a:t>
            </a:r>
            <a:endParaRPr lang="en-US" b="1">
              <a:solidFill>
                <a:srgbClr val="010101"/>
              </a:solidFill>
            </a:endParaRPr>
          </a:p>
        </p:txBody>
      </p:sp>
      <p:sp>
        <p:nvSpPr>
          <p:cNvPr id="878613" name="Rectangle 1045"/>
          <p:cNvSpPr>
            <a:spLocks noChangeArrowheads="1"/>
          </p:cNvSpPr>
          <p:nvPr/>
        </p:nvSpPr>
        <p:spPr bwMode="auto">
          <a:xfrm>
            <a:off x="5507038" y="5230813"/>
            <a:ext cx="804862" cy="366712"/>
          </a:xfrm>
          <a:prstGeom prst="rect">
            <a:avLst/>
          </a:prstGeom>
          <a:solidFill>
            <a:srgbClr val="CCFF66"/>
          </a:solidFill>
          <a:ln w="9525">
            <a:noFill/>
            <a:miter lim="800000"/>
            <a:headEnd/>
            <a:tailEnd/>
          </a:ln>
        </p:spPr>
        <p:txBody>
          <a:bodyPr wrap="none" anchor="ctr">
            <a:spAutoFit/>
          </a:bodyPr>
          <a:lstStyle/>
          <a:p>
            <a:pPr>
              <a:lnSpc>
                <a:spcPct val="90000"/>
              </a:lnSpc>
            </a:pPr>
            <a:r>
              <a:rPr lang="en-US" sz="2000" b="1">
                <a:solidFill>
                  <a:srgbClr val="010101"/>
                </a:solidFill>
              </a:rPr>
              <a:t>brain</a:t>
            </a:r>
            <a:endParaRPr lang="en-US" b="1">
              <a:solidFill>
                <a:srgbClr val="010101"/>
              </a:solidFill>
            </a:endParaRPr>
          </a:p>
        </p:txBody>
      </p:sp>
      <p:pic>
        <p:nvPicPr>
          <p:cNvPr id="878614" name="Picture 1046"/>
          <p:cNvPicPr>
            <a:picLocks noChangeAspect="1" noChangeArrowheads="1"/>
          </p:cNvPicPr>
          <p:nvPr/>
        </p:nvPicPr>
        <p:blipFill>
          <a:blip r:embed="rId7"/>
          <a:srcRect b="4427"/>
          <a:stretch>
            <a:fillRect/>
          </a:stretch>
        </p:blipFill>
        <p:spPr bwMode="auto">
          <a:xfrm>
            <a:off x="955675" y="1679575"/>
            <a:ext cx="1477963" cy="1268413"/>
          </a:xfrm>
          <a:prstGeom prst="rect">
            <a:avLst/>
          </a:prstGeom>
          <a:noFill/>
          <a:ln w="9525">
            <a:noFill/>
            <a:miter lim="800000"/>
            <a:headEnd/>
            <a:tailEnd/>
          </a:ln>
        </p:spPr>
      </p:pic>
      <p:sp>
        <p:nvSpPr>
          <p:cNvPr id="878615" name="Rectangle 1047"/>
          <p:cNvSpPr>
            <a:spLocks noChangeArrowheads="1"/>
          </p:cNvSpPr>
          <p:nvPr/>
        </p:nvSpPr>
        <p:spPr bwMode="auto">
          <a:xfrm>
            <a:off x="6375400" y="2611438"/>
            <a:ext cx="1963738" cy="641350"/>
          </a:xfrm>
          <a:prstGeom prst="rect">
            <a:avLst/>
          </a:prstGeom>
          <a:solidFill>
            <a:srgbClr val="CCFF66"/>
          </a:solidFill>
          <a:ln w="9525">
            <a:noFill/>
            <a:miter lim="800000"/>
            <a:headEnd/>
            <a:tailEnd/>
          </a:ln>
        </p:spPr>
        <p:txBody>
          <a:bodyPr wrap="none">
            <a:spAutoFit/>
          </a:bodyPr>
          <a:lstStyle/>
          <a:p>
            <a:pPr>
              <a:lnSpc>
                <a:spcPct val="90000"/>
              </a:lnSpc>
            </a:pPr>
            <a:r>
              <a:rPr lang="en-US" sz="2000" b="1">
                <a:solidFill>
                  <a:srgbClr val="010101"/>
                </a:solidFill>
              </a:rPr>
              <a:t>dilates surface</a:t>
            </a:r>
            <a:br>
              <a:rPr lang="en-US" sz="2000" b="1">
                <a:solidFill>
                  <a:srgbClr val="010101"/>
                </a:solidFill>
              </a:rPr>
            </a:br>
            <a:r>
              <a:rPr lang="en-US" sz="2000" b="1">
                <a:solidFill>
                  <a:srgbClr val="010101"/>
                </a:solidFill>
              </a:rPr>
              <a:t>blood vessels</a:t>
            </a:r>
            <a:endParaRPr lang="en-US" b="1">
              <a:solidFill>
                <a:srgbClr val="010101"/>
              </a:solidFill>
            </a:endParaRPr>
          </a:p>
        </p:txBody>
      </p:sp>
      <p:sp>
        <p:nvSpPr>
          <p:cNvPr id="878616" name="Rectangle 1048"/>
          <p:cNvSpPr>
            <a:spLocks noChangeArrowheads="1"/>
          </p:cNvSpPr>
          <p:nvPr/>
        </p:nvSpPr>
        <p:spPr bwMode="auto">
          <a:xfrm>
            <a:off x="39688" y="5275263"/>
            <a:ext cx="2371725" cy="641350"/>
          </a:xfrm>
          <a:prstGeom prst="rect">
            <a:avLst/>
          </a:prstGeom>
          <a:solidFill>
            <a:srgbClr val="CCFF66"/>
          </a:solidFill>
          <a:ln w="9525">
            <a:noFill/>
            <a:miter lim="800000"/>
            <a:headEnd/>
            <a:tailEnd/>
          </a:ln>
        </p:spPr>
        <p:txBody>
          <a:bodyPr wrap="none" anchor="ctr">
            <a:spAutoFit/>
          </a:bodyPr>
          <a:lstStyle/>
          <a:p>
            <a:pPr>
              <a:lnSpc>
                <a:spcPct val="90000"/>
              </a:lnSpc>
            </a:pPr>
            <a:r>
              <a:rPr lang="en-US" sz="2000" b="1">
                <a:solidFill>
                  <a:srgbClr val="010101"/>
                </a:solidFill>
              </a:rPr>
              <a:t>constricts surface</a:t>
            </a:r>
            <a:br>
              <a:rPr lang="en-US" sz="2000" b="1">
                <a:solidFill>
                  <a:srgbClr val="010101"/>
                </a:solidFill>
              </a:rPr>
            </a:br>
            <a:r>
              <a:rPr lang="en-US" sz="2000" b="1">
                <a:solidFill>
                  <a:srgbClr val="010101"/>
                </a:solidFill>
              </a:rPr>
              <a:t>blood vessels</a:t>
            </a:r>
            <a:endParaRPr lang="en-US" b="1">
              <a:solidFill>
                <a:srgbClr val="010101"/>
              </a:solidFill>
            </a:endParaRPr>
          </a:p>
        </p:txBody>
      </p:sp>
      <p:pic>
        <p:nvPicPr>
          <p:cNvPr id="878617" name="Picture 1049"/>
          <p:cNvPicPr>
            <a:picLocks noChangeAspect="1" noChangeArrowheads="1"/>
          </p:cNvPicPr>
          <p:nvPr/>
        </p:nvPicPr>
        <p:blipFill>
          <a:blip r:embed="rId9"/>
          <a:srcRect l="58501" t="14999" r="18675" b="69000"/>
          <a:stretch>
            <a:fillRect/>
          </a:stretch>
        </p:blipFill>
        <p:spPr bwMode="auto">
          <a:xfrm>
            <a:off x="6972300" y="1436688"/>
            <a:ext cx="1916113" cy="1004887"/>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878618" name="Picture 1050"/>
          <p:cNvPicPr>
            <a:picLocks noChangeAspect="1" noChangeArrowheads="1"/>
          </p:cNvPicPr>
          <p:nvPr/>
        </p:nvPicPr>
        <p:blipFill>
          <a:blip r:embed="rId9"/>
          <a:srcRect l="57375" t="65550" r="17438" b="17999"/>
          <a:stretch>
            <a:fillRect/>
          </a:stretch>
        </p:blipFill>
        <p:spPr bwMode="auto">
          <a:xfrm>
            <a:off x="223838" y="4210050"/>
            <a:ext cx="1811337" cy="893763"/>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19479" name="Rectangle 1051"/>
          <p:cNvSpPr>
            <a:spLocks noChangeArrowheads="1"/>
          </p:cNvSpPr>
          <p:nvPr/>
        </p:nvSpPr>
        <p:spPr bwMode="auto">
          <a:xfrm>
            <a:off x="0" y="198438"/>
            <a:ext cx="7772400" cy="762000"/>
          </a:xfrm>
          <a:prstGeom prst="rect">
            <a:avLst/>
          </a:prstGeom>
          <a:noFill/>
          <a:ln w="9525">
            <a:noFill/>
            <a:miter lim="800000"/>
            <a:headEnd/>
            <a:tailEnd/>
          </a:ln>
        </p:spPr>
        <p:txBody>
          <a:bodyPr/>
          <a:lstStyle/>
          <a:p>
            <a:pPr algn="l" eaLnBrk="1" hangingPunct="1"/>
            <a:r>
              <a:rPr lang="en-US" sz="3600" b="1">
                <a:solidFill>
                  <a:srgbClr val="000060"/>
                </a:solidFill>
              </a:rPr>
              <a:t>Nervous System Control</a:t>
            </a:r>
          </a:p>
        </p:txBody>
      </p:sp>
      <p:sp>
        <p:nvSpPr>
          <p:cNvPr id="19480" name="Rectangle 1052"/>
          <p:cNvSpPr>
            <a:spLocks noChangeArrowheads="1"/>
          </p:cNvSpPr>
          <p:nvPr/>
        </p:nvSpPr>
        <p:spPr bwMode="auto">
          <a:xfrm>
            <a:off x="7078663" y="312738"/>
            <a:ext cx="2058987" cy="579437"/>
          </a:xfrm>
          <a:prstGeom prst="rect">
            <a:avLst/>
          </a:prstGeom>
          <a:solidFill>
            <a:srgbClr val="FFEA18"/>
          </a:solidFill>
          <a:ln w="9525">
            <a:noFill/>
            <a:miter lim="800000"/>
            <a:headEnd/>
            <a:tailEnd/>
          </a:ln>
        </p:spPr>
        <p:txBody>
          <a:bodyPr wrap="none" anchor="ctr">
            <a:spAutoFit/>
          </a:bodyPr>
          <a:lstStyle/>
          <a:p>
            <a:r>
              <a:rPr lang="en-US" sz="3200" b="1">
                <a:solidFill>
                  <a:srgbClr val="CC0000"/>
                </a:solidFill>
              </a:rPr>
              <a:t>Feedback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8610"/>
                                        </p:tgtEl>
                                        <p:attrNameLst>
                                          <p:attrName>style.visibility</p:attrName>
                                        </p:attrNameLst>
                                      </p:cBhvr>
                                      <p:to>
                                        <p:strVal val="visible"/>
                                      </p:to>
                                    </p:set>
                                    <p:animEffect transition="in" filter="wipe(left)">
                                      <p:cBhvr>
                                        <p:cTn id="12" dur="500"/>
                                        <p:tgtEl>
                                          <p:spTgt spid="878610"/>
                                        </p:tgtEl>
                                      </p:cBhvr>
                                    </p:animEffect>
                                  </p:childTnLst>
                                  <p:subTnLst>
                                    <p:audio>
                                      <p:cMediaNode>
                                        <p:cTn display="0" masterRel="sameClick">
                                          <p:stCondLst>
                                            <p:cond evt="begin" delay="0">
                                              <p:tn val="10"/>
                                            </p:cond>
                                          </p:stCondLst>
                                          <p:endCondLst>
                                            <p:cond evt="onStopAudio" delay="0">
                                              <p:tgtEl>
                                                <p:sldTgt/>
                                              </p:tgtEl>
                                            </p:cond>
                                          </p:endCondLst>
                                        </p:cTn>
                                        <p:tgtEl>
                                          <p:sndTgt r:embed="rId3" name="Vibro Up"/>
                                        </p:tgtEl>
                                      </p:cMediaNode>
                                    </p:audio>
                                  </p:subTnLst>
                                </p:cTn>
                              </p:par>
                              <p:par>
                                <p:cTn id="13" presetID="22" presetClass="entr" presetSubtype="8" fill="hold" nodeType="withEffect">
                                  <p:stCondLst>
                                    <p:cond delay="0"/>
                                  </p:stCondLst>
                                  <p:childTnLst>
                                    <p:set>
                                      <p:cBhvr>
                                        <p:cTn id="14" dur="1" fill="hold">
                                          <p:stCondLst>
                                            <p:cond delay="0"/>
                                          </p:stCondLst>
                                        </p:cTn>
                                        <p:tgtEl>
                                          <p:spTgt spid="878614"/>
                                        </p:tgtEl>
                                        <p:attrNameLst>
                                          <p:attrName>style.visibility</p:attrName>
                                        </p:attrNameLst>
                                      </p:cBhvr>
                                      <p:to>
                                        <p:strVal val="visible"/>
                                      </p:to>
                                    </p:set>
                                    <p:animEffect transition="in" filter="wipe(left)">
                                      <p:cBhvr>
                                        <p:cTn id="15" dur="500"/>
                                        <p:tgtEl>
                                          <p:spTgt spid="8786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78607"/>
                                        </p:tgtEl>
                                        <p:attrNameLst>
                                          <p:attrName>style.visibility</p:attrName>
                                        </p:attrNameLst>
                                      </p:cBhvr>
                                      <p:to>
                                        <p:strVal val="visible"/>
                                      </p:to>
                                    </p:set>
                                    <p:animEffect transition="in" filter="wipe(left)">
                                      <p:cBhvr>
                                        <p:cTn id="20" dur="500"/>
                                        <p:tgtEl>
                                          <p:spTgt spid="878607"/>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78608"/>
                                        </p:tgtEl>
                                        <p:attrNameLst>
                                          <p:attrName>style.visibility</p:attrName>
                                        </p:attrNameLst>
                                      </p:cBhvr>
                                      <p:to>
                                        <p:strVal val="visible"/>
                                      </p:to>
                                    </p:set>
                                    <p:animEffect transition="in" filter="wipe(left)">
                                      <p:cBhvr>
                                        <p:cTn id="25" dur="500"/>
                                        <p:tgtEl>
                                          <p:spTgt spid="878608"/>
                                        </p:tgtEl>
                                      </p:cBhvr>
                                    </p:animEffect>
                                  </p:childTnLst>
                                  <p:subTnLst>
                                    <p:audio>
                                      <p:cMediaNode>
                                        <p:cTn display="0" masterRel="sameClick">
                                          <p:stCondLst>
                                            <p:cond evt="begin" delay="0">
                                              <p:tn val="23"/>
                                            </p:cond>
                                          </p:stCondLst>
                                          <p:endCondLst>
                                            <p:cond evt="onStopAudio" delay="0">
                                              <p:tgtEl>
                                                <p:sldTgt/>
                                              </p:tgtEl>
                                            </p:cond>
                                          </p:endCondLst>
                                        </p:cTn>
                                        <p:tgtEl>
                                          <p:sndTgt r:embed="rId5" name="Whoosh"/>
                                        </p:tgtEl>
                                      </p:cMediaNode>
                                    </p:audio>
                                  </p:subTnLst>
                                </p:cTn>
                              </p:par>
                              <p:par>
                                <p:cTn id="26" presetID="22" presetClass="entr" presetSubtype="8" fill="hold" nodeType="withEffect">
                                  <p:stCondLst>
                                    <p:cond delay="0"/>
                                  </p:stCondLst>
                                  <p:childTnLst>
                                    <p:set>
                                      <p:cBhvr>
                                        <p:cTn id="27" dur="1" fill="hold">
                                          <p:stCondLst>
                                            <p:cond delay="0"/>
                                          </p:stCondLst>
                                        </p:cTn>
                                        <p:tgtEl>
                                          <p:spTgt spid="878596"/>
                                        </p:tgtEl>
                                        <p:attrNameLst>
                                          <p:attrName>style.visibility</p:attrName>
                                        </p:attrNameLst>
                                      </p:cBhvr>
                                      <p:to>
                                        <p:strVal val="visible"/>
                                      </p:to>
                                    </p:set>
                                    <p:animEffect transition="in" filter="wipe(left)">
                                      <p:cBhvr>
                                        <p:cTn id="28" dur="500"/>
                                        <p:tgtEl>
                                          <p:spTgt spid="87859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78615"/>
                                        </p:tgtEl>
                                        <p:attrNameLst>
                                          <p:attrName>style.visibility</p:attrName>
                                        </p:attrNameLst>
                                      </p:cBhvr>
                                      <p:to>
                                        <p:strVal val="visible"/>
                                      </p:to>
                                    </p:set>
                                    <p:animEffect transition="in" filter="wipe(left)">
                                      <p:cBhvr>
                                        <p:cTn id="33" dur="500"/>
                                        <p:tgtEl>
                                          <p:spTgt spid="878615"/>
                                        </p:tgtEl>
                                      </p:cBhvr>
                                    </p:animEffect>
                                  </p:childTnLst>
                                  <p:subTnLst>
                                    <p:audio>
                                      <p:cMediaNode>
                                        <p:cTn display="0" masterRel="sameClick">
                                          <p:stCondLst>
                                            <p:cond evt="begin" delay="0">
                                              <p:tn val="31"/>
                                            </p:cond>
                                          </p:stCondLst>
                                          <p:endCondLst>
                                            <p:cond evt="onStopAudio" delay="0">
                                              <p:tgtEl>
                                                <p:sldTgt/>
                                              </p:tgtEl>
                                            </p:cond>
                                          </p:endCondLst>
                                        </p:cTn>
                                        <p:tgtEl>
                                          <p:sndTgt r:embed="rId5" name="Whoosh"/>
                                        </p:tgtEl>
                                      </p:cMediaNode>
                                    </p:audio>
                                  </p:subTnLst>
                                </p:cTn>
                              </p:par>
                              <p:par>
                                <p:cTn id="34" presetID="22" presetClass="entr" presetSubtype="8" fill="hold" nodeType="withEffect">
                                  <p:stCondLst>
                                    <p:cond delay="0"/>
                                  </p:stCondLst>
                                  <p:childTnLst>
                                    <p:set>
                                      <p:cBhvr>
                                        <p:cTn id="35" dur="1" fill="hold">
                                          <p:stCondLst>
                                            <p:cond delay="0"/>
                                          </p:stCondLst>
                                        </p:cTn>
                                        <p:tgtEl>
                                          <p:spTgt spid="878617"/>
                                        </p:tgtEl>
                                        <p:attrNameLst>
                                          <p:attrName>style.visibility</p:attrName>
                                        </p:attrNameLst>
                                      </p:cBhvr>
                                      <p:to>
                                        <p:strVal val="visible"/>
                                      </p:to>
                                    </p:set>
                                    <p:animEffect transition="in" filter="wipe(left)">
                                      <p:cBhvr>
                                        <p:cTn id="36" dur="500"/>
                                        <p:tgtEl>
                                          <p:spTgt spid="8786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up)">
                                      <p:cBhvr>
                                        <p:cTn id="41"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2" name="Laser"/>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78613"/>
                                        </p:tgtEl>
                                        <p:attrNameLst>
                                          <p:attrName>style.visibility</p:attrName>
                                        </p:attrNameLst>
                                      </p:cBhvr>
                                      <p:to>
                                        <p:strVal val="visible"/>
                                      </p:to>
                                    </p:set>
                                    <p:animEffect transition="in" filter="wipe(left)">
                                      <p:cBhvr>
                                        <p:cTn id="46" dur="500"/>
                                        <p:tgtEl>
                                          <p:spTgt spid="878613"/>
                                        </p:tgtEl>
                                      </p:cBhvr>
                                    </p:animEffect>
                                  </p:childTnLst>
                                  <p:subTnLst>
                                    <p:audio>
                                      <p:cMediaNode>
                                        <p:cTn display="0" masterRel="sameClick">
                                          <p:stCondLst>
                                            <p:cond evt="begin" delay="0">
                                              <p:tn val="44"/>
                                            </p:cond>
                                          </p:stCondLst>
                                          <p:endCondLst>
                                            <p:cond evt="onStopAudio" delay="0">
                                              <p:tgtEl>
                                                <p:sldTgt/>
                                              </p:tgtEl>
                                            </p:cond>
                                          </p:endCondLst>
                                        </p:cTn>
                                        <p:tgtEl>
                                          <p:sndTgt r:embed="rId3" name="Vibro Up"/>
                                        </p:tgtEl>
                                      </p:cMediaNode>
                                    </p:audio>
                                  </p:subTnLst>
                                </p:cTn>
                              </p:par>
                              <p:par>
                                <p:cTn id="47" presetID="22" presetClass="entr" presetSubtype="8" fill="hold" nodeType="withEffect">
                                  <p:stCondLst>
                                    <p:cond delay="0"/>
                                  </p:stCondLst>
                                  <p:childTnLst>
                                    <p:set>
                                      <p:cBhvr>
                                        <p:cTn id="48" dur="1" fill="hold">
                                          <p:stCondLst>
                                            <p:cond delay="0"/>
                                          </p:stCondLst>
                                        </p:cTn>
                                        <p:tgtEl>
                                          <p:spTgt spid="878595"/>
                                        </p:tgtEl>
                                        <p:attrNameLst>
                                          <p:attrName>style.visibility</p:attrName>
                                        </p:attrNameLst>
                                      </p:cBhvr>
                                      <p:to>
                                        <p:strVal val="visible"/>
                                      </p:to>
                                    </p:set>
                                    <p:animEffect transition="in" filter="wipe(left)">
                                      <p:cBhvr>
                                        <p:cTn id="49" dur="500"/>
                                        <p:tgtEl>
                                          <p:spTgt spid="87859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78609"/>
                                        </p:tgtEl>
                                        <p:attrNameLst>
                                          <p:attrName>style.visibility</p:attrName>
                                        </p:attrNameLst>
                                      </p:cBhvr>
                                      <p:to>
                                        <p:strVal val="visible"/>
                                      </p:to>
                                    </p:set>
                                    <p:animEffect transition="in" filter="wipe(left)">
                                      <p:cBhvr>
                                        <p:cTn id="54" dur="500"/>
                                        <p:tgtEl>
                                          <p:spTgt spid="878609"/>
                                        </p:tgtEl>
                                      </p:cBhvr>
                                    </p:animEffect>
                                  </p:childTnLst>
                                  <p:subTnLst>
                                    <p:audio>
                                      <p:cMediaNode>
                                        <p:cTn display="0" masterRel="sameClick">
                                          <p:stCondLst>
                                            <p:cond evt="begin" delay="0">
                                              <p:tn val="52"/>
                                            </p:cond>
                                          </p:stCondLst>
                                          <p:endCondLst>
                                            <p:cond evt="onStopAudio" delay="0">
                                              <p:tgtEl>
                                                <p:sldTgt/>
                                              </p:tgtEl>
                                            </p:cond>
                                          </p:endCondLst>
                                        </p:cTn>
                                        <p:tgtEl>
                                          <p:sndTgt r:embed="rId4" name="Chimes"/>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78612"/>
                                        </p:tgtEl>
                                        <p:attrNameLst>
                                          <p:attrName>style.visibility</p:attrName>
                                        </p:attrNameLst>
                                      </p:cBhvr>
                                      <p:to>
                                        <p:strVal val="visible"/>
                                      </p:to>
                                    </p:set>
                                    <p:animEffect transition="in" filter="wipe(left)">
                                      <p:cBhvr>
                                        <p:cTn id="59" dur="500"/>
                                        <p:tgtEl>
                                          <p:spTgt spid="878612"/>
                                        </p:tgtEl>
                                      </p:cBhvr>
                                    </p:animEffect>
                                  </p:childTnLst>
                                  <p:subTnLst>
                                    <p:audio>
                                      <p:cMediaNode>
                                        <p:cTn display="0" masterRel="sameClick">
                                          <p:stCondLst>
                                            <p:cond evt="begin" delay="0">
                                              <p:tn val="57"/>
                                            </p:cond>
                                          </p:stCondLst>
                                          <p:endCondLst>
                                            <p:cond evt="onStopAudio" delay="0">
                                              <p:tgtEl>
                                                <p:sldTgt/>
                                              </p:tgtEl>
                                            </p:cond>
                                          </p:endCondLst>
                                        </p:cTn>
                                        <p:tgtEl>
                                          <p:sndTgt r:embed="rId5" name="Whoosh"/>
                                        </p:tgtEl>
                                      </p:cMediaNode>
                                    </p:audio>
                                  </p:sub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878594"/>
                                        </p:tgtEl>
                                        <p:attrNameLst>
                                          <p:attrName>style.visibility</p:attrName>
                                        </p:attrNameLst>
                                      </p:cBhvr>
                                      <p:to>
                                        <p:strVal val="visible"/>
                                      </p:to>
                                    </p:set>
                                    <p:animEffect transition="in" filter="wipe(left)">
                                      <p:cBhvr>
                                        <p:cTn id="63" dur="500"/>
                                        <p:tgtEl>
                                          <p:spTgt spid="87859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78616"/>
                                        </p:tgtEl>
                                        <p:attrNameLst>
                                          <p:attrName>style.visibility</p:attrName>
                                        </p:attrNameLst>
                                      </p:cBhvr>
                                      <p:to>
                                        <p:strVal val="visible"/>
                                      </p:to>
                                    </p:set>
                                    <p:animEffect transition="in" filter="wipe(left)">
                                      <p:cBhvr>
                                        <p:cTn id="68" dur="500"/>
                                        <p:tgtEl>
                                          <p:spTgt spid="878616"/>
                                        </p:tgtEl>
                                      </p:cBhvr>
                                    </p:animEffect>
                                  </p:childTnLst>
                                  <p:subTnLst>
                                    <p:audio>
                                      <p:cMediaNode>
                                        <p:cTn display="0" masterRel="sameClick">
                                          <p:stCondLst>
                                            <p:cond evt="begin" delay="0">
                                              <p:tn val="66"/>
                                            </p:cond>
                                          </p:stCondLst>
                                          <p:endCondLst>
                                            <p:cond evt="onStopAudio" delay="0">
                                              <p:tgtEl>
                                                <p:sldTgt/>
                                              </p:tgtEl>
                                            </p:cond>
                                          </p:endCondLst>
                                        </p:cTn>
                                        <p:tgtEl>
                                          <p:sndTgt r:embed="rId5" name="Whoosh"/>
                                        </p:tgtEl>
                                      </p:cMediaNode>
                                    </p:audio>
                                  </p:subTnLst>
                                </p:cTn>
                              </p:par>
                              <p:par>
                                <p:cTn id="69" presetID="22" presetClass="entr" presetSubtype="8" fill="hold" nodeType="withEffect">
                                  <p:stCondLst>
                                    <p:cond delay="0"/>
                                  </p:stCondLst>
                                  <p:childTnLst>
                                    <p:set>
                                      <p:cBhvr>
                                        <p:cTn id="70" dur="1" fill="hold">
                                          <p:stCondLst>
                                            <p:cond delay="0"/>
                                          </p:stCondLst>
                                        </p:cTn>
                                        <p:tgtEl>
                                          <p:spTgt spid="878618"/>
                                        </p:tgtEl>
                                        <p:attrNameLst>
                                          <p:attrName>style.visibility</p:attrName>
                                        </p:attrNameLst>
                                      </p:cBhvr>
                                      <p:to>
                                        <p:strVal val="visible"/>
                                      </p:to>
                                    </p:set>
                                    <p:animEffect transition="in" filter="wipe(left)">
                                      <p:cBhvr>
                                        <p:cTn id="71" dur="500"/>
                                        <p:tgtEl>
                                          <p:spTgt spid="87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607" grpId="0" animBg="1" autoUpdateAnimBg="0"/>
      <p:bldP spid="878608" grpId="0" animBg="1" autoUpdateAnimBg="0"/>
      <p:bldP spid="878609" grpId="0" animBg="1" autoUpdateAnimBg="0"/>
      <p:bldP spid="878610" grpId="0" animBg="1" autoUpdateAnimBg="0"/>
      <p:bldP spid="878612" grpId="0" animBg="1" autoUpdateAnimBg="0"/>
      <p:bldP spid="878613" grpId="0" animBg="1" autoUpdateAnimBg="0"/>
      <p:bldP spid="878615" grpId="0" animBg="1" autoUpdateAnimBg="0"/>
      <p:bldP spid="87861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rowth_hormones"/>
          <p:cNvPicPr>
            <a:picLocks noChangeAspect="1" noChangeArrowheads="1"/>
          </p:cNvPicPr>
          <p:nvPr/>
        </p:nvPicPr>
        <p:blipFill>
          <a:blip r:embed="rId4"/>
          <a:srcRect/>
          <a:stretch>
            <a:fillRect/>
          </a:stretch>
        </p:blipFill>
        <p:spPr bwMode="auto">
          <a:xfrm>
            <a:off x="6340475" y="2833688"/>
            <a:ext cx="2633663" cy="3429000"/>
          </a:xfrm>
          <a:prstGeom prst="rect">
            <a:avLst/>
          </a:prstGeom>
          <a:noFill/>
          <a:ln w="9525">
            <a:noFill/>
            <a:miter lim="800000"/>
            <a:headEnd/>
            <a:tailEnd/>
          </a:ln>
        </p:spPr>
      </p:pic>
      <p:sp>
        <p:nvSpPr>
          <p:cNvPr id="20483" name="Rectangle 3"/>
          <p:cNvSpPr>
            <a:spLocks noGrp="1" noChangeArrowheads="1"/>
          </p:cNvSpPr>
          <p:nvPr>
            <p:ph type="title"/>
          </p:nvPr>
        </p:nvSpPr>
        <p:spPr/>
        <p:txBody>
          <a:bodyPr/>
          <a:lstStyle/>
          <a:p>
            <a:pPr eaLnBrk="1" hangingPunct="1"/>
            <a:r>
              <a:rPr lang="en-US" smtClean="0"/>
              <a:t>Hormones</a:t>
            </a:r>
          </a:p>
        </p:txBody>
      </p:sp>
      <p:sp>
        <p:nvSpPr>
          <p:cNvPr id="651268" name="Rectangle 4" descr="Rectangle: Click to edit Master text styles&#10;Second level&#10;Third level&#10;Fourth level&#10;Fifth level"/>
          <p:cNvSpPr>
            <a:spLocks noGrp="1" noChangeArrowheads="1"/>
          </p:cNvSpPr>
          <p:nvPr>
            <p:ph type="body" idx="1"/>
          </p:nvPr>
        </p:nvSpPr>
        <p:spPr>
          <a:xfrm>
            <a:off x="620713" y="1371600"/>
            <a:ext cx="7761287" cy="5486400"/>
          </a:xfrm>
        </p:spPr>
        <p:txBody>
          <a:bodyPr/>
          <a:lstStyle/>
          <a:p>
            <a:pPr eaLnBrk="1" hangingPunct="1"/>
            <a:r>
              <a:rPr lang="en-US" smtClean="0"/>
              <a:t>Why are hormones needed?</a:t>
            </a:r>
          </a:p>
          <a:p>
            <a:pPr lvl="1" eaLnBrk="1" hangingPunct="1"/>
            <a:r>
              <a:rPr lang="en-US" smtClean="0"/>
              <a:t>chemical messages from one body part to cells in other parts of body</a:t>
            </a:r>
          </a:p>
          <a:p>
            <a:pPr lvl="1" eaLnBrk="1" hangingPunct="1"/>
            <a:r>
              <a:rPr lang="en-US" smtClean="0"/>
              <a:t>communication needed </a:t>
            </a:r>
            <a:br>
              <a:rPr lang="en-US" smtClean="0"/>
            </a:br>
            <a:r>
              <a:rPr lang="en-US" smtClean="0"/>
              <a:t>to coordinate whole body</a:t>
            </a:r>
          </a:p>
          <a:p>
            <a:pPr lvl="1" eaLnBrk="1" hangingPunct="1"/>
            <a:r>
              <a:rPr lang="en-US" u="sng" smtClean="0">
                <a:solidFill>
                  <a:srgbClr val="CC0000"/>
                </a:solidFill>
              </a:rPr>
              <a:t>maintaining homeostasis</a:t>
            </a:r>
            <a:endParaRPr lang="en-US" smtClean="0"/>
          </a:p>
        </p:txBody>
      </p:sp>
      <p:sp>
        <p:nvSpPr>
          <p:cNvPr id="20485" name="Rectangle 5"/>
          <p:cNvSpPr>
            <a:spLocks noChangeArrowheads="1"/>
          </p:cNvSpPr>
          <p:nvPr/>
        </p:nvSpPr>
        <p:spPr bwMode="auto">
          <a:xfrm>
            <a:off x="6542088" y="6183313"/>
            <a:ext cx="2328862" cy="396875"/>
          </a:xfrm>
          <a:prstGeom prst="rect">
            <a:avLst/>
          </a:prstGeom>
          <a:noFill/>
          <a:ln w="9525">
            <a:noFill/>
            <a:miter lim="800000"/>
            <a:headEnd/>
            <a:tailEnd/>
          </a:ln>
        </p:spPr>
        <p:txBody>
          <a:bodyPr wrap="none" anchor="ctr">
            <a:spAutoFit/>
          </a:bodyPr>
          <a:lstStyle/>
          <a:p>
            <a:r>
              <a:rPr lang="en-US" sz="2000" b="1">
                <a:solidFill>
                  <a:srgbClr val="0F116A"/>
                </a:solidFill>
              </a:rPr>
              <a:t>growth hormones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1268">
                                            <p:txEl>
                                              <p:pRg st="0" end="0"/>
                                            </p:txEl>
                                          </p:spTgt>
                                        </p:tgtEl>
                                        <p:attrNameLst>
                                          <p:attrName>style.visibility</p:attrName>
                                        </p:attrNameLst>
                                      </p:cBhvr>
                                      <p:to>
                                        <p:strVal val="visible"/>
                                      </p:to>
                                    </p:set>
                                    <p:anim calcmode="lin" valueType="num">
                                      <p:cBhvr additive="base">
                                        <p:cTn id="7" dur="500" fill="hold"/>
                                        <p:tgtEl>
                                          <p:spTgt spid="6512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12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1268">
                                            <p:txEl>
                                              <p:pRg st="1" end="1"/>
                                            </p:txEl>
                                          </p:spTgt>
                                        </p:tgtEl>
                                        <p:attrNameLst>
                                          <p:attrName>style.visibility</p:attrName>
                                        </p:attrNameLst>
                                      </p:cBhvr>
                                      <p:to>
                                        <p:strVal val="visible"/>
                                      </p:to>
                                    </p:set>
                                    <p:anim calcmode="lin" valueType="num">
                                      <p:cBhvr additive="base">
                                        <p:cTn id="13" dur="500" fill="hold"/>
                                        <p:tgtEl>
                                          <p:spTgt spid="6512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12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1268">
                                            <p:txEl>
                                              <p:pRg st="2" end="2"/>
                                            </p:txEl>
                                          </p:spTgt>
                                        </p:tgtEl>
                                        <p:attrNameLst>
                                          <p:attrName>style.visibility</p:attrName>
                                        </p:attrNameLst>
                                      </p:cBhvr>
                                      <p:to>
                                        <p:strVal val="visible"/>
                                      </p:to>
                                    </p:set>
                                    <p:anim calcmode="lin" valueType="num">
                                      <p:cBhvr additive="base">
                                        <p:cTn id="19" dur="500" fill="hold"/>
                                        <p:tgtEl>
                                          <p:spTgt spid="65126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126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1268">
                                            <p:txEl>
                                              <p:pRg st="3" end="3"/>
                                            </p:txEl>
                                          </p:spTgt>
                                        </p:tgtEl>
                                        <p:attrNameLst>
                                          <p:attrName>style.visibility</p:attrName>
                                        </p:attrNameLst>
                                      </p:cBhvr>
                                      <p:to>
                                        <p:strVal val="visible"/>
                                      </p:to>
                                    </p:set>
                                    <p:anim calcmode="lin" valueType="num">
                                      <p:cBhvr additive="base">
                                        <p:cTn id="25" dur="500" fill="hold"/>
                                        <p:tgtEl>
                                          <p:spTgt spid="65126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126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Endocrine System</a:t>
            </a:r>
          </a:p>
        </p:txBody>
      </p:sp>
      <p:pic>
        <p:nvPicPr>
          <p:cNvPr id="22531" name="Picture 3" descr="45_06HumanEndocGlands_U-1"/>
          <p:cNvPicPr>
            <a:picLocks noChangeAspect="1" noChangeArrowheads="1"/>
          </p:cNvPicPr>
          <p:nvPr/>
        </p:nvPicPr>
        <p:blipFill>
          <a:blip r:embed="rId4"/>
          <a:srcRect/>
          <a:stretch>
            <a:fillRect/>
          </a:stretch>
        </p:blipFill>
        <p:spPr bwMode="auto">
          <a:xfrm>
            <a:off x="6048375" y="2146300"/>
            <a:ext cx="3024188" cy="4629150"/>
          </a:xfrm>
          <a:prstGeom prst="rect">
            <a:avLst/>
          </a:prstGeom>
          <a:noFill/>
          <a:ln w="9525">
            <a:noFill/>
            <a:miter lim="800000"/>
            <a:headEnd/>
            <a:tailEnd/>
          </a:ln>
        </p:spPr>
      </p:pic>
      <p:sp>
        <p:nvSpPr>
          <p:cNvPr id="653316" name="Rectangle 4" descr="Rectangle: Click to edit Master text styles&#10;Second level&#10;Third level&#10;Fourth level&#10;Fifth level"/>
          <p:cNvSpPr>
            <a:spLocks noGrp="1" noChangeArrowheads="1"/>
          </p:cNvSpPr>
          <p:nvPr>
            <p:ph type="body" idx="1"/>
          </p:nvPr>
        </p:nvSpPr>
        <p:spPr>
          <a:xfrm>
            <a:off x="723900" y="1385888"/>
            <a:ext cx="8348663" cy="5389562"/>
          </a:xfrm>
        </p:spPr>
        <p:txBody>
          <a:bodyPr/>
          <a:lstStyle/>
          <a:p>
            <a:pPr eaLnBrk="1" hangingPunct="1"/>
            <a:r>
              <a:rPr lang="en-US" sz="3400" smtClean="0"/>
              <a:t>Endocrine system releases hormones</a:t>
            </a:r>
          </a:p>
          <a:p>
            <a:pPr lvl="1" eaLnBrk="1" hangingPunct="1"/>
            <a:r>
              <a:rPr lang="en-US" sz="3200" u="sng" smtClean="0">
                <a:solidFill>
                  <a:srgbClr val="CC0000"/>
                </a:solidFill>
              </a:rPr>
              <a:t>glands which secrete (release) </a:t>
            </a:r>
            <a:br>
              <a:rPr lang="en-US" sz="3200" u="sng" smtClean="0">
                <a:solidFill>
                  <a:srgbClr val="CC0000"/>
                </a:solidFill>
              </a:rPr>
            </a:br>
            <a:r>
              <a:rPr lang="en-US" sz="3200" u="sng" smtClean="0">
                <a:solidFill>
                  <a:srgbClr val="CC0000"/>
                </a:solidFill>
              </a:rPr>
              <a:t>chemical signals into blood</a:t>
            </a:r>
            <a:endParaRPr lang="en-US" sz="3200" smtClean="0"/>
          </a:p>
          <a:p>
            <a:pPr lvl="2" eaLnBrk="1" hangingPunct="1"/>
            <a:r>
              <a:rPr lang="en-US" sz="2800" smtClean="0"/>
              <a:t>chemicals cause changes </a:t>
            </a:r>
            <a:br>
              <a:rPr lang="en-US" sz="2800" smtClean="0"/>
            </a:br>
            <a:r>
              <a:rPr lang="en-US" sz="2800" smtClean="0"/>
              <a:t>in other parts of body</a:t>
            </a:r>
          </a:p>
          <a:p>
            <a:pPr lvl="3" eaLnBrk="1" hangingPunct="1"/>
            <a:r>
              <a:rPr lang="en-US" sz="2400" smtClean="0"/>
              <a:t>growth hormones</a:t>
            </a:r>
          </a:p>
          <a:p>
            <a:pPr lvl="3" eaLnBrk="1" hangingPunct="1"/>
            <a:r>
              <a:rPr lang="en-US" sz="2400" smtClean="0"/>
              <a:t>sex hormones</a:t>
            </a:r>
          </a:p>
          <a:p>
            <a:pPr lvl="3" eaLnBrk="1" hangingPunct="1"/>
            <a:r>
              <a:rPr lang="en-US" sz="2400" smtClean="0"/>
              <a:t>response hormones</a:t>
            </a:r>
          </a:p>
          <a:p>
            <a:pPr lvl="3" eaLnBrk="1" hangingPunct="1"/>
            <a:r>
              <a:rPr lang="en-US" sz="2400" smtClean="0"/>
              <a:t>metabolism hormones</a:t>
            </a:r>
          </a:p>
          <a:p>
            <a:pPr lvl="3" eaLnBrk="1" hangingPunct="1"/>
            <a:r>
              <a:rPr lang="en-US" sz="2400" smtClean="0"/>
              <a:t>and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3316">
                                            <p:txEl>
                                              <p:pRg st="0" end="0"/>
                                            </p:txEl>
                                          </p:spTgt>
                                        </p:tgtEl>
                                        <p:attrNameLst>
                                          <p:attrName>style.visibility</p:attrName>
                                        </p:attrNameLst>
                                      </p:cBhvr>
                                      <p:to>
                                        <p:strVal val="visible"/>
                                      </p:to>
                                    </p:set>
                                    <p:anim calcmode="lin" valueType="num">
                                      <p:cBhvr additive="base">
                                        <p:cTn id="7" dur="500" fill="hold"/>
                                        <p:tgtEl>
                                          <p:spTgt spid="6533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33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3316">
                                            <p:txEl>
                                              <p:pRg st="1" end="1"/>
                                            </p:txEl>
                                          </p:spTgt>
                                        </p:tgtEl>
                                        <p:attrNameLst>
                                          <p:attrName>style.visibility</p:attrName>
                                        </p:attrNameLst>
                                      </p:cBhvr>
                                      <p:to>
                                        <p:strVal val="visible"/>
                                      </p:to>
                                    </p:set>
                                    <p:anim calcmode="lin" valueType="num">
                                      <p:cBhvr additive="base">
                                        <p:cTn id="13" dur="500" fill="hold"/>
                                        <p:tgtEl>
                                          <p:spTgt spid="6533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331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3316">
                                            <p:txEl>
                                              <p:pRg st="2" end="2"/>
                                            </p:txEl>
                                          </p:spTgt>
                                        </p:tgtEl>
                                        <p:attrNameLst>
                                          <p:attrName>style.visibility</p:attrName>
                                        </p:attrNameLst>
                                      </p:cBhvr>
                                      <p:to>
                                        <p:strVal val="visible"/>
                                      </p:to>
                                    </p:set>
                                    <p:anim calcmode="lin" valueType="num">
                                      <p:cBhvr additive="base">
                                        <p:cTn id="19" dur="500" fill="hold"/>
                                        <p:tgtEl>
                                          <p:spTgt spid="6533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331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3316">
                                            <p:txEl>
                                              <p:pRg st="3" end="3"/>
                                            </p:txEl>
                                          </p:spTgt>
                                        </p:tgtEl>
                                        <p:attrNameLst>
                                          <p:attrName>style.visibility</p:attrName>
                                        </p:attrNameLst>
                                      </p:cBhvr>
                                      <p:to>
                                        <p:strVal val="visible"/>
                                      </p:to>
                                    </p:set>
                                    <p:anim calcmode="lin" valueType="num">
                                      <p:cBhvr additive="base">
                                        <p:cTn id="25" dur="500" fill="hold"/>
                                        <p:tgtEl>
                                          <p:spTgt spid="65331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33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3316">
                                            <p:txEl>
                                              <p:pRg st="4" end="4"/>
                                            </p:txEl>
                                          </p:spTgt>
                                        </p:tgtEl>
                                        <p:attrNameLst>
                                          <p:attrName>style.visibility</p:attrName>
                                        </p:attrNameLst>
                                      </p:cBhvr>
                                      <p:to>
                                        <p:strVal val="visible"/>
                                      </p:to>
                                    </p:set>
                                    <p:anim calcmode="lin" valueType="num">
                                      <p:cBhvr additive="base">
                                        <p:cTn id="31" dur="500" fill="hold"/>
                                        <p:tgtEl>
                                          <p:spTgt spid="65331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331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3316">
                                            <p:txEl>
                                              <p:pRg st="5" end="5"/>
                                            </p:txEl>
                                          </p:spTgt>
                                        </p:tgtEl>
                                        <p:attrNameLst>
                                          <p:attrName>style.visibility</p:attrName>
                                        </p:attrNameLst>
                                      </p:cBhvr>
                                      <p:to>
                                        <p:strVal val="visible"/>
                                      </p:to>
                                    </p:set>
                                    <p:anim calcmode="lin" valueType="num">
                                      <p:cBhvr additive="base">
                                        <p:cTn id="37" dur="500" fill="hold"/>
                                        <p:tgtEl>
                                          <p:spTgt spid="65331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331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53316">
                                            <p:txEl>
                                              <p:pRg st="6" end="6"/>
                                            </p:txEl>
                                          </p:spTgt>
                                        </p:tgtEl>
                                        <p:attrNameLst>
                                          <p:attrName>style.visibility</p:attrName>
                                        </p:attrNameLst>
                                      </p:cBhvr>
                                      <p:to>
                                        <p:strVal val="visible"/>
                                      </p:to>
                                    </p:set>
                                    <p:anim calcmode="lin" valueType="num">
                                      <p:cBhvr additive="base">
                                        <p:cTn id="43" dur="500" fill="hold"/>
                                        <p:tgtEl>
                                          <p:spTgt spid="65331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533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53316">
                                            <p:txEl>
                                              <p:pRg st="7" end="7"/>
                                            </p:txEl>
                                          </p:spTgt>
                                        </p:tgtEl>
                                        <p:attrNameLst>
                                          <p:attrName>style.visibility</p:attrName>
                                        </p:attrNameLst>
                                      </p:cBhvr>
                                      <p:to>
                                        <p:strVal val="visible"/>
                                      </p:to>
                                    </p:set>
                                    <p:anim calcmode="lin" valueType="num">
                                      <p:cBhvr additive="base">
                                        <p:cTn id="49" dur="500" fill="hold"/>
                                        <p:tgtEl>
                                          <p:spTgt spid="65331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533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a:lstStyle/>
          <a:p>
            <a:pPr eaLnBrk="1" hangingPunct="1"/>
            <a:r>
              <a:rPr lang="en-US" smtClean="0"/>
              <a:t>Responding to hormones</a:t>
            </a:r>
          </a:p>
        </p:txBody>
      </p:sp>
      <p:sp>
        <p:nvSpPr>
          <p:cNvPr id="885763" name="Rectangle 1027" descr="Rectangle: Click to edit Master text styles&#10;Second level&#10;Third level&#10;Fourth level&#10;Fifth level"/>
          <p:cNvSpPr>
            <a:spLocks noGrp="1" noChangeArrowheads="1"/>
          </p:cNvSpPr>
          <p:nvPr>
            <p:ph type="body" idx="1"/>
          </p:nvPr>
        </p:nvSpPr>
        <p:spPr>
          <a:xfrm>
            <a:off x="838200" y="1371600"/>
            <a:ext cx="7772400" cy="1549400"/>
          </a:xfrm>
        </p:spPr>
        <p:txBody>
          <a:bodyPr/>
          <a:lstStyle/>
          <a:p>
            <a:pPr eaLnBrk="1" hangingPunct="1"/>
            <a:r>
              <a:rPr lang="en-US" u="sng" smtClean="0">
                <a:solidFill>
                  <a:srgbClr val="CC0000"/>
                </a:solidFill>
              </a:rPr>
              <a:t>Lock and key system</a:t>
            </a:r>
          </a:p>
          <a:p>
            <a:pPr lvl="1" eaLnBrk="1" hangingPunct="1"/>
            <a:r>
              <a:rPr lang="en-US" u="sng" smtClean="0">
                <a:solidFill>
                  <a:srgbClr val="CC0000"/>
                </a:solidFill>
              </a:rPr>
              <a:t>hormone fits receptor on “target” cell </a:t>
            </a:r>
          </a:p>
        </p:txBody>
      </p:sp>
      <p:grpSp>
        <p:nvGrpSpPr>
          <p:cNvPr id="2" name="Group 1113"/>
          <p:cNvGrpSpPr>
            <a:grpSpLocks/>
          </p:cNvGrpSpPr>
          <p:nvPr/>
        </p:nvGrpSpPr>
        <p:grpSpPr bwMode="auto">
          <a:xfrm>
            <a:off x="350838" y="3048000"/>
            <a:ext cx="2157412" cy="1614488"/>
            <a:chOff x="221" y="1920"/>
            <a:chExt cx="1359" cy="1017"/>
          </a:xfrm>
        </p:grpSpPr>
        <p:sp>
          <p:nvSpPr>
            <p:cNvPr id="24651" name="Oval 1114"/>
            <p:cNvSpPr>
              <a:spLocks noChangeArrowheads="1"/>
            </p:cNvSpPr>
            <p:nvPr/>
          </p:nvSpPr>
          <p:spPr bwMode="auto">
            <a:xfrm rot="-5400000">
              <a:off x="392" y="1749"/>
              <a:ext cx="1017" cy="1359"/>
            </a:xfrm>
            <a:prstGeom prst="ellipse">
              <a:avLst/>
            </a:prstGeom>
            <a:solidFill>
              <a:srgbClr val="FFEA18"/>
            </a:solidFill>
            <a:ln w="38100">
              <a:solidFill>
                <a:srgbClr val="660000"/>
              </a:solidFill>
              <a:round/>
              <a:headEnd/>
              <a:tailEnd/>
            </a:ln>
          </p:spPr>
          <p:txBody>
            <a:bodyPr wrap="none" anchor="ctr"/>
            <a:lstStyle/>
            <a:p>
              <a:endParaRPr lang="en-US"/>
            </a:p>
          </p:txBody>
        </p:sp>
        <p:sp>
          <p:nvSpPr>
            <p:cNvPr id="24652" name="Oval 1115"/>
            <p:cNvSpPr>
              <a:spLocks noChangeArrowheads="1"/>
            </p:cNvSpPr>
            <p:nvPr/>
          </p:nvSpPr>
          <p:spPr bwMode="auto">
            <a:xfrm rot="-5400000">
              <a:off x="475" y="2158"/>
              <a:ext cx="225" cy="301"/>
            </a:xfrm>
            <a:prstGeom prst="ellipse">
              <a:avLst/>
            </a:prstGeom>
            <a:solidFill>
              <a:srgbClr val="660000"/>
            </a:solidFill>
            <a:ln w="38100">
              <a:solidFill>
                <a:srgbClr val="660000"/>
              </a:solidFill>
              <a:round/>
              <a:headEnd/>
              <a:tailEnd/>
            </a:ln>
          </p:spPr>
          <p:txBody>
            <a:bodyPr wrap="none" anchor="ctr"/>
            <a:lstStyle/>
            <a:p>
              <a:endParaRPr lang="en-US"/>
            </a:p>
          </p:txBody>
        </p:sp>
      </p:grpSp>
      <p:grpSp>
        <p:nvGrpSpPr>
          <p:cNvPr id="3" name="Group 1116"/>
          <p:cNvGrpSpPr>
            <a:grpSpLocks/>
          </p:cNvGrpSpPr>
          <p:nvPr/>
        </p:nvGrpSpPr>
        <p:grpSpPr bwMode="auto">
          <a:xfrm>
            <a:off x="1481138" y="3240088"/>
            <a:ext cx="806450" cy="1125537"/>
            <a:chOff x="933" y="2041"/>
            <a:chExt cx="508" cy="709"/>
          </a:xfrm>
        </p:grpSpPr>
        <p:sp>
          <p:nvSpPr>
            <p:cNvPr id="24645" name="Oval 1117"/>
            <p:cNvSpPr>
              <a:spLocks noChangeArrowheads="1"/>
            </p:cNvSpPr>
            <p:nvPr/>
          </p:nvSpPr>
          <p:spPr bwMode="auto">
            <a:xfrm>
              <a:off x="1183" y="2275"/>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646" name="Oval 1118"/>
            <p:cNvSpPr>
              <a:spLocks noChangeArrowheads="1"/>
            </p:cNvSpPr>
            <p:nvPr/>
          </p:nvSpPr>
          <p:spPr bwMode="auto">
            <a:xfrm>
              <a:off x="933" y="2041"/>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647" name="Oval 1119"/>
            <p:cNvSpPr>
              <a:spLocks noChangeArrowheads="1"/>
            </p:cNvSpPr>
            <p:nvPr/>
          </p:nvSpPr>
          <p:spPr bwMode="auto">
            <a:xfrm>
              <a:off x="1224" y="2483"/>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648" name="Oval 1120"/>
            <p:cNvSpPr>
              <a:spLocks noChangeArrowheads="1"/>
            </p:cNvSpPr>
            <p:nvPr/>
          </p:nvSpPr>
          <p:spPr bwMode="auto">
            <a:xfrm>
              <a:off x="1349" y="2350"/>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649" name="Oval 1121"/>
            <p:cNvSpPr>
              <a:spLocks noChangeArrowheads="1"/>
            </p:cNvSpPr>
            <p:nvPr/>
          </p:nvSpPr>
          <p:spPr bwMode="auto">
            <a:xfrm>
              <a:off x="1074" y="2658"/>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650" name="Oval 1122"/>
            <p:cNvSpPr>
              <a:spLocks noChangeArrowheads="1"/>
            </p:cNvSpPr>
            <p:nvPr/>
          </p:nvSpPr>
          <p:spPr bwMode="auto">
            <a:xfrm>
              <a:off x="1000" y="2283"/>
              <a:ext cx="92" cy="92"/>
            </a:xfrm>
            <a:prstGeom prst="ellipse">
              <a:avLst/>
            </a:prstGeom>
            <a:solidFill>
              <a:srgbClr val="CC0000"/>
            </a:solidFill>
            <a:ln w="9525">
              <a:solidFill>
                <a:srgbClr val="CC0000"/>
              </a:solidFill>
              <a:round/>
              <a:headEnd/>
              <a:tailEnd/>
            </a:ln>
          </p:spPr>
          <p:txBody>
            <a:bodyPr wrap="none" anchor="ctr"/>
            <a:lstStyle/>
            <a:p>
              <a:endParaRPr lang="en-US"/>
            </a:p>
          </p:txBody>
        </p:sp>
      </p:grpSp>
      <p:grpSp>
        <p:nvGrpSpPr>
          <p:cNvPr id="4" name="Group 1123"/>
          <p:cNvGrpSpPr>
            <a:grpSpLocks/>
          </p:cNvGrpSpPr>
          <p:nvPr/>
        </p:nvGrpSpPr>
        <p:grpSpPr bwMode="auto">
          <a:xfrm rot="13647243" flipV="1">
            <a:off x="2523332" y="3294856"/>
            <a:ext cx="806450" cy="1125537"/>
            <a:chOff x="1749" y="2016"/>
            <a:chExt cx="508" cy="709"/>
          </a:xfrm>
        </p:grpSpPr>
        <p:sp>
          <p:nvSpPr>
            <p:cNvPr id="24639" name="Oval 1124"/>
            <p:cNvSpPr>
              <a:spLocks noChangeArrowheads="1"/>
            </p:cNvSpPr>
            <p:nvPr/>
          </p:nvSpPr>
          <p:spPr bwMode="auto">
            <a:xfrm rot="5400000">
              <a:off x="1999" y="2250"/>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640" name="Oval 1125"/>
            <p:cNvSpPr>
              <a:spLocks noChangeArrowheads="1"/>
            </p:cNvSpPr>
            <p:nvPr/>
          </p:nvSpPr>
          <p:spPr bwMode="auto">
            <a:xfrm rot="5400000">
              <a:off x="1749" y="2016"/>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641" name="Oval 1126"/>
            <p:cNvSpPr>
              <a:spLocks noChangeArrowheads="1"/>
            </p:cNvSpPr>
            <p:nvPr/>
          </p:nvSpPr>
          <p:spPr bwMode="auto">
            <a:xfrm rot="5400000">
              <a:off x="2040" y="2458"/>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642" name="Oval 1127"/>
            <p:cNvSpPr>
              <a:spLocks noChangeArrowheads="1"/>
            </p:cNvSpPr>
            <p:nvPr/>
          </p:nvSpPr>
          <p:spPr bwMode="auto">
            <a:xfrm rot="5400000">
              <a:off x="2165" y="2325"/>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643" name="Oval 1128"/>
            <p:cNvSpPr>
              <a:spLocks noChangeArrowheads="1"/>
            </p:cNvSpPr>
            <p:nvPr/>
          </p:nvSpPr>
          <p:spPr bwMode="auto">
            <a:xfrm rot="5400000">
              <a:off x="1890" y="2633"/>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644" name="Oval 1129"/>
            <p:cNvSpPr>
              <a:spLocks noChangeArrowheads="1"/>
            </p:cNvSpPr>
            <p:nvPr/>
          </p:nvSpPr>
          <p:spPr bwMode="auto">
            <a:xfrm rot="5400000">
              <a:off x="1816" y="2258"/>
              <a:ext cx="92" cy="92"/>
            </a:xfrm>
            <a:prstGeom prst="ellipse">
              <a:avLst/>
            </a:prstGeom>
            <a:solidFill>
              <a:srgbClr val="CC0000"/>
            </a:solidFill>
            <a:ln w="9525">
              <a:solidFill>
                <a:srgbClr val="CC0000"/>
              </a:solidFill>
              <a:round/>
              <a:headEnd/>
              <a:tailEnd/>
            </a:ln>
          </p:spPr>
          <p:txBody>
            <a:bodyPr wrap="none" anchor="ctr"/>
            <a:lstStyle/>
            <a:p>
              <a:endParaRPr lang="en-US"/>
            </a:p>
          </p:txBody>
        </p:sp>
      </p:grpSp>
      <p:grpSp>
        <p:nvGrpSpPr>
          <p:cNvPr id="5" name="Group 1130"/>
          <p:cNvGrpSpPr>
            <a:grpSpLocks/>
          </p:cNvGrpSpPr>
          <p:nvPr/>
        </p:nvGrpSpPr>
        <p:grpSpPr bwMode="auto">
          <a:xfrm>
            <a:off x="5635625" y="2659063"/>
            <a:ext cx="1825625" cy="665162"/>
            <a:chOff x="3550" y="1675"/>
            <a:chExt cx="1150" cy="419"/>
          </a:xfrm>
        </p:grpSpPr>
        <p:grpSp>
          <p:nvGrpSpPr>
            <p:cNvPr id="24624" name="Group 1131"/>
            <p:cNvGrpSpPr>
              <a:grpSpLocks/>
            </p:cNvGrpSpPr>
            <p:nvPr/>
          </p:nvGrpSpPr>
          <p:grpSpPr bwMode="auto">
            <a:xfrm>
              <a:off x="3826" y="1675"/>
              <a:ext cx="116" cy="218"/>
              <a:chOff x="3850" y="1699"/>
              <a:chExt cx="116" cy="218"/>
            </a:xfrm>
          </p:grpSpPr>
          <p:sp>
            <p:nvSpPr>
              <p:cNvPr id="24637" name="Rectangle 1132"/>
              <p:cNvSpPr>
                <a:spLocks noChangeArrowheads="1"/>
              </p:cNvSpPr>
              <p:nvPr/>
            </p:nvSpPr>
            <p:spPr bwMode="auto">
              <a:xfrm>
                <a:off x="3850" y="1733"/>
                <a:ext cx="116" cy="184"/>
              </a:xfrm>
              <a:prstGeom prst="rect">
                <a:avLst/>
              </a:prstGeom>
              <a:solidFill>
                <a:srgbClr val="010101"/>
              </a:solidFill>
              <a:ln w="9525">
                <a:solidFill>
                  <a:schemeClr val="tx1"/>
                </a:solidFill>
                <a:miter lim="800000"/>
                <a:headEnd/>
                <a:tailEnd/>
              </a:ln>
            </p:spPr>
            <p:txBody>
              <a:bodyPr wrap="none" anchor="ctr"/>
              <a:lstStyle/>
              <a:p>
                <a:endParaRPr lang="en-US"/>
              </a:p>
            </p:txBody>
          </p:sp>
          <p:sp>
            <p:nvSpPr>
              <p:cNvPr id="24638" name="Oval 1133"/>
              <p:cNvSpPr>
                <a:spLocks noChangeArrowheads="1"/>
              </p:cNvSpPr>
              <p:nvPr/>
            </p:nvSpPr>
            <p:spPr bwMode="auto">
              <a:xfrm>
                <a:off x="3866" y="1699"/>
                <a:ext cx="92" cy="92"/>
              </a:xfrm>
              <a:prstGeom prst="ellipse">
                <a:avLst/>
              </a:prstGeom>
              <a:solidFill>
                <a:schemeClr val="bg1"/>
              </a:solidFill>
              <a:ln w="9525">
                <a:solidFill>
                  <a:schemeClr val="bg1"/>
                </a:solidFill>
                <a:round/>
                <a:headEnd/>
                <a:tailEnd/>
              </a:ln>
            </p:spPr>
            <p:txBody>
              <a:bodyPr wrap="none" anchor="ctr"/>
              <a:lstStyle/>
              <a:p>
                <a:endParaRPr lang="en-US"/>
              </a:p>
            </p:txBody>
          </p:sp>
        </p:grpSp>
        <p:grpSp>
          <p:nvGrpSpPr>
            <p:cNvPr id="24625" name="Group 1134"/>
            <p:cNvGrpSpPr>
              <a:grpSpLocks/>
            </p:cNvGrpSpPr>
            <p:nvPr/>
          </p:nvGrpSpPr>
          <p:grpSpPr bwMode="auto">
            <a:xfrm rot="959999">
              <a:off x="4100" y="1692"/>
              <a:ext cx="116" cy="218"/>
              <a:chOff x="3850" y="1699"/>
              <a:chExt cx="116" cy="218"/>
            </a:xfrm>
          </p:grpSpPr>
          <p:sp>
            <p:nvSpPr>
              <p:cNvPr id="24635" name="Rectangle 1135"/>
              <p:cNvSpPr>
                <a:spLocks noChangeArrowheads="1"/>
              </p:cNvSpPr>
              <p:nvPr/>
            </p:nvSpPr>
            <p:spPr bwMode="auto">
              <a:xfrm>
                <a:off x="3850" y="1733"/>
                <a:ext cx="116" cy="184"/>
              </a:xfrm>
              <a:prstGeom prst="rect">
                <a:avLst/>
              </a:prstGeom>
              <a:solidFill>
                <a:srgbClr val="010101"/>
              </a:solidFill>
              <a:ln w="9525">
                <a:solidFill>
                  <a:schemeClr val="tx1"/>
                </a:solidFill>
                <a:miter lim="800000"/>
                <a:headEnd/>
                <a:tailEnd/>
              </a:ln>
            </p:spPr>
            <p:txBody>
              <a:bodyPr wrap="none" anchor="ctr"/>
              <a:lstStyle/>
              <a:p>
                <a:endParaRPr lang="en-US"/>
              </a:p>
            </p:txBody>
          </p:sp>
          <p:sp>
            <p:nvSpPr>
              <p:cNvPr id="24636" name="Oval 1136"/>
              <p:cNvSpPr>
                <a:spLocks noChangeArrowheads="1"/>
              </p:cNvSpPr>
              <p:nvPr/>
            </p:nvSpPr>
            <p:spPr bwMode="auto">
              <a:xfrm>
                <a:off x="3866" y="1699"/>
                <a:ext cx="92" cy="92"/>
              </a:xfrm>
              <a:prstGeom prst="ellipse">
                <a:avLst/>
              </a:prstGeom>
              <a:solidFill>
                <a:schemeClr val="bg1"/>
              </a:solidFill>
              <a:ln w="9525">
                <a:solidFill>
                  <a:schemeClr val="bg1"/>
                </a:solidFill>
                <a:round/>
                <a:headEnd/>
                <a:tailEnd/>
              </a:ln>
            </p:spPr>
            <p:txBody>
              <a:bodyPr wrap="none" anchor="ctr"/>
              <a:lstStyle/>
              <a:p>
                <a:endParaRPr lang="en-US"/>
              </a:p>
            </p:txBody>
          </p:sp>
        </p:grpSp>
        <p:grpSp>
          <p:nvGrpSpPr>
            <p:cNvPr id="24626" name="Group 1137"/>
            <p:cNvGrpSpPr>
              <a:grpSpLocks/>
            </p:cNvGrpSpPr>
            <p:nvPr/>
          </p:nvGrpSpPr>
          <p:grpSpPr bwMode="auto">
            <a:xfrm rot="2338042">
              <a:off x="4343" y="1784"/>
              <a:ext cx="116" cy="218"/>
              <a:chOff x="3850" y="1699"/>
              <a:chExt cx="116" cy="218"/>
            </a:xfrm>
          </p:grpSpPr>
          <p:sp>
            <p:nvSpPr>
              <p:cNvPr id="24633" name="Rectangle 1138"/>
              <p:cNvSpPr>
                <a:spLocks noChangeArrowheads="1"/>
              </p:cNvSpPr>
              <p:nvPr/>
            </p:nvSpPr>
            <p:spPr bwMode="auto">
              <a:xfrm>
                <a:off x="3850" y="1733"/>
                <a:ext cx="116" cy="184"/>
              </a:xfrm>
              <a:prstGeom prst="rect">
                <a:avLst/>
              </a:prstGeom>
              <a:solidFill>
                <a:srgbClr val="010101"/>
              </a:solidFill>
              <a:ln w="9525">
                <a:solidFill>
                  <a:schemeClr val="tx1"/>
                </a:solidFill>
                <a:miter lim="800000"/>
                <a:headEnd/>
                <a:tailEnd/>
              </a:ln>
            </p:spPr>
            <p:txBody>
              <a:bodyPr wrap="none" anchor="ctr"/>
              <a:lstStyle/>
              <a:p>
                <a:endParaRPr lang="en-US"/>
              </a:p>
            </p:txBody>
          </p:sp>
          <p:sp>
            <p:nvSpPr>
              <p:cNvPr id="24634" name="Oval 1139"/>
              <p:cNvSpPr>
                <a:spLocks noChangeArrowheads="1"/>
              </p:cNvSpPr>
              <p:nvPr/>
            </p:nvSpPr>
            <p:spPr bwMode="auto">
              <a:xfrm>
                <a:off x="3866" y="1699"/>
                <a:ext cx="92" cy="92"/>
              </a:xfrm>
              <a:prstGeom prst="ellipse">
                <a:avLst/>
              </a:prstGeom>
              <a:solidFill>
                <a:schemeClr val="bg1"/>
              </a:solidFill>
              <a:ln w="9525">
                <a:solidFill>
                  <a:schemeClr val="bg1"/>
                </a:solidFill>
                <a:round/>
                <a:headEnd/>
                <a:tailEnd/>
              </a:ln>
            </p:spPr>
            <p:txBody>
              <a:bodyPr wrap="none" anchor="ctr"/>
              <a:lstStyle/>
              <a:p>
                <a:endParaRPr lang="en-US"/>
              </a:p>
            </p:txBody>
          </p:sp>
        </p:grpSp>
        <p:grpSp>
          <p:nvGrpSpPr>
            <p:cNvPr id="24627" name="Group 1140"/>
            <p:cNvGrpSpPr>
              <a:grpSpLocks/>
            </p:cNvGrpSpPr>
            <p:nvPr/>
          </p:nvGrpSpPr>
          <p:grpSpPr bwMode="auto">
            <a:xfrm rot="-1512296">
              <a:off x="3550" y="1750"/>
              <a:ext cx="116" cy="218"/>
              <a:chOff x="3850" y="1699"/>
              <a:chExt cx="116" cy="218"/>
            </a:xfrm>
          </p:grpSpPr>
          <p:sp>
            <p:nvSpPr>
              <p:cNvPr id="24631" name="Rectangle 1141"/>
              <p:cNvSpPr>
                <a:spLocks noChangeArrowheads="1"/>
              </p:cNvSpPr>
              <p:nvPr/>
            </p:nvSpPr>
            <p:spPr bwMode="auto">
              <a:xfrm>
                <a:off x="3850" y="1733"/>
                <a:ext cx="116" cy="184"/>
              </a:xfrm>
              <a:prstGeom prst="rect">
                <a:avLst/>
              </a:prstGeom>
              <a:solidFill>
                <a:srgbClr val="010101"/>
              </a:solidFill>
              <a:ln w="9525">
                <a:solidFill>
                  <a:schemeClr val="tx1"/>
                </a:solidFill>
                <a:miter lim="800000"/>
                <a:headEnd/>
                <a:tailEnd/>
              </a:ln>
            </p:spPr>
            <p:txBody>
              <a:bodyPr wrap="none" anchor="ctr"/>
              <a:lstStyle/>
              <a:p>
                <a:endParaRPr lang="en-US"/>
              </a:p>
            </p:txBody>
          </p:sp>
          <p:sp>
            <p:nvSpPr>
              <p:cNvPr id="24632" name="Oval 1142"/>
              <p:cNvSpPr>
                <a:spLocks noChangeArrowheads="1"/>
              </p:cNvSpPr>
              <p:nvPr/>
            </p:nvSpPr>
            <p:spPr bwMode="auto">
              <a:xfrm>
                <a:off x="3866" y="1699"/>
                <a:ext cx="92" cy="92"/>
              </a:xfrm>
              <a:prstGeom prst="ellipse">
                <a:avLst/>
              </a:prstGeom>
              <a:solidFill>
                <a:schemeClr val="bg1"/>
              </a:solidFill>
              <a:ln w="9525">
                <a:solidFill>
                  <a:schemeClr val="bg1"/>
                </a:solidFill>
                <a:round/>
                <a:headEnd/>
                <a:tailEnd/>
              </a:ln>
            </p:spPr>
            <p:txBody>
              <a:bodyPr wrap="none" anchor="ctr"/>
              <a:lstStyle/>
              <a:p>
                <a:endParaRPr lang="en-US"/>
              </a:p>
            </p:txBody>
          </p:sp>
        </p:grpSp>
        <p:grpSp>
          <p:nvGrpSpPr>
            <p:cNvPr id="24628" name="Group 1143"/>
            <p:cNvGrpSpPr>
              <a:grpSpLocks/>
            </p:cNvGrpSpPr>
            <p:nvPr/>
          </p:nvGrpSpPr>
          <p:grpSpPr bwMode="auto">
            <a:xfrm rot="3045796">
              <a:off x="4533" y="1927"/>
              <a:ext cx="116" cy="218"/>
              <a:chOff x="3850" y="1699"/>
              <a:chExt cx="116" cy="218"/>
            </a:xfrm>
          </p:grpSpPr>
          <p:sp>
            <p:nvSpPr>
              <p:cNvPr id="24629" name="Rectangle 1144"/>
              <p:cNvSpPr>
                <a:spLocks noChangeArrowheads="1"/>
              </p:cNvSpPr>
              <p:nvPr/>
            </p:nvSpPr>
            <p:spPr bwMode="auto">
              <a:xfrm>
                <a:off x="3850" y="1733"/>
                <a:ext cx="116" cy="184"/>
              </a:xfrm>
              <a:prstGeom prst="rect">
                <a:avLst/>
              </a:prstGeom>
              <a:solidFill>
                <a:srgbClr val="010101"/>
              </a:solidFill>
              <a:ln w="9525">
                <a:solidFill>
                  <a:schemeClr val="tx1"/>
                </a:solidFill>
                <a:miter lim="800000"/>
                <a:headEnd/>
                <a:tailEnd/>
              </a:ln>
            </p:spPr>
            <p:txBody>
              <a:bodyPr wrap="none" anchor="ctr"/>
              <a:lstStyle/>
              <a:p>
                <a:endParaRPr lang="en-US"/>
              </a:p>
            </p:txBody>
          </p:sp>
          <p:sp>
            <p:nvSpPr>
              <p:cNvPr id="24630" name="Oval 1145"/>
              <p:cNvSpPr>
                <a:spLocks noChangeArrowheads="1"/>
              </p:cNvSpPr>
              <p:nvPr/>
            </p:nvSpPr>
            <p:spPr bwMode="auto">
              <a:xfrm>
                <a:off x="3866" y="1699"/>
                <a:ext cx="92" cy="92"/>
              </a:xfrm>
              <a:prstGeom prst="ellipse">
                <a:avLst/>
              </a:prstGeom>
              <a:solidFill>
                <a:schemeClr val="bg1"/>
              </a:solidFill>
              <a:ln w="9525">
                <a:solidFill>
                  <a:schemeClr val="bg1"/>
                </a:solidFill>
                <a:round/>
                <a:headEnd/>
                <a:tailEnd/>
              </a:ln>
            </p:spPr>
            <p:txBody>
              <a:bodyPr wrap="none" anchor="ctr"/>
              <a:lstStyle/>
              <a:p>
                <a:endParaRPr lang="en-US"/>
              </a:p>
            </p:txBody>
          </p:sp>
        </p:grpSp>
      </p:grpSp>
      <p:grpSp>
        <p:nvGrpSpPr>
          <p:cNvPr id="11" name="Group 1146"/>
          <p:cNvGrpSpPr>
            <a:grpSpLocks/>
          </p:cNvGrpSpPr>
          <p:nvPr/>
        </p:nvGrpSpPr>
        <p:grpSpPr bwMode="auto">
          <a:xfrm>
            <a:off x="5245100" y="2941638"/>
            <a:ext cx="2157413" cy="1614487"/>
            <a:chOff x="221" y="1920"/>
            <a:chExt cx="1359" cy="1017"/>
          </a:xfrm>
        </p:grpSpPr>
        <p:sp>
          <p:nvSpPr>
            <p:cNvPr id="24622" name="Oval 1147"/>
            <p:cNvSpPr>
              <a:spLocks noChangeArrowheads="1"/>
            </p:cNvSpPr>
            <p:nvPr/>
          </p:nvSpPr>
          <p:spPr bwMode="auto">
            <a:xfrm rot="-5400000">
              <a:off x="392" y="1749"/>
              <a:ext cx="1017" cy="1359"/>
            </a:xfrm>
            <a:prstGeom prst="ellipse">
              <a:avLst/>
            </a:prstGeom>
            <a:solidFill>
              <a:srgbClr val="FFEA18"/>
            </a:solidFill>
            <a:ln w="38100">
              <a:solidFill>
                <a:srgbClr val="660000"/>
              </a:solidFill>
              <a:round/>
              <a:headEnd/>
              <a:tailEnd/>
            </a:ln>
          </p:spPr>
          <p:txBody>
            <a:bodyPr wrap="none" anchor="ctr"/>
            <a:lstStyle/>
            <a:p>
              <a:endParaRPr lang="en-US"/>
            </a:p>
          </p:txBody>
        </p:sp>
        <p:sp>
          <p:nvSpPr>
            <p:cNvPr id="24623" name="Oval 1148"/>
            <p:cNvSpPr>
              <a:spLocks noChangeArrowheads="1"/>
            </p:cNvSpPr>
            <p:nvPr/>
          </p:nvSpPr>
          <p:spPr bwMode="auto">
            <a:xfrm rot="-5400000">
              <a:off x="475" y="2158"/>
              <a:ext cx="225" cy="301"/>
            </a:xfrm>
            <a:prstGeom prst="ellipse">
              <a:avLst/>
            </a:prstGeom>
            <a:solidFill>
              <a:srgbClr val="660000"/>
            </a:solidFill>
            <a:ln w="38100">
              <a:solidFill>
                <a:srgbClr val="660000"/>
              </a:solidFill>
              <a:round/>
              <a:headEnd/>
              <a:tailEnd/>
            </a:ln>
          </p:spPr>
          <p:txBody>
            <a:bodyPr wrap="none" anchor="ctr"/>
            <a:lstStyle/>
            <a:p>
              <a:endParaRPr lang="en-US"/>
            </a:p>
          </p:txBody>
        </p:sp>
      </p:grpSp>
      <p:grpSp>
        <p:nvGrpSpPr>
          <p:cNvPr id="12" name="Group 1149"/>
          <p:cNvGrpSpPr>
            <a:grpSpLocks/>
          </p:cNvGrpSpPr>
          <p:nvPr/>
        </p:nvGrpSpPr>
        <p:grpSpPr bwMode="auto">
          <a:xfrm>
            <a:off x="5608638" y="2500313"/>
            <a:ext cx="1574800" cy="449262"/>
            <a:chOff x="3533" y="1575"/>
            <a:chExt cx="992" cy="283"/>
          </a:xfrm>
        </p:grpSpPr>
        <p:sp>
          <p:nvSpPr>
            <p:cNvPr id="24618" name="Oval 1150"/>
            <p:cNvSpPr>
              <a:spLocks noChangeArrowheads="1"/>
            </p:cNvSpPr>
            <p:nvPr/>
          </p:nvSpPr>
          <p:spPr bwMode="auto">
            <a:xfrm>
              <a:off x="3708" y="1575"/>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619" name="Oval 1151"/>
            <p:cNvSpPr>
              <a:spLocks noChangeArrowheads="1"/>
            </p:cNvSpPr>
            <p:nvPr/>
          </p:nvSpPr>
          <p:spPr bwMode="auto">
            <a:xfrm>
              <a:off x="3991" y="1582"/>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620" name="Oval 1152"/>
            <p:cNvSpPr>
              <a:spLocks noChangeArrowheads="1"/>
            </p:cNvSpPr>
            <p:nvPr/>
          </p:nvSpPr>
          <p:spPr bwMode="auto">
            <a:xfrm>
              <a:off x="3533" y="1742"/>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621" name="Oval 1153"/>
            <p:cNvSpPr>
              <a:spLocks noChangeArrowheads="1"/>
            </p:cNvSpPr>
            <p:nvPr/>
          </p:nvSpPr>
          <p:spPr bwMode="auto">
            <a:xfrm>
              <a:off x="4433" y="1766"/>
              <a:ext cx="92" cy="92"/>
            </a:xfrm>
            <a:prstGeom prst="ellipse">
              <a:avLst/>
            </a:prstGeom>
            <a:solidFill>
              <a:srgbClr val="CC0000"/>
            </a:solidFill>
            <a:ln w="9525">
              <a:solidFill>
                <a:srgbClr val="CC0000"/>
              </a:solidFill>
              <a:round/>
              <a:headEnd/>
              <a:tailEnd/>
            </a:ln>
          </p:spPr>
          <p:txBody>
            <a:bodyPr wrap="none" anchor="ctr"/>
            <a:lstStyle/>
            <a:p>
              <a:endParaRPr lang="en-US"/>
            </a:p>
          </p:txBody>
        </p:sp>
      </p:grpSp>
      <p:grpSp>
        <p:nvGrpSpPr>
          <p:cNvPr id="13" name="Group 1154"/>
          <p:cNvGrpSpPr>
            <a:grpSpLocks/>
          </p:cNvGrpSpPr>
          <p:nvPr/>
        </p:nvGrpSpPr>
        <p:grpSpPr bwMode="auto">
          <a:xfrm>
            <a:off x="2798763" y="5084763"/>
            <a:ext cx="2157412" cy="1614487"/>
            <a:chOff x="221" y="1920"/>
            <a:chExt cx="1359" cy="1017"/>
          </a:xfrm>
        </p:grpSpPr>
        <p:sp>
          <p:nvSpPr>
            <p:cNvPr id="24616" name="Oval 1155"/>
            <p:cNvSpPr>
              <a:spLocks noChangeArrowheads="1"/>
            </p:cNvSpPr>
            <p:nvPr/>
          </p:nvSpPr>
          <p:spPr bwMode="auto">
            <a:xfrm rot="-5400000">
              <a:off x="392" y="1749"/>
              <a:ext cx="1017" cy="1359"/>
            </a:xfrm>
            <a:prstGeom prst="ellipse">
              <a:avLst/>
            </a:prstGeom>
            <a:solidFill>
              <a:srgbClr val="FFEA18"/>
            </a:solidFill>
            <a:ln w="38100">
              <a:solidFill>
                <a:srgbClr val="660000"/>
              </a:solidFill>
              <a:round/>
              <a:headEnd/>
              <a:tailEnd/>
            </a:ln>
          </p:spPr>
          <p:txBody>
            <a:bodyPr wrap="none" anchor="ctr"/>
            <a:lstStyle/>
            <a:p>
              <a:endParaRPr lang="en-US"/>
            </a:p>
          </p:txBody>
        </p:sp>
        <p:sp>
          <p:nvSpPr>
            <p:cNvPr id="24617" name="Oval 1156"/>
            <p:cNvSpPr>
              <a:spLocks noChangeArrowheads="1"/>
            </p:cNvSpPr>
            <p:nvPr/>
          </p:nvSpPr>
          <p:spPr bwMode="auto">
            <a:xfrm rot="-5400000">
              <a:off x="475" y="2158"/>
              <a:ext cx="225" cy="301"/>
            </a:xfrm>
            <a:prstGeom prst="ellipse">
              <a:avLst/>
            </a:prstGeom>
            <a:solidFill>
              <a:srgbClr val="660000"/>
            </a:solidFill>
            <a:ln w="38100">
              <a:solidFill>
                <a:srgbClr val="660000"/>
              </a:solidFill>
              <a:round/>
              <a:headEnd/>
              <a:tailEnd/>
            </a:ln>
          </p:spPr>
          <p:txBody>
            <a:bodyPr wrap="none" anchor="ctr"/>
            <a:lstStyle/>
            <a:p>
              <a:endParaRPr lang="en-US"/>
            </a:p>
          </p:txBody>
        </p:sp>
      </p:grpSp>
      <p:sp>
        <p:nvSpPr>
          <p:cNvPr id="885893" name="Rectangle 1157"/>
          <p:cNvSpPr>
            <a:spLocks noChangeArrowheads="1"/>
          </p:cNvSpPr>
          <p:nvPr/>
        </p:nvSpPr>
        <p:spPr bwMode="auto">
          <a:xfrm>
            <a:off x="7648575" y="3135313"/>
            <a:ext cx="1243013" cy="914400"/>
          </a:xfrm>
          <a:prstGeom prst="rect">
            <a:avLst/>
          </a:prstGeom>
          <a:noFill/>
          <a:ln w="9525">
            <a:noFill/>
            <a:miter lim="800000"/>
            <a:headEnd/>
            <a:tailEnd/>
          </a:ln>
        </p:spPr>
        <p:txBody>
          <a:bodyPr wrap="none">
            <a:spAutoFit/>
          </a:bodyPr>
          <a:lstStyle/>
          <a:p>
            <a:pPr>
              <a:lnSpc>
                <a:spcPct val="90000"/>
              </a:lnSpc>
            </a:pPr>
            <a:r>
              <a:rPr lang="en-US" sz="3000" b="1" u="sng">
                <a:solidFill>
                  <a:srgbClr val="CC0000"/>
                </a:solidFill>
              </a:rPr>
              <a:t>target</a:t>
            </a:r>
            <a:br>
              <a:rPr lang="en-US" sz="3000" b="1" u="sng">
                <a:solidFill>
                  <a:srgbClr val="CC0000"/>
                </a:solidFill>
              </a:rPr>
            </a:br>
            <a:r>
              <a:rPr lang="en-US" sz="3000" b="1" u="sng">
                <a:solidFill>
                  <a:srgbClr val="CC0000"/>
                </a:solidFill>
              </a:rPr>
              <a:t>cell</a:t>
            </a:r>
          </a:p>
        </p:txBody>
      </p:sp>
      <p:sp>
        <p:nvSpPr>
          <p:cNvPr id="885894" name="Rectangle 1158"/>
          <p:cNvSpPr>
            <a:spLocks noChangeArrowheads="1"/>
          </p:cNvSpPr>
          <p:nvPr/>
        </p:nvSpPr>
        <p:spPr bwMode="auto">
          <a:xfrm>
            <a:off x="5173663" y="5186363"/>
            <a:ext cx="1243012" cy="1325562"/>
          </a:xfrm>
          <a:prstGeom prst="rect">
            <a:avLst/>
          </a:prstGeom>
          <a:noFill/>
          <a:ln w="9525">
            <a:noFill/>
            <a:miter lim="800000"/>
            <a:headEnd/>
            <a:tailEnd/>
          </a:ln>
        </p:spPr>
        <p:txBody>
          <a:bodyPr wrap="none">
            <a:spAutoFit/>
          </a:bodyPr>
          <a:lstStyle/>
          <a:p>
            <a:pPr>
              <a:lnSpc>
                <a:spcPct val="90000"/>
              </a:lnSpc>
            </a:pPr>
            <a:r>
              <a:rPr lang="en-US" sz="3000" b="1" u="sng">
                <a:solidFill>
                  <a:srgbClr val="CC0000"/>
                </a:solidFill>
              </a:rPr>
              <a:t>non-</a:t>
            </a:r>
            <a:br>
              <a:rPr lang="en-US" sz="3000" b="1" u="sng">
                <a:solidFill>
                  <a:srgbClr val="CC0000"/>
                </a:solidFill>
              </a:rPr>
            </a:br>
            <a:r>
              <a:rPr lang="en-US" sz="3000" b="1" u="sng">
                <a:solidFill>
                  <a:srgbClr val="CC0000"/>
                </a:solidFill>
              </a:rPr>
              <a:t>target</a:t>
            </a:r>
            <a:br>
              <a:rPr lang="en-US" sz="3000" b="1" u="sng">
                <a:solidFill>
                  <a:srgbClr val="CC0000"/>
                </a:solidFill>
              </a:rPr>
            </a:br>
            <a:r>
              <a:rPr lang="en-US" sz="3000" b="1" u="sng">
                <a:solidFill>
                  <a:srgbClr val="CC0000"/>
                </a:solidFill>
              </a:rPr>
              <a:t>cells</a:t>
            </a:r>
          </a:p>
        </p:txBody>
      </p:sp>
      <p:grpSp>
        <p:nvGrpSpPr>
          <p:cNvPr id="14" name="Group 1159"/>
          <p:cNvGrpSpPr>
            <a:grpSpLocks/>
          </p:cNvGrpSpPr>
          <p:nvPr/>
        </p:nvGrpSpPr>
        <p:grpSpPr bwMode="auto">
          <a:xfrm>
            <a:off x="6904038" y="4745038"/>
            <a:ext cx="1800225" cy="533400"/>
            <a:chOff x="4349" y="2989"/>
            <a:chExt cx="1134" cy="336"/>
          </a:xfrm>
        </p:grpSpPr>
        <p:grpSp>
          <p:nvGrpSpPr>
            <p:cNvPr id="24601" name="Group 1160"/>
            <p:cNvGrpSpPr>
              <a:grpSpLocks/>
            </p:cNvGrpSpPr>
            <p:nvPr/>
          </p:nvGrpSpPr>
          <p:grpSpPr bwMode="auto">
            <a:xfrm>
              <a:off x="4859" y="2989"/>
              <a:ext cx="116" cy="186"/>
              <a:chOff x="1409" y="3815"/>
              <a:chExt cx="116" cy="186"/>
            </a:xfrm>
          </p:grpSpPr>
          <p:sp>
            <p:nvSpPr>
              <p:cNvPr id="24614" name="Rectangle 1161"/>
              <p:cNvSpPr>
                <a:spLocks noChangeArrowheads="1"/>
              </p:cNvSpPr>
              <p:nvPr/>
            </p:nvSpPr>
            <p:spPr bwMode="auto">
              <a:xfrm>
                <a:off x="1409" y="3817"/>
                <a:ext cx="116" cy="184"/>
              </a:xfrm>
              <a:prstGeom prst="rect">
                <a:avLst/>
              </a:prstGeom>
              <a:solidFill>
                <a:srgbClr val="010101"/>
              </a:solidFill>
              <a:ln w="9525">
                <a:solidFill>
                  <a:schemeClr val="tx1"/>
                </a:solidFill>
                <a:miter lim="800000"/>
                <a:headEnd/>
                <a:tailEnd/>
              </a:ln>
            </p:spPr>
            <p:txBody>
              <a:bodyPr wrap="none" anchor="ctr"/>
              <a:lstStyle/>
              <a:p>
                <a:endParaRPr lang="en-US"/>
              </a:p>
            </p:txBody>
          </p:sp>
          <p:sp>
            <p:nvSpPr>
              <p:cNvPr id="24615" name="AutoShape 1162"/>
              <p:cNvSpPr>
                <a:spLocks noChangeArrowheads="1"/>
              </p:cNvSpPr>
              <p:nvPr/>
            </p:nvSpPr>
            <p:spPr bwMode="auto">
              <a:xfrm rot="10800000">
                <a:off x="1417" y="3815"/>
                <a:ext cx="92" cy="92"/>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grpSp>
        <p:grpSp>
          <p:nvGrpSpPr>
            <p:cNvPr id="24602" name="Group 1163"/>
            <p:cNvGrpSpPr>
              <a:grpSpLocks/>
            </p:cNvGrpSpPr>
            <p:nvPr/>
          </p:nvGrpSpPr>
          <p:grpSpPr bwMode="auto">
            <a:xfrm rot="890835">
              <a:off x="5117" y="3014"/>
              <a:ext cx="116" cy="186"/>
              <a:chOff x="1409" y="3815"/>
              <a:chExt cx="116" cy="186"/>
            </a:xfrm>
          </p:grpSpPr>
          <p:sp>
            <p:nvSpPr>
              <p:cNvPr id="24612" name="Rectangle 1164"/>
              <p:cNvSpPr>
                <a:spLocks noChangeArrowheads="1"/>
              </p:cNvSpPr>
              <p:nvPr/>
            </p:nvSpPr>
            <p:spPr bwMode="auto">
              <a:xfrm>
                <a:off x="1409" y="3817"/>
                <a:ext cx="116" cy="184"/>
              </a:xfrm>
              <a:prstGeom prst="rect">
                <a:avLst/>
              </a:prstGeom>
              <a:solidFill>
                <a:srgbClr val="010101"/>
              </a:solidFill>
              <a:ln w="9525">
                <a:solidFill>
                  <a:schemeClr val="tx1"/>
                </a:solidFill>
                <a:miter lim="800000"/>
                <a:headEnd/>
                <a:tailEnd/>
              </a:ln>
            </p:spPr>
            <p:txBody>
              <a:bodyPr wrap="none" anchor="ctr"/>
              <a:lstStyle/>
              <a:p>
                <a:endParaRPr lang="en-US"/>
              </a:p>
            </p:txBody>
          </p:sp>
          <p:sp>
            <p:nvSpPr>
              <p:cNvPr id="24613" name="AutoShape 1165"/>
              <p:cNvSpPr>
                <a:spLocks noChangeArrowheads="1"/>
              </p:cNvSpPr>
              <p:nvPr/>
            </p:nvSpPr>
            <p:spPr bwMode="auto">
              <a:xfrm rot="10800000">
                <a:off x="1417" y="3815"/>
                <a:ext cx="92" cy="92"/>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grpSp>
        <p:grpSp>
          <p:nvGrpSpPr>
            <p:cNvPr id="24603" name="Group 1166"/>
            <p:cNvGrpSpPr>
              <a:grpSpLocks/>
            </p:cNvGrpSpPr>
            <p:nvPr/>
          </p:nvGrpSpPr>
          <p:grpSpPr bwMode="auto">
            <a:xfrm rot="2534851">
              <a:off x="5367" y="3139"/>
              <a:ext cx="116" cy="186"/>
              <a:chOff x="1409" y="3815"/>
              <a:chExt cx="116" cy="186"/>
            </a:xfrm>
          </p:grpSpPr>
          <p:sp>
            <p:nvSpPr>
              <p:cNvPr id="24610" name="Rectangle 1167"/>
              <p:cNvSpPr>
                <a:spLocks noChangeArrowheads="1"/>
              </p:cNvSpPr>
              <p:nvPr/>
            </p:nvSpPr>
            <p:spPr bwMode="auto">
              <a:xfrm>
                <a:off x="1409" y="3817"/>
                <a:ext cx="116" cy="184"/>
              </a:xfrm>
              <a:prstGeom prst="rect">
                <a:avLst/>
              </a:prstGeom>
              <a:solidFill>
                <a:srgbClr val="010101"/>
              </a:solidFill>
              <a:ln w="9525">
                <a:solidFill>
                  <a:schemeClr val="tx1"/>
                </a:solidFill>
                <a:miter lim="800000"/>
                <a:headEnd/>
                <a:tailEnd/>
              </a:ln>
            </p:spPr>
            <p:txBody>
              <a:bodyPr wrap="none" anchor="ctr"/>
              <a:lstStyle/>
              <a:p>
                <a:endParaRPr lang="en-US"/>
              </a:p>
            </p:txBody>
          </p:sp>
          <p:sp>
            <p:nvSpPr>
              <p:cNvPr id="24611" name="AutoShape 1168"/>
              <p:cNvSpPr>
                <a:spLocks noChangeArrowheads="1"/>
              </p:cNvSpPr>
              <p:nvPr/>
            </p:nvSpPr>
            <p:spPr bwMode="auto">
              <a:xfrm rot="10800000">
                <a:off x="1417" y="3815"/>
                <a:ext cx="92" cy="92"/>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grpSp>
        <p:grpSp>
          <p:nvGrpSpPr>
            <p:cNvPr id="24604" name="Group 1169"/>
            <p:cNvGrpSpPr>
              <a:grpSpLocks/>
            </p:cNvGrpSpPr>
            <p:nvPr/>
          </p:nvGrpSpPr>
          <p:grpSpPr bwMode="auto">
            <a:xfrm rot="-961425">
              <a:off x="4583" y="3022"/>
              <a:ext cx="116" cy="186"/>
              <a:chOff x="1409" y="3815"/>
              <a:chExt cx="116" cy="186"/>
            </a:xfrm>
          </p:grpSpPr>
          <p:sp>
            <p:nvSpPr>
              <p:cNvPr id="24608" name="Rectangle 1170"/>
              <p:cNvSpPr>
                <a:spLocks noChangeArrowheads="1"/>
              </p:cNvSpPr>
              <p:nvPr/>
            </p:nvSpPr>
            <p:spPr bwMode="auto">
              <a:xfrm>
                <a:off x="1409" y="3817"/>
                <a:ext cx="116" cy="184"/>
              </a:xfrm>
              <a:prstGeom prst="rect">
                <a:avLst/>
              </a:prstGeom>
              <a:solidFill>
                <a:srgbClr val="010101"/>
              </a:solidFill>
              <a:ln w="9525">
                <a:solidFill>
                  <a:schemeClr val="tx1"/>
                </a:solidFill>
                <a:miter lim="800000"/>
                <a:headEnd/>
                <a:tailEnd/>
              </a:ln>
            </p:spPr>
            <p:txBody>
              <a:bodyPr wrap="none" anchor="ctr"/>
              <a:lstStyle/>
              <a:p>
                <a:endParaRPr lang="en-US"/>
              </a:p>
            </p:txBody>
          </p:sp>
          <p:sp>
            <p:nvSpPr>
              <p:cNvPr id="24609" name="AutoShape 1171"/>
              <p:cNvSpPr>
                <a:spLocks noChangeArrowheads="1"/>
              </p:cNvSpPr>
              <p:nvPr/>
            </p:nvSpPr>
            <p:spPr bwMode="auto">
              <a:xfrm rot="10800000">
                <a:off x="1417" y="3815"/>
                <a:ext cx="92" cy="92"/>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grpSp>
        <p:grpSp>
          <p:nvGrpSpPr>
            <p:cNvPr id="24605" name="Group 1172"/>
            <p:cNvGrpSpPr>
              <a:grpSpLocks/>
            </p:cNvGrpSpPr>
            <p:nvPr/>
          </p:nvGrpSpPr>
          <p:grpSpPr bwMode="auto">
            <a:xfrm rot="-1791302">
              <a:off x="4349" y="3114"/>
              <a:ext cx="116" cy="186"/>
              <a:chOff x="1409" y="3815"/>
              <a:chExt cx="116" cy="186"/>
            </a:xfrm>
          </p:grpSpPr>
          <p:sp>
            <p:nvSpPr>
              <p:cNvPr id="24606" name="Rectangle 1173"/>
              <p:cNvSpPr>
                <a:spLocks noChangeArrowheads="1"/>
              </p:cNvSpPr>
              <p:nvPr/>
            </p:nvSpPr>
            <p:spPr bwMode="auto">
              <a:xfrm>
                <a:off x="1409" y="3817"/>
                <a:ext cx="116" cy="184"/>
              </a:xfrm>
              <a:prstGeom prst="rect">
                <a:avLst/>
              </a:prstGeom>
              <a:solidFill>
                <a:srgbClr val="010101"/>
              </a:solidFill>
              <a:ln w="9525">
                <a:solidFill>
                  <a:schemeClr val="tx1"/>
                </a:solidFill>
                <a:miter lim="800000"/>
                <a:headEnd/>
                <a:tailEnd/>
              </a:ln>
            </p:spPr>
            <p:txBody>
              <a:bodyPr wrap="none" anchor="ctr"/>
              <a:lstStyle/>
              <a:p>
                <a:endParaRPr lang="en-US"/>
              </a:p>
            </p:txBody>
          </p:sp>
          <p:sp>
            <p:nvSpPr>
              <p:cNvPr id="24607" name="AutoShape 1174"/>
              <p:cNvSpPr>
                <a:spLocks noChangeArrowheads="1"/>
              </p:cNvSpPr>
              <p:nvPr/>
            </p:nvSpPr>
            <p:spPr bwMode="auto">
              <a:xfrm rot="10800000">
                <a:off x="1417" y="3815"/>
                <a:ext cx="92" cy="92"/>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grpSp>
      </p:grpSp>
      <p:grpSp>
        <p:nvGrpSpPr>
          <p:cNvPr id="20" name="Group 1175"/>
          <p:cNvGrpSpPr>
            <a:grpSpLocks/>
          </p:cNvGrpSpPr>
          <p:nvPr/>
        </p:nvGrpSpPr>
        <p:grpSpPr bwMode="auto">
          <a:xfrm>
            <a:off x="6727825" y="4992688"/>
            <a:ext cx="2157413" cy="1614487"/>
            <a:chOff x="221" y="1920"/>
            <a:chExt cx="1359" cy="1017"/>
          </a:xfrm>
        </p:grpSpPr>
        <p:sp>
          <p:nvSpPr>
            <p:cNvPr id="24599" name="Oval 1176"/>
            <p:cNvSpPr>
              <a:spLocks noChangeArrowheads="1"/>
            </p:cNvSpPr>
            <p:nvPr/>
          </p:nvSpPr>
          <p:spPr bwMode="auto">
            <a:xfrm rot="-5400000">
              <a:off x="392" y="1749"/>
              <a:ext cx="1017" cy="1359"/>
            </a:xfrm>
            <a:prstGeom prst="ellipse">
              <a:avLst/>
            </a:prstGeom>
            <a:solidFill>
              <a:srgbClr val="FFEA18"/>
            </a:solidFill>
            <a:ln w="38100">
              <a:solidFill>
                <a:srgbClr val="660000"/>
              </a:solidFill>
              <a:round/>
              <a:headEnd/>
              <a:tailEnd/>
            </a:ln>
          </p:spPr>
          <p:txBody>
            <a:bodyPr wrap="none" anchor="ctr"/>
            <a:lstStyle/>
            <a:p>
              <a:endParaRPr lang="en-US"/>
            </a:p>
          </p:txBody>
        </p:sp>
        <p:sp>
          <p:nvSpPr>
            <p:cNvPr id="24600" name="Oval 1177"/>
            <p:cNvSpPr>
              <a:spLocks noChangeArrowheads="1"/>
            </p:cNvSpPr>
            <p:nvPr/>
          </p:nvSpPr>
          <p:spPr bwMode="auto">
            <a:xfrm rot="-5400000">
              <a:off x="475" y="2158"/>
              <a:ext cx="225" cy="301"/>
            </a:xfrm>
            <a:prstGeom prst="ellipse">
              <a:avLst/>
            </a:prstGeom>
            <a:solidFill>
              <a:srgbClr val="660000"/>
            </a:solidFill>
            <a:ln w="38100">
              <a:solidFill>
                <a:srgbClr val="660000"/>
              </a:solidFill>
              <a:round/>
              <a:headEnd/>
              <a:tailEnd/>
            </a:ln>
          </p:spPr>
          <p:txBody>
            <a:bodyPr wrap="none" anchor="ctr"/>
            <a:lstStyle/>
            <a:p>
              <a:endParaRPr lang="en-US"/>
            </a:p>
          </p:txBody>
        </p:sp>
      </p:grpSp>
      <p:grpSp>
        <p:nvGrpSpPr>
          <p:cNvPr id="21" name="Group 1178"/>
          <p:cNvGrpSpPr>
            <a:grpSpLocks/>
          </p:cNvGrpSpPr>
          <p:nvPr/>
        </p:nvGrpSpPr>
        <p:grpSpPr bwMode="auto">
          <a:xfrm>
            <a:off x="3490913" y="4059238"/>
            <a:ext cx="2805112" cy="846137"/>
            <a:chOff x="2199" y="2557"/>
            <a:chExt cx="1767" cy="533"/>
          </a:xfrm>
        </p:grpSpPr>
        <p:sp>
          <p:nvSpPr>
            <p:cNvPr id="24595" name="Oval 1179"/>
            <p:cNvSpPr>
              <a:spLocks noChangeArrowheads="1"/>
            </p:cNvSpPr>
            <p:nvPr/>
          </p:nvSpPr>
          <p:spPr bwMode="auto">
            <a:xfrm>
              <a:off x="2823" y="2557"/>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596" name="Oval 1180"/>
            <p:cNvSpPr>
              <a:spLocks noChangeArrowheads="1"/>
            </p:cNvSpPr>
            <p:nvPr/>
          </p:nvSpPr>
          <p:spPr bwMode="auto">
            <a:xfrm>
              <a:off x="2199" y="2864"/>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597" name="Oval 1181"/>
            <p:cNvSpPr>
              <a:spLocks noChangeArrowheads="1"/>
            </p:cNvSpPr>
            <p:nvPr/>
          </p:nvSpPr>
          <p:spPr bwMode="auto">
            <a:xfrm>
              <a:off x="2899" y="2864"/>
              <a:ext cx="92" cy="92"/>
            </a:xfrm>
            <a:prstGeom prst="ellipse">
              <a:avLst/>
            </a:prstGeom>
            <a:solidFill>
              <a:srgbClr val="CC0000"/>
            </a:solidFill>
            <a:ln w="9525">
              <a:solidFill>
                <a:srgbClr val="CC0000"/>
              </a:solidFill>
              <a:round/>
              <a:headEnd/>
              <a:tailEnd/>
            </a:ln>
          </p:spPr>
          <p:txBody>
            <a:bodyPr wrap="none" anchor="ctr"/>
            <a:lstStyle/>
            <a:p>
              <a:endParaRPr lang="en-US"/>
            </a:p>
          </p:txBody>
        </p:sp>
        <p:sp>
          <p:nvSpPr>
            <p:cNvPr id="24598" name="Oval 1182"/>
            <p:cNvSpPr>
              <a:spLocks noChangeArrowheads="1"/>
            </p:cNvSpPr>
            <p:nvPr/>
          </p:nvSpPr>
          <p:spPr bwMode="auto">
            <a:xfrm>
              <a:off x="3874" y="2998"/>
              <a:ext cx="92" cy="92"/>
            </a:xfrm>
            <a:prstGeom prst="ellipse">
              <a:avLst/>
            </a:prstGeom>
            <a:solidFill>
              <a:srgbClr val="CC0000"/>
            </a:solidFill>
            <a:ln w="9525">
              <a:solidFill>
                <a:srgbClr val="CC0000"/>
              </a:solidFill>
              <a:round/>
              <a:headEnd/>
              <a:tailEnd/>
            </a:ln>
          </p:spPr>
          <p:txBody>
            <a:bodyPr wrap="none" anchor="ctr"/>
            <a:lstStyle/>
            <a:p>
              <a:endParaRPr lang="en-US"/>
            </a:p>
          </p:txBody>
        </p:sp>
      </p:grpSp>
      <p:sp>
        <p:nvSpPr>
          <p:cNvPr id="885919" name="Rectangle 1183"/>
          <p:cNvSpPr>
            <a:spLocks noChangeArrowheads="1"/>
          </p:cNvSpPr>
          <p:nvPr/>
        </p:nvSpPr>
        <p:spPr bwMode="auto">
          <a:xfrm>
            <a:off x="614363" y="4695825"/>
            <a:ext cx="1878012" cy="914400"/>
          </a:xfrm>
          <a:prstGeom prst="rect">
            <a:avLst/>
          </a:prstGeom>
          <a:noFill/>
          <a:ln w="9525">
            <a:noFill/>
            <a:miter lim="800000"/>
            <a:headEnd/>
            <a:tailEnd/>
          </a:ln>
        </p:spPr>
        <p:txBody>
          <a:bodyPr wrap="none">
            <a:spAutoFit/>
          </a:bodyPr>
          <a:lstStyle/>
          <a:p>
            <a:pPr>
              <a:lnSpc>
                <a:spcPct val="90000"/>
              </a:lnSpc>
            </a:pPr>
            <a:r>
              <a:rPr lang="en-US" sz="3000" b="1" u="sng">
                <a:solidFill>
                  <a:srgbClr val="CC0000"/>
                </a:solidFill>
              </a:rPr>
              <a:t>secreting</a:t>
            </a:r>
            <a:br>
              <a:rPr lang="en-US" sz="3000" b="1" u="sng">
                <a:solidFill>
                  <a:srgbClr val="CC0000"/>
                </a:solidFill>
              </a:rPr>
            </a:br>
            <a:r>
              <a:rPr lang="en-US" sz="3000" b="1" u="sng">
                <a:solidFill>
                  <a:srgbClr val="CC0000"/>
                </a:solidFill>
              </a:rPr>
              <a:t>cell</a:t>
            </a:r>
          </a:p>
        </p:txBody>
      </p:sp>
      <p:sp>
        <p:nvSpPr>
          <p:cNvPr id="885920" name="Rectangle 1184"/>
          <p:cNvSpPr>
            <a:spLocks noChangeArrowheads="1"/>
          </p:cNvSpPr>
          <p:nvPr/>
        </p:nvSpPr>
        <p:spPr bwMode="auto">
          <a:xfrm>
            <a:off x="3716338" y="5411788"/>
            <a:ext cx="992187" cy="796925"/>
          </a:xfrm>
          <a:prstGeom prst="rect">
            <a:avLst/>
          </a:prstGeom>
          <a:noFill/>
          <a:ln w="9525">
            <a:noFill/>
            <a:miter lim="800000"/>
            <a:headEnd/>
            <a:tailEnd/>
          </a:ln>
        </p:spPr>
        <p:txBody>
          <a:bodyPr wrap="none">
            <a:spAutoFit/>
          </a:bodyPr>
          <a:lstStyle/>
          <a:p>
            <a:pPr>
              <a:lnSpc>
                <a:spcPct val="70000"/>
              </a:lnSpc>
            </a:pPr>
            <a:r>
              <a:rPr lang="en-US" sz="2200" b="1">
                <a:solidFill>
                  <a:srgbClr val="010101"/>
                </a:solidFill>
              </a:rPr>
              <a:t>can’t</a:t>
            </a:r>
            <a:br>
              <a:rPr lang="en-US" sz="2200" b="1">
                <a:solidFill>
                  <a:srgbClr val="010101"/>
                </a:solidFill>
              </a:rPr>
            </a:br>
            <a:r>
              <a:rPr lang="en-US" sz="2200" b="1">
                <a:solidFill>
                  <a:srgbClr val="010101"/>
                </a:solidFill>
              </a:rPr>
              <a:t>read</a:t>
            </a:r>
            <a:br>
              <a:rPr lang="en-US" sz="2200" b="1">
                <a:solidFill>
                  <a:srgbClr val="010101"/>
                </a:solidFill>
              </a:rPr>
            </a:br>
            <a:r>
              <a:rPr lang="en-US" sz="2200" b="1">
                <a:solidFill>
                  <a:srgbClr val="010101"/>
                </a:solidFill>
              </a:rPr>
              <a:t>signal</a:t>
            </a:r>
          </a:p>
        </p:txBody>
      </p:sp>
      <p:sp>
        <p:nvSpPr>
          <p:cNvPr id="885921" name="Rectangle 1185"/>
          <p:cNvSpPr>
            <a:spLocks noChangeArrowheads="1"/>
          </p:cNvSpPr>
          <p:nvPr/>
        </p:nvSpPr>
        <p:spPr bwMode="auto">
          <a:xfrm>
            <a:off x="7670800" y="5411788"/>
            <a:ext cx="992188" cy="796925"/>
          </a:xfrm>
          <a:prstGeom prst="rect">
            <a:avLst/>
          </a:prstGeom>
          <a:noFill/>
          <a:ln w="9525">
            <a:noFill/>
            <a:miter lim="800000"/>
            <a:headEnd/>
            <a:tailEnd/>
          </a:ln>
        </p:spPr>
        <p:txBody>
          <a:bodyPr wrap="none">
            <a:spAutoFit/>
          </a:bodyPr>
          <a:lstStyle/>
          <a:p>
            <a:pPr>
              <a:lnSpc>
                <a:spcPct val="70000"/>
              </a:lnSpc>
            </a:pPr>
            <a:r>
              <a:rPr lang="en-US" sz="2200" b="1">
                <a:solidFill>
                  <a:srgbClr val="010101"/>
                </a:solidFill>
              </a:rPr>
              <a:t>can’t</a:t>
            </a:r>
            <a:br>
              <a:rPr lang="en-US" sz="2200" b="1">
                <a:solidFill>
                  <a:srgbClr val="010101"/>
                </a:solidFill>
              </a:rPr>
            </a:br>
            <a:r>
              <a:rPr lang="en-US" sz="2200" b="1">
                <a:solidFill>
                  <a:srgbClr val="010101"/>
                </a:solidFill>
              </a:rPr>
              <a:t>read</a:t>
            </a:r>
            <a:br>
              <a:rPr lang="en-US" sz="2200" b="1">
                <a:solidFill>
                  <a:srgbClr val="010101"/>
                </a:solidFill>
              </a:rPr>
            </a:br>
            <a:r>
              <a:rPr lang="en-US" sz="2200" b="1">
                <a:solidFill>
                  <a:srgbClr val="010101"/>
                </a:solidFill>
              </a:rPr>
              <a:t>signal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5763">
                                            <p:txEl>
                                              <p:pRg st="0" end="0"/>
                                            </p:txEl>
                                          </p:spTgt>
                                        </p:tgtEl>
                                        <p:attrNameLst>
                                          <p:attrName>style.visibility</p:attrName>
                                        </p:attrNameLst>
                                      </p:cBhvr>
                                      <p:to>
                                        <p:strVal val="visible"/>
                                      </p:to>
                                    </p:set>
                                    <p:anim calcmode="lin" valueType="num">
                                      <p:cBhvr additive="base">
                                        <p:cTn id="7" dur="500" fill="hold"/>
                                        <p:tgtEl>
                                          <p:spTgt spid="885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57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5763">
                                            <p:txEl>
                                              <p:pRg st="1" end="1"/>
                                            </p:txEl>
                                          </p:spTgt>
                                        </p:tgtEl>
                                        <p:attrNameLst>
                                          <p:attrName>style.visibility</p:attrName>
                                        </p:attrNameLst>
                                      </p:cBhvr>
                                      <p:to>
                                        <p:strVal val="visible"/>
                                      </p:to>
                                    </p:set>
                                    <p:anim calcmode="lin" valueType="num">
                                      <p:cBhvr additive="base">
                                        <p:cTn id="13" dur="500" fill="hold"/>
                                        <p:tgtEl>
                                          <p:spTgt spid="885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5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subTnLst>
                                    <p:audio>
                                      <p:cMediaNode>
                                        <p:cTn display="0" masterRel="sameClick">
                                          <p:stCondLst>
                                            <p:cond evt="begin" delay="0">
                                              <p:tn val="22"/>
                                            </p:cond>
                                          </p:stCondLst>
                                          <p:endCondLst>
                                            <p:cond evt="onStopAudio" delay="0">
                                              <p:tgtEl>
                                                <p:sldTgt/>
                                              </p:tgtEl>
                                            </p:cond>
                                          </p:endCondLst>
                                        </p:cTn>
                                        <p:tgtEl>
                                          <p:sndTgt r:embed="rId4" name="Vibro Up"/>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85919">
                                            <p:txEl>
                                              <p:pRg st="0" end="0"/>
                                            </p:txEl>
                                          </p:spTgt>
                                        </p:tgtEl>
                                        <p:attrNameLst>
                                          <p:attrName>style.visibility</p:attrName>
                                        </p:attrNameLst>
                                      </p:cBhvr>
                                      <p:to>
                                        <p:strVal val="visible"/>
                                      </p:to>
                                    </p:set>
                                    <p:animEffect transition="in" filter="wipe(left)">
                                      <p:cBhvr>
                                        <p:cTn id="29" dur="500"/>
                                        <p:tgtEl>
                                          <p:spTgt spid="885919">
                                            <p:txEl>
                                              <p:pRg st="0" end="0"/>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subTnLst>
                                    <p:audio>
                                      <p:cMediaNode>
                                        <p:cTn display="0" masterRel="sameClick">
                                          <p:stCondLst>
                                            <p:cond evt="begin" delay="0">
                                              <p:tn val="32"/>
                                            </p:cond>
                                          </p:stCondLst>
                                          <p:endCondLst>
                                            <p:cond evt="onStopAudio" delay="0">
                                              <p:tgtEl>
                                                <p:sldTgt/>
                                              </p:tgtEl>
                                            </p:cond>
                                          </p:endCondLst>
                                        </p:cTn>
                                        <p:tgtEl>
                                          <p:sndTgt r:embed="rId5" name="Bubbles"/>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subTnLst>
                                    <p:audio>
                                      <p:cMediaNode>
                                        <p:cTn display="0" masterRel="sameClick">
                                          <p:stCondLst>
                                            <p:cond evt="begin" delay="0">
                                              <p:tn val="42"/>
                                            </p:cond>
                                          </p:stCondLst>
                                          <p:endCondLst>
                                            <p:cond evt="onStopAudio" delay="0">
                                              <p:tgtEl>
                                                <p:sldTgt/>
                                              </p:tgtEl>
                                            </p:cond>
                                          </p:endCondLst>
                                        </p:cTn>
                                        <p:tgtEl>
                                          <p:sndTgt r:embed="rId6" name="Pencil Check"/>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subTnLst>
                                    <p:audio>
                                      <p:cMediaNode>
                                        <p:cTn display="0" masterRel="sameClick">
                                          <p:stCondLst>
                                            <p:cond evt="begin" delay="0">
                                              <p:tn val="47"/>
                                            </p:cond>
                                          </p:stCondLst>
                                          <p:endCondLst>
                                            <p:cond evt="onStopAudio" delay="0">
                                              <p:tgtEl>
                                                <p:sldTgt/>
                                              </p:tgtEl>
                                            </p:cond>
                                          </p:endCondLst>
                                        </p:cTn>
                                        <p:tgtEl>
                                          <p:sndTgt r:embed="rId5" name="Bubbles"/>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85893">
                                            <p:txEl>
                                              <p:pRg st="0" end="0"/>
                                            </p:txEl>
                                          </p:spTgt>
                                        </p:tgtEl>
                                        <p:attrNameLst>
                                          <p:attrName>style.visibility</p:attrName>
                                        </p:attrNameLst>
                                      </p:cBhvr>
                                      <p:to>
                                        <p:strVal val="visible"/>
                                      </p:to>
                                    </p:set>
                                    <p:animEffect transition="in" filter="wipe(left)">
                                      <p:cBhvr>
                                        <p:cTn id="54" dur="500"/>
                                        <p:tgtEl>
                                          <p:spTgt spid="885893">
                                            <p:txEl>
                                              <p:pRg st="0" end="0"/>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2" name="Whoosh"/>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subTnLst>
                                    <p:audio>
                                      <p:cMediaNode>
                                        <p:cTn display="0" masterRel="sameClick">
                                          <p:stCondLst>
                                            <p:cond evt="begin" delay="0">
                                              <p:tn val="57"/>
                                            </p:cond>
                                          </p:stCondLst>
                                          <p:endCondLst>
                                            <p:cond evt="onStopAudio" delay="0">
                                              <p:tgtEl>
                                                <p:sldTgt/>
                                              </p:tgtEl>
                                            </p:cond>
                                          </p:endCondLst>
                                        </p:cTn>
                                        <p:tgtEl>
                                          <p:sndTgt r:embed="rId3" name="Chimes"/>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subTnLst>
                                    <p:audio>
                                      <p:cMediaNode>
                                        <p:cTn display="0" masterRel="sameClick">
                                          <p:stCondLst>
                                            <p:cond evt="begin" delay="0">
                                              <p:tn val="62"/>
                                            </p:cond>
                                          </p:stCondLst>
                                          <p:endCondLst>
                                            <p:cond evt="onStopAudio" delay="0">
                                              <p:tgtEl>
                                                <p:sldTgt/>
                                              </p:tgtEl>
                                            </p:cond>
                                          </p:endCondLst>
                                        </p:cTn>
                                        <p:tgtEl>
                                          <p:sndTgt r:embed="rId5" name="Bubbles"/>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85920">
                                            <p:txEl>
                                              <p:pRg st="0" end="0"/>
                                            </p:txEl>
                                          </p:spTgt>
                                        </p:tgtEl>
                                        <p:attrNameLst>
                                          <p:attrName>style.visibility</p:attrName>
                                        </p:attrNameLst>
                                      </p:cBhvr>
                                      <p:to>
                                        <p:strVal val="visible"/>
                                      </p:to>
                                    </p:set>
                                    <p:animEffect transition="in" filter="wipe(left)">
                                      <p:cBhvr>
                                        <p:cTn id="69" dur="500"/>
                                        <p:tgtEl>
                                          <p:spTgt spid="885920">
                                            <p:txEl>
                                              <p:pRg st="0" end="0"/>
                                            </p:txEl>
                                          </p:spTgt>
                                        </p:tgtEl>
                                      </p:cBhvr>
                                    </p:animEffect>
                                  </p:childTnLst>
                                  <p:subTnLst>
                                    <p:audio>
                                      <p:cMediaNode>
                                        <p:cTn display="0" masterRel="sameClick">
                                          <p:stCondLst>
                                            <p:cond evt="begin" delay="0">
                                              <p:tn val="67"/>
                                            </p:cond>
                                          </p:stCondLst>
                                          <p:endCondLst>
                                            <p:cond evt="onStopAudio" delay="0">
                                              <p:tgtEl>
                                                <p:sldTgt/>
                                              </p:tgtEl>
                                            </p:cond>
                                          </p:endCondLst>
                                        </p:cTn>
                                        <p:tgtEl>
                                          <p:sndTgt r:embed="rId7" name="String"/>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subTnLst>
                                    <p:audio>
                                      <p:cMediaNode>
                                        <p:cTn display="0" masterRel="sameClick">
                                          <p:stCondLst>
                                            <p:cond evt="begin" delay="0">
                                              <p:tn val="72"/>
                                            </p:cond>
                                          </p:stCondLst>
                                          <p:endCondLst>
                                            <p:cond evt="onStopAudio" delay="0">
                                              <p:tgtEl>
                                                <p:sldTgt/>
                                              </p:tgtEl>
                                            </p:cond>
                                          </p:endCondLst>
                                        </p:cTn>
                                        <p:tgtEl>
                                          <p:sndTgt r:embed="rId3" name="Chimes"/>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subTnLst>
                                    <p:audio>
                                      <p:cMediaNode>
                                        <p:cTn display="0" masterRel="sameClick">
                                          <p:stCondLst>
                                            <p:cond evt="begin" delay="0">
                                              <p:tn val="77"/>
                                            </p:cond>
                                          </p:stCondLst>
                                          <p:endCondLst>
                                            <p:cond evt="onStopAudio" delay="0">
                                              <p:tgtEl>
                                                <p:sldTgt/>
                                              </p:tgtEl>
                                            </p:cond>
                                          </p:endCondLst>
                                        </p:cTn>
                                        <p:tgtEl>
                                          <p:sndTgt r:embed="rId7" name="String"/>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885921">
                                            <p:txEl>
                                              <p:pRg st="0" end="0"/>
                                            </p:txEl>
                                          </p:spTgt>
                                        </p:tgtEl>
                                        <p:attrNameLst>
                                          <p:attrName>style.visibility</p:attrName>
                                        </p:attrNameLst>
                                      </p:cBhvr>
                                      <p:to>
                                        <p:strVal val="visible"/>
                                      </p:to>
                                    </p:set>
                                    <p:animEffect transition="in" filter="wipe(left)">
                                      <p:cBhvr>
                                        <p:cTn id="84" dur="500"/>
                                        <p:tgtEl>
                                          <p:spTgt spid="885921">
                                            <p:txEl>
                                              <p:pRg st="0" end="0"/>
                                            </p:txEl>
                                          </p:spTgt>
                                        </p:tgtEl>
                                      </p:cBhvr>
                                    </p:animEffect>
                                  </p:childTnLst>
                                  <p:subTnLst>
                                    <p:audio>
                                      <p:cMediaNode>
                                        <p:cTn display="0" masterRel="sameClick">
                                          <p:stCondLst>
                                            <p:cond evt="begin" delay="0">
                                              <p:tn val="82"/>
                                            </p:cond>
                                          </p:stCondLst>
                                          <p:endCondLst>
                                            <p:cond evt="onStopAudio" delay="0">
                                              <p:tgtEl>
                                                <p:sldTgt/>
                                              </p:tgtEl>
                                            </p:cond>
                                          </p:endCondLst>
                                        </p:cTn>
                                        <p:tgtEl>
                                          <p:sndTgt r:embed="rId7" name="String"/>
                                        </p:tgtEl>
                                      </p:cMediaNode>
                                    </p:audio>
                                  </p:sub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885894">
                                            <p:txEl>
                                              <p:pRg st="0" end="0"/>
                                            </p:txEl>
                                          </p:spTgt>
                                        </p:tgtEl>
                                        <p:attrNameLst>
                                          <p:attrName>style.visibility</p:attrName>
                                        </p:attrNameLst>
                                      </p:cBhvr>
                                      <p:to>
                                        <p:strVal val="visible"/>
                                      </p:to>
                                    </p:set>
                                    <p:animEffect transition="in" filter="wipe(left)">
                                      <p:cBhvr>
                                        <p:cTn id="89" dur="500"/>
                                        <p:tgtEl>
                                          <p:spTgt spid="885894">
                                            <p:txEl>
                                              <p:pRg st="0" end="0"/>
                                            </p:txEl>
                                          </p:spTgt>
                                        </p:tgtEl>
                                      </p:cBhvr>
                                    </p:animEffect>
                                  </p:childTnLst>
                                  <p:subTnLst>
                                    <p:audio>
                                      <p:cMediaNode>
                                        <p:cTn display="0" masterRel="sameClick">
                                          <p:stCondLst>
                                            <p:cond evt="begin" delay="0">
                                              <p:tn val="8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3" grpId="0" build="p" autoUpdateAnimBg="0"/>
      <p:bldP spid="885893" grpId="0" build="p" autoUpdateAnimBg="0"/>
      <p:bldP spid="885894" grpId="0" build="p" autoUpdateAnimBg="0"/>
      <p:bldP spid="885919" grpId="0" build="p" autoUpdateAnimBg="0"/>
      <p:bldP spid="885920" grpId="0" build="p" autoUpdateAnimBg="0"/>
      <p:bldP spid="88592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4"/>
          <a:srcRect b="3845"/>
          <a:stretch>
            <a:fillRect/>
          </a:stretch>
        </p:blipFill>
        <p:spPr bwMode="auto">
          <a:xfrm>
            <a:off x="4365625" y="677863"/>
            <a:ext cx="4702175" cy="6027737"/>
          </a:xfrm>
          <a:prstGeom prst="rect">
            <a:avLst/>
          </a:prstGeom>
          <a:noFill/>
          <a:ln w="9525">
            <a:noFill/>
            <a:miter lim="800000"/>
            <a:headEnd/>
            <a:tailEnd/>
          </a:ln>
        </p:spPr>
      </p:pic>
      <p:sp>
        <p:nvSpPr>
          <p:cNvPr id="25603" name="Rectangle 4"/>
          <p:cNvSpPr>
            <a:spLocks noGrp="1" noChangeArrowheads="1"/>
          </p:cNvSpPr>
          <p:nvPr>
            <p:ph type="title"/>
          </p:nvPr>
        </p:nvSpPr>
        <p:spPr>
          <a:xfrm>
            <a:off x="609600" y="685800"/>
            <a:ext cx="4160838" cy="687388"/>
          </a:xfrm>
        </p:spPr>
        <p:txBody>
          <a:bodyPr/>
          <a:lstStyle/>
          <a:p>
            <a:pPr eaLnBrk="1" hangingPunct="1"/>
            <a:r>
              <a:rPr lang="en-US" smtClean="0"/>
              <a:t>Glands</a:t>
            </a:r>
          </a:p>
        </p:txBody>
      </p:sp>
      <p:sp>
        <p:nvSpPr>
          <p:cNvPr id="655366" name="Rectangle 6" descr="Rectangle: Click to edit Master text styles&#10;Second level&#10;Third level&#10;Fourth level&#10;Fifth level"/>
          <p:cNvSpPr>
            <a:spLocks noGrp="1" noChangeArrowheads="1"/>
          </p:cNvSpPr>
          <p:nvPr>
            <p:ph type="body" idx="1"/>
          </p:nvPr>
        </p:nvSpPr>
        <p:spPr>
          <a:xfrm>
            <a:off x="825500" y="1352550"/>
            <a:ext cx="3421063" cy="5500688"/>
          </a:xfrm>
          <a:solidFill>
            <a:schemeClr val="bg1"/>
          </a:solidFill>
        </p:spPr>
        <p:txBody>
          <a:bodyPr/>
          <a:lstStyle/>
          <a:p>
            <a:pPr marL="290513" indent="-290513" eaLnBrk="1" hangingPunct="1">
              <a:lnSpc>
                <a:spcPct val="90000"/>
              </a:lnSpc>
            </a:pPr>
            <a:r>
              <a:rPr lang="en-US" sz="2200" u="sng" smtClean="0">
                <a:solidFill>
                  <a:srgbClr val="CC0000"/>
                </a:solidFill>
              </a:rPr>
              <a:t>Pineal</a:t>
            </a:r>
            <a:endParaRPr lang="en-US" sz="2200" smtClean="0"/>
          </a:p>
          <a:p>
            <a:pPr marL="741363" lvl="1" indent="-284163" eaLnBrk="1" hangingPunct="1">
              <a:lnSpc>
                <a:spcPct val="90000"/>
              </a:lnSpc>
            </a:pPr>
            <a:r>
              <a:rPr lang="en-US" sz="2000" smtClean="0"/>
              <a:t>melatonin</a:t>
            </a:r>
          </a:p>
          <a:p>
            <a:pPr marL="290513" indent="-290513" eaLnBrk="1" hangingPunct="1">
              <a:lnSpc>
                <a:spcPct val="90000"/>
              </a:lnSpc>
            </a:pPr>
            <a:r>
              <a:rPr lang="en-US" sz="2200" u="sng" smtClean="0">
                <a:solidFill>
                  <a:srgbClr val="CC0000"/>
                </a:solidFill>
              </a:rPr>
              <a:t>Pituitary</a:t>
            </a:r>
            <a:r>
              <a:rPr lang="en-US" sz="2200" smtClean="0"/>
              <a:t> </a:t>
            </a:r>
          </a:p>
          <a:p>
            <a:pPr marL="741363" lvl="1" indent="-284163" eaLnBrk="1" hangingPunct="1">
              <a:lnSpc>
                <a:spcPct val="90000"/>
              </a:lnSpc>
            </a:pPr>
            <a:r>
              <a:rPr lang="en-US" sz="2000" smtClean="0"/>
              <a:t>many hormones: master gland</a:t>
            </a:r>
          </a:p>
          <a:p>
            <a:pPr marL="290513" indent="-290513" eaLnBrk="1" hangingPunct="1">
              <a:lnSpc>
                <a:spcPct val="90000"/>
              </a:lnSpc>
            </a:pPr>
            <a:r>
              <a:rPr lang="en-US" sz="2200" u="sng" smtClean="0">
                <a:solidFill>
                  <a:srgbClr val="CC0000"/>
                </a:solidFill>
              </a:rPr>
              <a:t>Thyroid</a:t>
            </a:r>
            <a:endParaRPr lang="en-US" sz="2200" smtClean="0"/>
          </a:p>
          <a:p>
            <a:pPr marL="741363" lvl="1" indent="-284163" eaLnBrk="1" hangingPunct="1">
              <a:lnSpc>
                <a:spcPct val="90000"/>
              </a:lnSpc>
            </a:pPr>
            <a:r>
              <a:rPr lang="en-US" sz="2000" smtClean="0"/>
              <a:t>thyroxine</a:t>
            </a:r>
          </a:p>
          <a:p>
            <a:pPr marL="290513" indent="-290513" eaLnBrk="1" hangingPunct="1">
              <a:lnSpc>
                <a:spcPct val="90000"/>
              </a:lnSpc>
            </a:pPr>
            <a:r>
              <a:rPr lang="en-US" sz="2200" u="sng" smtClean="0">
                <a:solidFill>
                  <a:srgbClr val="CC0000"/>
                </a:solidFill>
              </a:rPr>
              <a:t>Adrenal</a:t>
            </a:r>
            <a:endParaRPr lang="en-US" sz="2200" smtClean="0"/>
          </a:p>
          <a:p>
            <a:pPr marL="741363" lvl="1" indent="-284163" eaLnBrk="1" hangingPunct="1">
              <a:lnSpc>
                <a:spcPct val="90000"/>
              </a:lnSpc>
            </a:pPr>
            <a:r>
              <a:rPr lang="en-US" sz="2000" smtClean="0"/>
              <a:t>adrenaline</a:t>
            </a:r>
          </a:p>
          <a:p>
            <a:pPr marL="290513" indent="-290513" eaLnBrk="1" hangingPunct="1">
              <a:lnSpc>
                <a:spcPct val="90000"/>
              </a:lnSpc>
            </a:pPr>
            <a:r>
              <a:rPr lang="en-US" sz="2200" u="sng" smtClean="0">
                <a:solidFill>
                  <a:srgbClr val="CC0000"/>
                </a:solidFill>
              </a:rPr>
              <a:t>Pancreas</a:t>
            </a:r>
            <a:endParaRPr lang="en-US" sz="2200" smtClean="0"/>
          </a:p>
          <a:p>
            <a:pPr marL="741363" lvl="1" indent="-284163" eaLnBrk="1" hangingPunct="1">
              <a:lnSpc>
                <a:spcPct val="90000"/>
              </a:lnSpc>
            </a:pPr>
            <a:r>
              <a:rPr lang="en-US" sz="2000" smtClean="0"/>
              <a:t>insulin, glucagon</a:t>
            </a:r>
          </a:p>
          <a:p>
            <a:pPr marL="290513" indent="-290513" eaLnBrk="1" hangingPunct="1">
              <a:lnSpc>
                <a:spcPct val="90000"/>
              </a:lnSpc>
            </a:pPr>
            <a:r>
              <a:rPr lang="en-US" sz="2200" u="sng" smtClean="0">
                <a:solidFill>
                  <a:srgbClr val="CC0000"/>
                </a:solidFill>
              </a:rPr>
              <a:t>Ovary</a:t>
            </a:r>
            <a:endParaRPr lang="en-US" sz="2200" smtClean="0"/>
          </a:p>
          <a:p>
            <a:pPr marL="741363" lvl="1" indent="-284163" eaLnBrk="1" hangingPunct="1">
              <a:lnSpc>
                <a:spcPct val="90000"/>
              </a:lnSpc>
            </a:pPr>
            <a:r>
              <a:rPr lang="en-US" sz="2000" smtClean="0"/>
              <a:t>estrogen</a:t>
            </a:r>
          </a:p>
          <a:p>
            <a:pPr marL="290513" indent="-290513" eaLnBrk="1" hangingPunct="1">
              <a:lnSpc>
                <a:spcPct val="90000"/>
              </a:lnSpc>
            </a:pPr>
            <a:r>
              <a:rPr lang="en-US" sz="2200" u="sng" smtClean="0">
                <a:solidFill>
                  <a:srgbClr val="CC0000"/>
                </a:solidFill>
              </a:rPr>
              <a:t>Testes</a:t>
            </a:r>
            <a:endParaRPr lang="en-US" sz="2200" smtClean="0"/>
          </a:p>
          <a:p>
            <a:pPr marL="741363" lvl="1" indent="-284163" eaLnBrk="1" hangingPunct="1">
              <a:lnSpc>
                <a:spcPct val="90000"/>
              </a:lnSpc>
            </a:pPr>
            <a:r>
              <a:rPr lang="en-US" sz="2000" smtClean="0"/>
              <a:t>testosterone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66">
                                            <p:txEl>
                                              <p:pRg st="0" end="0"/>
                                            </p:txEl>
                                          </p:spTgt>
                                        </p:tgtEl>
                                        <p:attrNameLst>
                                          <p:attrName>style.visibility</p:attrName>
                                        </p:attrNameLst>
                                      </p:cBhvr>
                                      <p:to>
                                        <p:strVal val="visible"/>
                                      </p:to>
                                    </p:set>
                                    <p:anim calcmode="lin" valueType="num">
                                      <p:cBhvr additive="base">
                                        <p:cTn id="7" dur="500" fill="hold"/>
                                        <p:tgtEl>
                                          <p:spTgt spid="65536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66">
                                            <p:txEl>
                                              <p:pRg st="1" end="1"/>
                                            </p:txEl>
                                          </p:spTgt>
                                        </p:tgtEl>
                                        <p:attrNameLst>
                                          <p:attrName>style.visibility</p:attrName>
                                        </p:attrNameLst>
                                      </p:cBhvr>
                                      <p:to>
                                        <p:strVal val="visible"/>
                                      </p:to>
                                    </p:set>
                                    <p:anim calcmode="lin" valueType="num">
                                      <p:cBhvr additive="base">
                                        <p:cTn id="13" dur="500" fill="hold"/>
                                        <p:tgtEl>
                                          <p:spTgt spid="65536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6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66">
                                            <p:txEl>
                                              <p:pRg st="2" end="2"/>
                                            </p:txEl>
                                          </p:spTgt>
                                        </p:tgtEl>
                                        <p:attrNameLst>
                                          <p:attrName>style.visibility</p:attrName>
                                        </p:attrNameLst>
                                      </p:cBhvr>
                                      <p:to>
                                        <p:strVal val="visible"/>
                                      </p:to>
                                    </p:set>
                                    <p:anim calcmode="lin" valueType="num">
                                      <p:cBhvr additive="base">
                                        <p:cTn id="19" dur="500" fill="hold"/>
                                        <p:tgtEl>
                                          <p:spTgt spid="65536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6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66">
                                            <p:txEl>
                                              <p:pRg st="3" end="3"/>
                                            </p:txEl>
                                          </p:spTgt>
                                        </p:tgtEl>
                                        <p:attrNameLst>
                                          <p:attrName>style.visibility</p:attrName>
                                        </p:attrNameLst>
                                      </p:cBhvr>
                                      <p:to>
                                        <p:strVal val="visible"/>
                                      </p:to>
                                    </p:set>
                                    <p:anim calcmode="lin" valueType="num">
                                      <p:cBhvr additive="base">
                                        <p:cTn id="25" dur="500" fill="hold"/>
                                        <p:tgtEl>
                                          <p:spTgt spid="65536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6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5366">
                                            <p:txEl>
                                              <p:pRg st="4" end="4"/>
                                            </p:txEl>
                                          </p:spTgt>
                                        </p:tgtEl>
                                        <p:attrNameLst>
                                          <p:attrName>style.visibility</p:attrName>
                                        </p:attrNameLst>
                                      </p:cBhvr>
                                      <p:to>
                                        <p:strVal val="visible"/>
                                      </p:to>
                                    </p:set>
                                    <p:anim calcmode="lin" valueType="num">
                                      <p:cBhvr additive="base">
                                        <p:cTn id="31" dur="500" fill="hold"/>
                                        <p:tgtEl>
                                          <p:spTgt spid="65536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536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5366">
                                            <p:txEl>
                                              <p:pRg st="5" end="5"/>
                                            </p:txEl>
                                          </p:spTgt>
                                        </p:tgtEl>
                                        <p:attrNameLst>
                                          <p:attrName>style.visibility</p:attrName>
                                        </p:attrNameLst>
                                      </p:cBhvr>
                                      <p:to>
                                        <p:strVal val="visible"/>
                                      </p:to>
                                    </p:set>
                                    <p:anim calcmode="lin" valueType="num">
                                      <p:cBhvr additive="base">
                                        <p:cTn id="37" dur="500" fill="hold"/>
                                        <p:tgtEl>
                                          <p:spTgt spid="65536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536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55366">
                                            <p:txEl>
                                              <p:pRg st="6" end="6"/>
                                            </p:txEl>
                                          </p:spTgt>
                                        </p:tgtEl>
                                        <p:attrNameLst>
                                          <p:attrName>style.visibility</p:attrName>
                                        </p:attrNameLst>
                                      </p:cBhvr>
                                      <p:to>
                                        <p:strVal val="visible"/>
                                      </p:to>
                                    </p:set>
                                    <p:anim calcmode="lin" valueType="num">
                                      <p:cBhvr additive="base">
                                        <p:cTn id="43" dur="500" fill="hold"/>
                                        <p:tgtEl>
                                          <p:spTgt spid="65536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5536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55366">
                                            <p:txEl>
                                              <p:pRg st="7" end="7"/>
                                            </p:txEl>
                                          </p:spTgt>
                                        </p:tgtEl>
                                        <p:attrNameLst>
                                          <p:attrName>style.visibility</p:attrName>
                                        </p:attrNameLst>
                                      </p:cBhvr>
                                      <p:to>
                                        <p:strVal val="visible"/>
                                      </p:to>
                                    </p:set>
                                    <p:anim calcmode="lin" valueType="num">
                                      <p:cBhvr additive="base">
                                        <p:cTn id="49" dur="500" fill="hold"/>
                                        <p:tgtEl>
                                          <p:spTgt spid="65536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5536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55366">
                                            <p:txEl>
                                              <p:pRg st="8" end="8"/>
                                            </p:txEl>
                                          </p:spTgt>
                                        </p:tgtEl>
                                        <p:attrNameLst>
                                          <p:attrName>style.visibility</p:attrName>
                                        </p:attrNameLst>
                                      </p:cBhvr>
                                      <p:to>
                                        <p:strVal val="visible"/>
                                      </p:to>
                                    </p:set>
                                    <p:anim calcmode="lin" valueType="num">
                                      <p:cBhvr additive="base">
                                        <p:cTn id="55" dur="500" fill="hold"/>
                                        <p:tgtEl>
                                          <p:spTgt spid="655366">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5536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55366">
                                            <p:txEl>
                                              <p:pRg st="9" end="9"/>
                                            </p:txEl>
                                          </p:spTgt>
                                        </p:tgtEl>
                                        <p:attrNameLst>
                                          <p:attrName>style.visibility</p:attrName>
                                        </p:attrNameLst>
                                      </p:cBhvr>
                                      <p:to>
                                        <p:strVal val="visible"/>
                                      </p:to>
                                    </p:set>
                                    <p:anim calcmode="lin" valueType="num">
                                      <p:cBhvr additive="base">
                                        <p:cTn id="61" dur="500" fill="hold"/>
                                        <p:tgtEl>
                                          <p:spTgt spid="655366">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5536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55366">
                                            <p:txEl>
                                              <p:pRg st="10" end="10"/>
                                            </p:txEl>
                                          </p:spTgt>
                                        </p:tgtEl>
                                        <p:attrNameLst>
                                          <p:attrName>style.visibility</p:attrName>
                                        </p:attrNameLst>
                                      </p:cBhvr>
                                      <p:to>
                                        <p:strVal val="visible"/>
                                      </p:to>
                                    </p:set>
                                    <p:anim calcmode="lin" valueType="num">
                                      <p:cBhvr additive="base">
                                        <p:cTn id="67" dur="500" fill="hold"/>
                                        <p:tgtEl>
                                          <p:spTgt spid="655366">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5536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55366">
                                            <p:txEl>
                                              <p:pRg st="11" end="11"/>
                                            </p:txEl>
                                          </p:spTgt>
                                        </p:tgtEl>
                                        <p:attrNameLst>
                                          <p:attrName>style.visibility</p:attrName>
                                        </p:attrNameLst>
                                      </p:cBhvr>
                                      <p:to>
                                        <p:strVal val="visible"/>
                                      </p:to>
                                    </p:set>
                                    <p:anim calcmode="lin" valueType="num">
                                      <p:cBhvr additive="base">
                                        <p:cTn id="73" dur="500" fill="hold"/>
                                        <p:tgtEl>
                                          <p:spTgt spid="655366">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5536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55366">
                                            <p:txEl>
                                              <p:pRg st="12" end="12"/>
                                            </p:txEl>
                                          </p:spTgt>
                                        </p:tgtEl>
                                        <p:attrNameLst>
                                          <p:attrName>style.visibility</p:attrName>
                                        </p:attrNameLst>
                                      </p:cBhvr>
                                      <p:to>
                                        <p:strVal val="visible"/>
                                      </p:to>
                                    </p:set>
                                    <p:anim calcmode="lin" valueType="num">
                                      <p:cBhvr additive="base">
                                        <p:cTn id="79" dur="500" fill="hold"/>
                                        <p:tgtEl>
                                          <p:spTgt spid="655366">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5536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Whoosh"/>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55366">
                                            <p:txEl>
                                              <p:pRg st="13" end="13"/>
                                            </p:txEl>
                                          </p:spTgt>
                                        </p:tgtEl>
                                        <p:attrNameLst>
                                          <p:attrName>style.visibility</p:attrName>
                                        </p:attrNameLst>
                                      </p:cBhvr>
                                      <p:to>
                                        <p:strVal val="visible"/>
                                      </p:to>
                                    </p:set>
                                    <p:anim calcmode="lin" valueType="num">
                                      <p:cBhvr additive="base">
                                        <p:cTn id="85" dur="500" fill="hold"/>
                                        <p:tgtEl>
                                          <p:spTgt spid="655366">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65536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98438" y="6119813"/>
            <a:ext cx="1825625" cy="627062"/>
          </a:xfrm>
          <a:prstGeom prst="rect">
            <a:avLst/>
          </a:prstGeom>
          <a:solidFill>
            <a:schemeClr val="bg1"/>
          </a:solidFill>
          <a:ln w="9525">
            <a:noFill/>
            <a:miter lim="800000"/>
            <a:headEnd/>
            <a:tailEnd/>
          </a:ln>
        </p:spPr>
        <p:txBody>
          <a:bodyPr wrap="none" anchor="ctr"/>
          <a:lstStyle/>
          <a:p>
            <a:endParaRPr lang="en-US"/>
          </a:p>
        </p:txBody>
      </p:sp>
      <p:sp>
        <p:nvSpPr>
          <p:cNvPr id="27651" name="Rectangle 3"/>
          <p:cNvSpPr>
            <a:spLocks noGrp="1" noChangeArrowheads="1"/>
          </p:cNvSpPr>
          <p:nvPr>
            <p:ph type="title"/>
          </p:nvPr>
        </p:nvSpPr>
        <p:spPr/>
        <p:txBody>
          <a:bodyPr/>
          <a:lstStyle/>
          <a:p>
            <a:pPr eaLnBrk="1" hangingPunct="1"/>
            <a:r>
              <a:rPr lang="en-US" smtClean="0"/>
              <a:t>Maintaining homeostasis</a:t>
            </a:r>
          </a:p>
        </p:txBody>
      </p:sp>
      <p:sp>
        <p:nvSpPr>
          <p:cNvPr id="27652" name="AutoShape 4"/>
          <p:cNvSpPr>
            <a:spLocks noChangeArrowheads="1"/>
          </p:cNvSpPr>
          <p:nvPr/>
        </p:nvSpPr>
        <p:spPr bwMode="auto">
          <a:xfrm>
            <a:off x="3206750" y="1436688"/>
            <a:ext cx="2357438" cy="2357437"/>
          </a:xfrm>
          <a:custGeom>
            <a:avLst/>
            <a:gdLst>
              <a:gd name="T0" fmla="*/ 2147483647 w 21600"/>
              <a:gd name="T1" fmla="*/ 487520918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p:spPr>
        <p:txBody>
          <a:bodyPr wrap="none" anchor="ctr"/>
          <a:lstStyle/>
          <a:p>
            <a:endParaRPr lang="en-US"/>
          </a:p>
        </p:txBody>
      </p:sp>
      <p:sp>
        <p:nvSpPr>
          <p:cNvPr id="27653" name="AutoShape 5"/>
          <p:cNvSpPr>
            <a:spLocks noChangeArrowheads="1"/>
          </p:cNvSpPr>
          <p:nvPr/>
        </p:nvSpPr>
        <p:spPr bwMode="auto">
          <a:xfrm rot="10800000">
            <a:off x="3206750" y="4246563"/>
            <a:ext cx="2357438" cy="2357437"/>
          </a:xfrm>
          <a:custGeom>
            <a:avLst/>
            <a:gdLst>
              <a:gd name="T0" fmla="*/ 2147483647 w 21600"/>
              <a:gd name="T1" fmla="*/ 175506601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p:spPr>
        <p:txBody>
          <a:bodyPr wrap="none" anchor="ctr"/>
          <a:lstStyle/>
          <a:p>
            <a:endParaRPr lang="en-US"/>
          </a:p>
        </p:txBody>
      </p:sp>
      <p:grpSp>
        <p:nvGrpSpPr>
          <p:cNvPr id="2" name="Group 6"/>
          <p:cNvGrpSpPr>
            <a:grpSpLocks/>
          </p:cNvGrpSpPr>
          <p:nvPr/>
        </p:nvGrpSpPr>
        <p:grpSpPr bwMode="auto">
          <a:xfrm>
            <a:off x="1835150" y="3190875"/>
            <a:ext cx="1022350" cy="482600"/>
            <a:chOff x="1441" y="2010"/>
            <a:chExt cx="644" cy="304"/>
          </a:xfrm>
        </p:grpSpPr>
        <p:sp>
          <p:nvSpPr>
            <p:cNvPr id="27666" name="AutoShape 7"/>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lstStyle/>
            <a:p>
              <a:endParaRPr lang="en-US"/>
            </a:p>
          </p:txBody>
        </p:sp>
        <p:sp>
          <p:nvSpPr>
            <p:cNvPr id="27667" name="Rectangle 8"/>
            <p:cNvSpPr>
              <a:spLocks noChangeArrowheads="1"/>
            </p:cNvSpPr>
            <p:nvPr/>
          </p:nvSpPr>
          <p:spPr bwMode="auto">
            <a:xfrm>
              <a:off x="1441" y="2026"/>
              <a:ext cx="521" cy="288"/>
            </a:xfrm>
            <a:prstGeom prst="rect">
              <a:avLst/>
            </a:prstGeom>
            <a:noFill/>
            <a:ln w="9525">
              <a:noFill/>
              <a:miter lim="800000"/>
              <a:headEnd/>
              <a:tailEnd/>
            </a:ln>
          </p:spPr>
          <p:txBody>
            <a:bodyPr wrap="none" anchor="ctr">
              <a:spAutoFit/>
            </a:bodyPr>
            <a:lstStyle/>
            <a:p>
              <a:r>
                <a:rPr lang="en-US" b="1">
                  <a:solidFill>
                    <a:srgbClr val="CC0000"/>
                  </a:solidFill>
                </a:rPr>
                <a:t>high</a:t>
              </a:r>
            </a:p>
          </p:txBody>
        </p:sp>
      </p:grpSp>
      <p:grpSp>
        <p:nvGrpSpPr>
          <p:cNvPr id="3" name="Group 9"/>
          <p:cNvGrpSpPr>
            <a:grpSpLocks/>
          </p:cNvGrpSpPr>
          <p:nvPr/>
        </p:nvGrpSpPr>
        <p:grpSpPr bwMode="auto">
          <a:xfrm>
            <a:off x="5969000" y="4176713"/>
            <a:ext cx="873125" cy="514350"/>
            <a:chOff x="3430" y="2631"/>
            <a:chExt cx="550" cy="324"/>
          </a:xfrm>
        </p:grpSpPr>
        <p:sp>
          <p:nvSpPr>
            <p:cNvPr id="27664" name="AutoShape 10"/>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lstStyle/>
            <a:p>
              <a:endParaRPr lang="en-US"/>
            </a:p>
          </p:txBody>
        </p:sp>
        <p:sp>
          <p:nvSpPr>
            <p:cNvPr id="27665" name="Rectangle 11"/>
            <p:cNvSpPr>
              <a:spLocks noChangeArrowheads="1"/>
            </p:cNvSpPr>
            <p:nvPr/>
          </p:nvSpPr>
          <p:spPr bwMode="auto">
            <a:xfrm>
              <a:off x="3544" y="2631"/>
              <a:ext cx="436" cy="288"/>
            </a:xfrm>
            <a:prstGeom prst="rect">
              <a:avLst/>
            </a:prstGeom>
            <a:noFill/>
            <a:ln w="9525">
              <a:noFill/>
              <a:miter lim="800000"/>
              <a:headEnd/>
              <a:tailEnd/>
            </a:ln>
          </p:spPr>
          <p:txBody>
            <a:bodyPr wrap="none" anchor="ctr">
              <a:spAutoFit/>
            </a:bodyPr>
            <a:lstStyle/>
            <a:p>
              <a:r>
                <a:rPr lang="en-US" b="1">
                  <a:solidFill>
                    <a:srgbClr val="CC0000"/>
                  </a:solidFill>
                </a:rPr>
                <a:t>low</a:t>
              </a:r>
            </a:p>
          </p:txBody>
        </p:sp>
      </p:grpSp>
      <p:sp>
        <p:nvSpPr>
          <p:cNvPr id="877580" name="Oval 12"/>
          <p:cNvSpPr>
            <a:spLocks noChangeArrowheads="1"/>
          </p:cNvSpPr>
          <p:nvPr/>
        </p:nvSpPr>
        <p:spPr bwMode="auto">
          <a:xfrm>
            <a:off x="3508375" y="1270000"/>
            <a:ext cx="1746250" cy="365125"/>
          </a:xfrm>
          <a:prstGeom prst="ellipse">
            <a:avLst/>
          </a:prstGeom>
          <a:solidFill>
            <a:srgbClr val="CCFF66"/>
          </a:solidFill>
          <a:ln w="9525">
            <a:solidFill>
              <a:srgbClr val="660000"/>
            </a:solidFill>
            <a:round/>
            <a:headEnd/>
            <a:tailEnd/>
          </a:ln>
        </p:spPr>
        <p:txBody>
          <a:bodyPr wrap="none" anchor="ctr"/>
          <a:lstStyle/>
          <a:p>
            <a:r>
              <a:rPr lang="en-US" sz="2200" b="1">
                <a:solidFill>
                  <a:srgbClr val="000000"/>
                </a:solidFill>
              </a:rPr>
              <a:t>hormone 1</a:t>
            </a:r>
          </a:p>
        </p:txBody>
      </p:sp>
      <p:sp>
        <p:nvSpPr>
          <p:cNvPr id="877581" name="Rectangle 13"/>
          <p:cNvSpPr>
            <a:spLocks noChangeArrowheads="1"/>
          </p:cNvSpPr>
          <p:nvPr/>
        </p:nvSpPr>
        <p:spPr bwMode="auto">
          <a:xfrm>
            <a:off x="5386388" y="2187575"/>
            <a:ext cx="2003425" cy="641350"/>
          </a:xfrm>
          <a:prstGeom prst="rect">
            <a:avLst/>
          </a:prstGeom>
          <a:solidFill>
            <a:srgbClr val="CCFF66"/>
          </a:solidFill>
          <a:ln w="9525">
            <a:noFill/>
            <a:miter lim="800000"/>
            <a:headEnd/>
            <a:tailEnd/>
          </a:ln>
        </p:spPr>
        <p:txBody>
          <a:bodyPr wrap="none" anchor="ctr">
            <a:spAutoFit/>
          </a:bodyPr>
          <a:lstStyle/>
          <a:p>
            <a:pPr>
              <a:lnSpc>
                <a:spcPct val="90000"/>
              </a:lnSpc>
            </a:pPr>
            <a:r>
              <a:rPr lang="en-US" sz="2000" b="1">
                <a:solidFill>
                  <a:srgbClr val="010101"/>
                </a:solidFill>
              </a:rPr>
              <a:t>lowers</a:t>
            </a:r>
            <a:br>
              <a:rPr lang="en-US" sz="2000" b="1">
                <a:solidFill>
                  <a:srgbClr val="010101"/>
                </a:solidFill>
              </a:rPr>
            </a:br>
            <a:r>
              <a:rPr lang="en-US" sz="2000" b="1">
                <a:solidFill>
                  <a:srgbClr val="010101"/>
                </a:solidFill>
              </a:rPr>
              <a:t>body condition</a:t>
            </a:r>
            <a:endParaRPr lang="en-US" b="1">
              <a:solidFill>
                <a:srgbClr val="010101"/>
              </a:solidFill>
            </a:endParaRPr>
          </a:p>
        </p:txBody>
      </p:sp>
      <p:sp>
        <p:nvSpPr>
          <p:cNvPr id="877582" name="Oval 14"/>
          <p:cNvSpPr>
            <a:spLocks noChangeArrowheads="1"/>
          </p:cNvSpPr>
          <p:nvPr/>
        </p:nvSpPr>
        <p:spPr bwMode="auto">
          <a:xfrm>
            <a:off x="3516313" y="6397625"/>
            <a:ext cx="1746250" cy="365125"/>
          </a:xfrm>
          <a:prstGeom prst="ellipse">
            <a:avLst/>
          </a:prstGeom>
          <a:solidFill>
            <a:srgbClr val="CCFF66"/>
          </a:solidFill>
          <a:ln w="9525">
            <a:solidFill>
              <a:srgbClr val="660000"/>
            </a:solidFill>
            <a:round/>
            <a:headEnd/>
            <a:tailEnd/>
          </a:ln>
        </p:spPr>
        <p:txBody>
          <a:bodyPr wrap="none" anchor="ctr"/>
          <a:lstStyle/>
          <a:p>
            <a:r>
              <a:rPr lang="en-US" sz="2200" b="1">
                <a:solidFill>
                  <a:srgbClr val="000000"/>
                </a:solidFill>
              </a:rPr>
              <a:t>hormone 2</a:t>
            </a:r>
          </a:p>
        </p:txBody>
      </p:sp>
      <p:sp>
        <p:nvSpPr>
          <p:cNvPr id="877583" name="Rectangle 15"/>
          <p:cNvSpPr>
            <a:spLocks noChangeArrowheads="1"/>
          </p:cNvSpPr>
          <p:nvPr/>
        </p:nvSpPr>
        <p:spPr bwMode="auto">
          <a:xfrm>
            <a:off x="2428875" y="2238375"/>
            <a:ext cx="862013" cy="366713"/>
          </a:xfrm>
          <a:prstGeom prst="rect">
            <a:avLst/>
          </a:prstGeom>
          <a:solidFill>
            <a:srgbClr val="CCFF66"/>
          </a:solidFill>
          <a:ln w="9525">
            <a:noFill/>
            <a:miter lim="800000"/>
            <a:headEnd/>
            <a:tailEnd/>
          </a:ln>
        </p:spPr>
        <p:txBody>
          <a:bodyPr wrap="none" anchor="ctr">
            <a:spAutoFit/>
          </a:bodyPr>
          <a:lstStyle/>
          <a:p>
            <a:pPr>
              <a:lnSpc>
                <a:spcPct val="90000"/>
              </a:lnSpc>
            </a:pPr>
            <a:r>
              <a:rPr lang="en-US" sz="2000" b="1">
                <a:solidFill>
                  <a:srgbClr val="010101"/>
                </a:solidFill>
              </a:rPr>
              <a:t>gland</a:t>
            </a:r>
            <a:endParaRPr lang="en-US" b="1">
              <a:solidFill>
                <a:srgbClr val="010101"/>
              </a:solidFill>
            </a:endParaRPr>
          </a:p>
        </p:txBody>
      </p:sp>
      <p:sp>
        <p:nvSpPr>
          <p:cNvPr id="27660" name="Rectangle 16"/>
          <p:cNvSpPr>
            <a:spLocks noChangeArrowheads="1"/>
          </p:cNvSpPr>
          <p:nvPr/>
        </p:nvSpPr>
        <p:spPr bwMode="auto">
          <a:xfrm>
            <a:off x="2614613" y="3621088"/>
            <a:ext cx="3597275" cy="647700"/>
          </a:xfrm>
          <a:prstGeom prst="rect">
            <a:avLst/>
          </a:prstGeom>
          <a:solidFill>
            <a:schemeClr val="bg2"/>
          </a:solidFill>
          <a:ln w="9525">
            <a:solidFill>
              <a:srgbClr val="0F116A"/>
            </a:solidFill>
            <a:miter lim="800000"/>
            <a:headEnd/>
            <a:tailEnd/>
          </a:ln>
        </p:spPr>
        <p:txBody>
          <a:bodyPr wrap="none" tIns="137160" bIns="137160" anchor="ctr">
            <a:spAutoFit/>
          </a:bodyPr>
          <a:lstStyle/>
          <a:p>
            <a:r>
              <a:rPr lang="en-US" b="1">
                <a:solidFill>
                  <a:srgbClr val="010101"/>
                </a:solidFill>
              </a:rPr>
              <a:t>specific body condition</a:t>
            </a:r>
          </a:p>
        </p:txBody>
      </p:sp>
      <p:sp>
        <p:nvSpPr>
          <p:cNvPr id="877585" name="Rectangle 17"/>
          <p:cNvSpPr>
            <a:spLocks noChangeArrowheads="1"/>
          </p:cNvSpPr>
          <p:nvPr/>
        </p:nvSpPr>
        <p:spPr bwMode="auto">
          <a:xfrm>
            <a:off x="1322388" y="5124450"/>
            <a:ext cx="2003425" cy="641350"/>
          </a:xfrm>
          <a:prstGeom prst="rect">
            <a:avLst/>
          </a:prstGeom>
          <a:solidFill>
            <a:srgbClr val="CCFF66"/>
          </a:solidFill>
          <a:ln w="9525">
            <a:noFill/>
            <a:miter lim="800000"/>
            <a:headEnd/>
            <a:tailEnd/>
          </a:ln>
        </p:spPr>
        <p:txBody>
          <a:bodyPr wrap="none" anchor="ctr">
            <a:spAutoFit/>
          </a:bodyPr>
          <a:lstStyle/>
          <a:p>
            <a:pPr>
              <a:lnSpc>
                <a:spcPct val="90000"/>
              </a:lnSpc>
            </a:pPr>
            <a:r>
              <a:rPr lang="en-US" sz="2000" b="1">
                <a:solidFill>
                  <a:srgbClr val="010101"/>
                </a:solidFill>
              </a:rPr>
              <a:t>raises</a:t>
            </a:r>
            <a:br>
              <a:rPr lang="en-US" sz="2000" b="1">
                <a:solidFill>
                  <a:srgbClr val="010101"/>
                </a:solidFill>
              </a:rPr>
            </a:br>
            <a:r>
              <a:rPr lang="en-US" sz="2000" b="1">
                <a:solidFill>
                  <a:srgbClr val="010101"/>
                </a:solidFill>
              </a:rPr>
              <a:t>body condition</a:t>
            </a:r>
            <a:endParaRPr lang="en-US" b="1">
              <a:solidFill>
                <a:srgbClr val="010101"/>
              </a:solidFill>
            </a:endParaRPr>
          </a:p>
        </p:txBody>
      </p:sp>
      <p:sp>
        <p:nvSpPr>
          <p:cNvPr id="877586" name="Rectangle 18"/>
          <p:cNvSpPr>
            <a:spLocks noChangeArrowheads="1"/>
          </p:cNvSpPr>
          <p:nvPr/>
        </p:nvSpPr>
        <p:spPr bwMode="auto">
          <a:xfrm>
            <a:off x="5476875" y="5230813"/>
            <a:ext cx="862013" cy="366712"/>
          </a:xfrm>
          <a:prstGeom prst="rect">
            <a:avLst/>
          </a:prstGeom>
          <a:solidFill>
            <a:srgbClr val="CCFF66"/>
          </a:solidFill>
          <a:ln w="9525">
            <a:noFill/>
            <a:miter lim="800000"/>
            <a:headEnd/>
            <a:tailEnd/>
          </a:ln>
        </p:spPr>
        <p:txBody>
          <a:bodyPr wrap="none" anchor="ctr">
            <a:spAutoFit/>
          </a:bodyPr>
          <a:lstStyle/>
          <a:p>
            <a:pPr>
              <a:lnSpc>
                <a:spcPct val="90000"/>
              </a:lnSpc>
            </a:pPr>
            <a:r>
              <a:rPr lang="en-US" sz="2000" b="1">
                <a:solidFill>
                  <a:srgbClr val="010101"/>
                </a:solidFill>
              </a:rPr>
              <a:t>gland</a:t>
            </a:r>
            <a:endParaRPr lang="en-US" b="1">
              <a:solidFill>
                <a:srgbClr val="010101"/>
              </a:solidFill>
            </a:endParaRPr>
          </a:p>
        </p:txBody>
      </p:sp>
      <p:sp>
        <p:nvSpPr>
          <p:cNvPr id="27663" name="Rectangle 20"/>
          <p:cNvSpPr>
            <a:spLocks noChangeArrowheads="1"/>
          </p:cNvSpPr>
          <p:nvPr/>
        </p:nvSpPr>
        <p:spPr bwMode="auto">
          <a:xfrm>
            <a:off x="7078663" y="312738"/>
            <a:ext cx="2058987" cy="579437"/>
          </a:xfrm>
          <a:prstGeom prst="rect">
            <a:avLst/>
          </a:prstGeom>
          <a:solidFill>
            <a:srgbClr val="FFEA18"/>
          </a:solidFill>
          <a:ln w="9525">
            <a:noFill/>
            <a:miter lim="800000"/>
            <a:headEnd/>
            <a:tailEnd/>
          </a:ln>
        </p:spPr>
        <p:txBody>
          <a:bodyPr wrap="none" anchor="ctr">
            <a:spAutoFit/>
          </a:bodyPr>
          <a:lstStyle/>
          <a:p>
            <a:r>
              <a:rPr lang="en-US" sz="3200" b="1">
                <a:solidFill>
                  <a:srgbClr val="CC0000"/>
                </a:solidFill>
              </a:rPr>
              <a:t>Feedback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7583"/>
                                        </p:tgtEl>
                                        <p:attrNameLst>
                                          <p:attrName>style.visibility</p:attrName>
                                        </p:attrNameLst>
                                      </p:cBhvr>
                                      <p:to>
                                        <p:strVal val="visible"/>
                                      </p:to>
                                    </p:set>
                                    <p:animEffect transition="in" filter="wipe(left)">
                                      <p:cBhvr>
                                        <p:cTn id="12" dur="500"/>
                                        <p:tgtEl>
                                          <p:spTgt spid="877583"/>
                                        </p:tgtEl>
                                      </p:cBhvr>
                                    </p:animEffect>
                                  </p:childTnLst>
                                  <p:subTnLst>
                                    <p:audio>
                                      <p:cMediaNode>
                                        <p:cTn display="0" masterRel="sameClick">
                                          <p:stCondLst>
                                            <p:cond evt="begin" delay="0">
                                              <p:tn val="10"/>
                                            </p:cond>
                                          </p:stCondLst>
                                          <p:endCondLst>
                                            <p:cond evt="onStopAudio" delay="0">
                                              <p:tgtEl>
                                                <p:sldTgt/>
                                              </p:tgtEl>
                                            </p:cond>
                                          </p:endCondLst>
                                        </p:cTn>
                                        <p:tgtEl>
                                          <p:sndTgt r:embed="rId3" name="Vibro Up"/>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7580"/>
                                        </p:tgtEl>
                                        <p:attrNameLst>
                                          <p:attrName>style.visibility</p:attrName>
                                        </p:attrNameLst>
                                      </p:cBhvr>
                                      <p:to>
                                        <p:strVal val="visible"/>
                                      </p:to>
                                    </p:set>
                                    <p:animEffect transition="in" filter="wipe(left)">
                                      <p:cBhvr>
                                        <p:cTn id="17" dur="500"/>
                                        <p:tgtEl>
                                          <p:spTgt spid="877580"/>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7581"/>
                                        </p:tgtEl>
                                        <p:attrNameLst>
                                          <p:attrName>style.visibility</p:attrName>
                                        </p:attrNameLst>
                                      </p:cBhvr>
                                      <p:to>
                                        <p:strVal val="visible"/>
                                      </p:to>
                                    </p:set>
                                    <p:animEffect transition="in" filter="wipe(left)">
                                      <p:cBhvr>
                                        <p:cTn id="22" dur="500"/>
                                        <p:tgtEl>
                                          <p:spTgt spid="877581"/>
                                        </p:tgtEl>
                                      </p:cBhvr>
                                    </p:animEffect>
                                  </p:childTnLst>
                                  <p:subTnLst>
                                    <p:audio>
                                      <p:cMediaNode>
                                        <p:cTn display="0" masterRel="sameClick">
                                          <p:stCondLst>
                                            <p:cond evt="begin" delay="0">
                                              <p:tn val="20"/>
                                            </p:cond>
                                          </p:stCondLst>
                                          <p:endCondLst>
                                            <p:cond evt="onStopAudio" delay="0">
                                              <p:tgtEl>
                                                <p:sldTgt/>
                                              </p:tgtEl>
                                            </p:cond>
                                          </p:endCondLst>
                                        </p:cTn>
                                        <p:tgtEl>
                                          <p:sndTgt r:embed="rId5" name="Whoosh"/>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77586"/>
                                        </p:tgtEl>
                                        <p:attrNameLst>
                                          <p:attrName>style.visibility</p:attrName>
                                        </p:attrNameLst>
                                      </p:cBhvr>
                                      <p:to>
                                        <p:strVal val="visible"/>
                                      </p:to>
                                    </p:set>
                                    <p:animEffect transition="in" filter="wipe(left)">
                                      <p:cBhvr>
                                        <p:cTn id="32" dur="500"/>
                                        <p:tgtEl>
                                          <p:spTgt spid="877586"/>
                                        </p:tgtEl>
                                      </p:cBhvr>
                                    </p:animEffect>
                                  </p:childTnLst>
                                  <p:subTnLst>
                                    <p:audio>
                                      <p:cMediaNode>
                                        <p:cTn display="0" masterRel="sameClick">
                                          <p:stCondLst>
                                            <p:cond evt="begin" delay="0">
                                              <p:tn val="30"/>
                                            </p:cond>
                                          </p:stCondLst>
                                          <p:endCondLst>
                                            <p:cond evt="onStopAudio" delay="0">
                                              <p:tgtEl>
                                                <p:sldTgt/>
                                              </p:tgtEl>
                                            </p:cond>
                                          </p:endCondLst>
                                        </p:cTn>
                                        <p:tgtEl>
                                          <p:sndTgt r:embed="rId3" name="Vibro Up"/>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77582"/>
                                        </p:tgtEl>
                                        <p:attrNameLst>
                                          <p:attrName>style.visibility</p:attrName>
                                        </p:attrNameLst>
                                      </p:cBhvr>
                                      <p:to>
                                        <p:strVal val="visible"/>
                                      </p:to>
                                    </p:set>
                                    <p:animEffect transition="in" filter="wipe(left)">
                                      <p:cBhvr>
                                        <p:cTn id="37" dur="500"/>
                                        <p:tgtEl>
                                          <p:spTgt spid="877582"/>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77585"/>
                                        </p:tgtEl>
                                        <p:attrNameLst>
                                          <p:attrName>style.visibility</p:attrName>
                                        </p:attrNameLst>
                                      </p:cBhvr>
                                      <p:to>
                                        <p:strVal val="visible"/>
                                      </p:to>
                                    </p:set>
                                    <p:animEffect transition="in" filter="wipe(left)">
                                      <p:cBhvr>
                                        <p:cTn id="42" dur="500"/>
                                        <p:tgtEl>
                                          <p:spTgt spid="877585"/>
                                        </p:tgtEl>
                                      </p:cBhvr>
                                    </p:animEffect>
                                  </p:childTnLst>
                                  <p:subTnLst>
                                    <p:audio>
                                      <p:cMediaNode>
                                        <p:cTn display="0" masterRel="sameClick">
                                          <p:stCondLst>
                                            <p:cond evt="begin" delay="0">
                                              <p:tn val="40"/>
                                            </p:cond>
                                          </p:stCondLst>
                                          <p:endCondLst>
                                            <p:cond evt="onStopAudio" delay="0">
                                              <p:tgtEl>
                                                <p:sldTgt/>
                                              </p:tgtEl>
                                            </p:cond>
                                          </p:endCondLst>
                                        </p:cTn>
                                        <p:tgtEl>
                                          <p:sndTgt r:embed="rId5"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580" grpId="0" animBg="1" autoUpdateAnimBg="0"/>
      <p:bldP spid="877581" grpId="0" animBg="1" autoUpdateAnimBg="0"/>
      <p:bldP spid="877582" grpId="0" animBg="1" autoUpdateAnimBg="0"/>
      <p:bldP spid="877583" grpId="0" animBg="1" autoUpdateAnimBg="0"/>
      <p:bldP spid="877585" grpId="0" animBg="1" autoUpdateAnimBg="0"/>
      <p:bldP spid="877586" grpId="0" animBg="1" autoUpdateAnimBg="0"/>
    </p:bld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Kimputer:Applications (Mac OS 9):WORD PROCESSING:Microsoft Office 2001:Templates:Presentations:Designs:Blueprint</Template>
  <TotalTime>10422</TotalTime>
  <Words>352</Words>
  <Application>Microsoft Office PowerPoint</Application>
  <PresentationFormat>On-screen Show (4:3)</PresentationFormat>
  <Paragraphs>118</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Blueprint</vt:lpstr>
      <vt:lpstr>PowerPoint Presentation</vt:lpstr>
      <vt:lpstr>Homeostasis</vt:lpstr>
      <vt:lpstr>Regulation</vt:lpstr>
      <vt:lpstr>Controlling Body Temperature</vt:lpstr>
      <vt:lpstr>Hormones</vt:lpstr>
      <vt:lpstr>Endocrine System</vt:lpstr>
      <vt:lpstr>Responding to hormones</vt:lpstr>
      <vt:lpstr>Glands</vt:lpstr>
      <vt:lpstr>Maintaining homeostasis</vt:lpstr>
      <vt:lpstr>Negative Feedback</vt:lpstr>
      <vt:lpstr>Regulation of Blood Sugar</vt:lpstr>
    </vt:vector>
  </TitlesOfParts>
  <Company>WD Interactive</Company>
  <LinksUpToDate>false</LinksUpToDate>
  <SharedDoc>false</SharedDoc>
  <HyperlinkBase>http://bio.kimunity.com, http://www.WDinteractive.com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Regents Biology</dc:title>
  <dc:subject>Regents Biology</dc:subject>
  <dc:creator>Kim B. Foglia</dc:creator>
  <cp:keywords>Education, WD Interactive</cp:keywords>
  <dc:description>All Rights Reserved. Copyright 2003. WD Interactive.</dc:description>
  <cp:lastModifiedBy>LPS User</cp:lastModifiedBy>
  <cp:revision>481</cp:revision>
  <cp:lastPrinted>2010-02-09T18:45:19Z</cp:lastPrinted>
  <dcterms:created xsi:type="dcterms:W3CDTF">2010-02-09T14:56:00Z</dcterms:created>
  <dcterms:modified xsi:type="dcterms:W3CDTF">2016-04-25T15:55:53Z</dcterms:modified>
  <cp:category>Education</cp:category>
</cp:coreProperties>
</file>