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6"/>
  </p:notesMasterIdLst>
  <p:handoutMasterIdLst>
    <p:handoutMasterId r:id="rId17"/>
  </p:handoutMasterIdLst>
  <p:sldIdLst>
    <p:sldId id="365" r:id="rId2"/>
    <p:sldId id="386" r:id="rId3"/>
    <p:sldId id="375" r:id="rId4"/>
    <p:sldId id="376" r:id="rId5"/>
    <p:sldId id="367" r:id="rId6"/>
    <p:sldId id="377" r:id="rId7"/>
    <p:sldId id="378" r:id="rId8"/>
    <p:sldId id="379" r:id="rId9"/>
    <p:sldId id="369" r:id="rId10"/>
    <p:sldId id="389" r:id="rId11"/>
    <p:sldId id="384" r:id="rId12"/>
    <p:sldId id="380" r:id="rId13"/>
    <p:sldId id="381" r:id="rId14"/>
    <p:sldId id="390" r:id="rId1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C57B6"/>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2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7AC728E3-249E-46D6-B800-785B1E2283AC}"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ea typeface="+mn-ea"/>
              </a:rPr>
              <a:t>Division Ave High School	Ms. Foglia</a:t>
            </a:r>
            <a:endParaRPr lang="en-US" sz="1800" b="1">
              <a:ea typeface="+mn-ea"/>
            </a:endParaRPr>
          </a:p>
          <a:p>
            <a:pPr>
              <a:tabLst>
                <a:tab pos="6170613" algn="r"/>
              </a:tabLst>
              <a:defRPr/>
            </a:pPr>
            <a:r>
              <a:rPr lang="en-US" sz="1400" b="1">
                <a:ea typeface="+mn-ea"/>
              </a:rPr>
              <a:t>Regents Biology</a:t>
            </a:r>
          </a:p>
        </p:txBody>
      </p:sp>
    </p:spTree>
    <p:extLst>
      <p:ext uri="{BB962C8B-B14F-4D97-AF65-F5344CB8AC3E}">
        <p14:creationId xmlns:p14="http://schemas.microsoft.com/office/powerpoint/2010/main" val="184140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Times" charset="0"/>
                <a:ea typeface="+mn-ea"/>
              </a:defRPr>
            </a:lvl1pPr>
          </a:lstStyle>
          <a:p>
            <a:pPr>
              <a:defRPr/>
            </a:pPr>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Times"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Times" charset="0"/>
                <a:ea typeface="+mn-ea"/>
              </a:defRPr>
            </a:lvl1pPr>
          </a:lstStyle>
          <a:p>
            <a:pPr>
              <a:defRPr/>
            </a:pPr>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fld id="{D55B5508-0527-40B7-90F8-26572E6A5B4D}" type="slidenum">
              <a:rPr lang="en-US"/>
              <a:pPr/>
              <a:t>‹#›</a:t>
            </a:fld>
            <a:endParaRPr lang="en-US"/>
          </a:p>
        </p:txBody>
      </p:sp>
    </p:spTree>
    <p:extLst>
      <p:ext uri="{BB962C8B-B14F-4D97-AF65-F5344CB8AC3E}">
        <p14:creationId xmlns:p14="http://schemas.microsoft.com/office/powerpoint/2010/main" val="2942994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4E52D22-8E21-4C67-80E7-41620BFAAF50}"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A9AB99-7E7B-4BD7-ADDE-A56B9B322482}"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CAE1261-E67E-45DC-B32A-CF01C7790268}" type="slidenum">
              <a:rPr lang="en-US"/>
              <a:pPr/>
              <a:t>12</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p:spPr>
        <p:txBody>
          <a:bodyPr/>
          <a:lstStyle/>
          <a:p>
            <a:pPr eaLnBrk="1" hangingPunct="1">
              <a:buClr>
                <a:srgbClr val="339933"/>
              </a:buClr>
            </a:pPr>
            <a:r>
              <a:rPr lang="en-US" sz="1200" smtClean="0">
                <a:solidFill>
                  <a:srgbClr val="000000"/>
                </a:solidFill>
              </a:rPr>
              <a:t>But unlike either ammonia or urea, uric acid is largely insoluble in water and can be excreted as a semisolid paste with very small water loss.</a:t>
            </a:r>
          </a:p>
          <a:p>
            <a:pPr eaLnBrk="1" hangingPunct="1">
              <a:buClr>
                <a:srgbClr val="339933"/>
              </a:buClr>
            </a:pPr>
            <a:r>
              <a:rPr lang="en-US" sz="1200" smtClean="0">
                <a:solidFill>
                  <a:srgbClr val="000000"/>
                </a:solidFill>
              </a:rPr>
              <a:t>While saving even more water than urea, it is even more energetically expensive to produce.</a:t>
            </a:r>
          </a:p>
          <a:p>
            <a:pPr eaLnBrk="1" hangingPunct="1">
              <a:buClr>
                <a:srgbClr val="339933"/>
              </a:buClr>
            </a:pPr>
            <a:r>
              <a:rPr lang="en-US" sz="1200" smtClean="0">
                <a:solidFill>
                  <a:srgbClr val="000000"/>
                </a:solidFill>
              </a:rPr>
              <a:t>Uric acid and urea represent different adaptations for excreting nitrogenous wastes with minimal water loss.</a:t>
            </a:r>
          </a:p>
          <a:p>
            <a:pPr eaLnBrk="1" hangingPunct="1">
              <a:buClr>
                <a:srgbClr val="339933"/>
              </a:buClr>
            </a:pPr>
            <a:endParaRPr lang="en-US" sz="1200" smtClean="0">
              <a:solidFill>
                <a:srgbClr val="000000"/>
              </a:solidFill>
            </a:endParaRPr>
          </a:p>
          <a:p>
            <a:pPr eaLnBrk="1" hangingPunct="1">
              <a:buClr>
                <a:srgbClr val="339933"/>
              </a:buClr>
            </a:pPr>
            <a:r>
              <a:rPr lang="en-US" sz="1200" smtClean="0">
                <a:solidFill>
                  <a:srgbClr val="000000"/>
                </a:solidFill>
              </a:rPr>
              <a:t>The type of nitrogenous waste also depends on habitat.</a:t>
            </a:r>
          </a:p>
          <a:p>
            <a:pPr eaLnBrk="1" hangingPunct="1">
              <a:buClr>
                <a:srgbClr val="339933"/>
              </a:buClr>
            </a:pPr>
            <a:r>
              <a:rPr lang="en-US" sz="1200" smtClean="0">
                <a:solidFill>
                  <a:srgbClr val="000000"/>
                </a:solidFill>
              </a:rPr>
              <a:t>For example, terrestrial turtles (which often live in dry areas) excrete mainly uric acid, while aquatic turtles excrete both urea and ammonia.</a:t>
            </a:r>
          </a:p>
          <a:p>
            <a:pPr eaLnBrk="1" hangingPunct="1">
              <a:buClr>
                <a:srgbClr val="339933"/>
              </a:buClr>
            </a:pPr>
            <a:r>
              <a:rPr lang="en-US" sz="1200" smtClean="0">
                <a:solidFill>
                  <a:srgbClr val="000000"/>
                </a:solidFill>
              </a:rPr>
              <a:t>In some species, individuals can change their nitrogenous wastes when environmental conditions change.</a:t>
            </a:r>
          </a:p>
          <a:p>
            <a:pPr eaLnBrk="1" hangingPunct="1">
              <a:buClr>
                <a:srgbClr val="339933"/>
              </a:buClr>
            </a:pPr>
            <a:r>
              <a:rPr lang="en-US" sz="1200" smtClean="0">
                <a:solidFill>
                  <a:srgbClr val="000000"/>
                </a:solidFill>
              </a:rPr>
              <a:t>For example, certain tortoises that usually produce urea shift to uric acid when temperature increases and water becomes less available.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9F62C09-899F-44D4-A7D7-1A0B3E08E5DB}" type="slidenum">
              <a:rPr lang="en-US"/>
              <a:pPr/>
              <a:t>13</a:t>
            </a:fld>
            <a:endParaRPr lang="en-US"/>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p:spPr>
        <p:txBody>
          <a:bodyPr/>
          <a:lstStyle/>
          <a:p>
            <a:pPr eaLnBrk="1" hangingPunct="1"/>
            <a:r>
              <a:rPr lang="en-US" sz="1200" smtClean="0"/>
              <a:t>Birds don’t pee.</a:t>
            </a:r>
          </a:p>
          <a:p>
            <a:pPr eaLnBrk="1" hangingPunct="1"/>
            <a:r>
              <a:rPr lang="en-US" sz="1200" smtClean="0"/>
              <a:t>This is why male birds don’t have penises.</a:t>
            </a:r>
          </a:p>
          <a:p>
            <a:pPr eaLnBrk="1" hangingPunct="1"/>
            <a:r>
              <a:rPr lang="en-US" sz="1200" smtClean="0"/>
              <a:t>Both male and female birds have cloaca</a:t>
            </a:r>
          </a:p>
          <a:p>
            <a:pPr eaLnBrk="1" hangingPunct="1"/>
            <a:r>
              <a:rPr lang="en-US" sz="1200" smtClean="0"/>
              <a:t>(Greek for sewer)</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09B7EAC-19F7-4457-A3F9-88215B413380}"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9E61377-3E0C-457F-8993-785C9B077A39}"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C0AD38B-0AC9-47B3-B578-A98D6F5389DE}" type="slidenum">
              <a:rPr lang="en-US"/>
              <a:pPr/>
              <a:t>4</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p:spPr>
        <p:txBody>
          <a:bodyPr/>
          <a:lstStyle/>
          <a:p>
            <a:pPr eaLnBrk="1" hangingPunct="1">
              <a:buClr>
                <a:srgbClr val="339933"/>
              </a:buClr>
            </a:pPr>
            <a:r>
              <a:rPr lang="en-US" sz="1200" smtClean="0">
                <a:solidFill>
                  <a:srgbClr val="000000"/>
                </a:solidFill>
              </a:rPr>
              <a:t>Transport epithelia in excretory organs often have the dual functions of maintaining water balance and disposing of metabolic wastes.</a:t>
            </a:r>
          </a:p>
          <a:p>
            <a:pPr eaLnBrk="1" hangingPunct="1">
              <a:buClr>
                <a:srgbClr val="339933"/>
              </a:buClr>
            </a:pPr>
            <a:r>
              <a:rPr lang="en-US" sz="1200" smtClean="0">
                <a:solidFill>
                  <a:srgbClr val="000000"/>
                </a:solidFill>
              </a:rPr>
              <a:t>Transport epithelia in the gills of freshwater fishes actively pump salts from the dilute water passing by the gill filaments.</a:t>
            </a:r>
          </a:p>
          <a:p>
            <a:pPr eaLnBrk="1" hangingPunct="1"/>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7C0ECEA-7C56-4EED-8771-76611DE09E4D}" type="slidenum">
              <a:rPr lang="en-US"/>
              <a:pPr/>
              <a:t>5</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EBF23C6-1C72-41C8-805A-30431121F1DE}" type="slidenum">
              <a:rPr lang="en-US"/>
              <a:pPr/>
              <a:t>6</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p:spPr>
        <p:txBody>
          <a:bodyPr/>
          <a:lstStyle/>
          <a:p>
            <a:pPr eaLnBrk="1" hangingPunct="1">
              <a:buClr>
                <a:srgbClr val="339933"/>
              </a:buClr>
            </a:pPr>
            <a:r>
              <a:rPr lang="en-US" sz="1200" smtClean="0">
                <a:solidFill>
                  <a:srgbClr val="000000"/>
                </a:solidFill>
              </a:rPr>
              <a:t>Mode of reproduction appears to have been important in choosing between these alternatives.</a:t>
            </a:r>
          </a:p>
          <a:p>
            <a:pPr eaLnBrk="1" hangingPunct="1">
              <a:buClr>
                <a:srgbClr val="339933"/>
              </a:buClr>
            </a:pPr>
            <a:r>
              <a:rPr lang="en-US" sz="1200" smtClean="0">
                <a:solidFill>
                  <a:srgbClr val="000000"/>
                </a:solidFill>
              </a:rPr>
              <a:t>Soluble wastes can diffuse out of a shell-less amphibian egg (ammonia) or be carried away by the mother’s blood in a mammalian embryo (urea).</a:t>
            </a:r>
          </a:p>
          <a:p>
            <a:pPr eaLnBrk="1" hangingPunct="1">
              <a:buClr>
                <a:srgbClr val="339933"/>
              </a:buClr>
            </a:pPr>
            <a:r>
              <a:rPr lang="en-US" sz="1200" smtClean="0">
                <a:solidFill>
                  <a:srgbClr val="000000"/>
                </a:solidFill>
              </a:rPr>
              <a:t>However, the shelled eggs of birds and reptiles are not permeable to liquids, which means that soluble nitrogenous wastes trapped within the egg could accumulate to dangerous levels (even urea is toxic at very high concentrations).</a:t>
            </a:r>
          </a:p>
          <a:p>
            <a:pPr eaLnBrk="1" hangingPunct="1">
              <a:buClr>
                <a:srgbClr val="339933"/>
              </a:buClr>
            </a:pPr>
            <a:r>
              <a:rPr lang="en-US" sz="1200" smtClean="0">
                <a:solidFill>
                  <a:srgbClr val="000000"/>
                </a:solidFill>
              </a:rPr>
              <a:t>In these animals, uric acid precipitates out of solution and can be stored within the egg as a harmless solid left behind when the animal hatches.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2BB806A-9C7A-4C79-83D7-73CCCFBBB0E5}" type="slidenum">
              <a:rPr lang="en-US"/>
              <a:pPr/>
              <a:t>7</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p:spPr>
        <p:txBody>
          <a:bodyPr/>
          <a:lstStyle/>
          <a:p>
            <a:pPr eaLnBrk="1" hangingPunct="1"/>
            <a:r>
              <a:rPr lang="en-US" sz="1200" smtClean="0"/>
              <a:t>If you have a lot of water you can urinate out a lot of dilute urine.</a:t>
            </a:r>
          </a:p>
          <a:p>
            <a:pPr eaLnBrk="1" hangingPunct="1"/>
            <a:r>
              <a:rPr lang="en-US" sz="1200" smtClean="0"/>
              <a:t>Predators track fish by sensing ammonia gradients in water.</a:t>
            </a:r>
          </a:p>
          <a:p>
            <a:pPr eaLnBrk="1" hangingPunct="1">
              <a:buClr>
                <a:srgbClr val="339933"/>
              </a:buClr>
            </a:pPr>
            <a:r>
              <a:rPr lang="en-US" sz="1200" smtClean="0">
                <a:solidFill>
                  <a:srgbClr val="000000"/>
                </a:solidFill>
              </a:rPr>
              <a:t>Transport epithelia in the gills of freshwater fishes actively pump salts from the dilute water passing by the gill filaments.</a:t>
            </a:r>
          </a:p>
          <a:p>
            <a:pPr eaLnBrk="1" hangingPunct="1"/>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EFEDAC-7BF7-4F06-9ECC-3B21B9672A1C}" type="slidenum">
              <a:rPr lang="en-US"/>
              <a:pPr/>
              <a:t>8</a:t>
            </a:fld>
            <a:endParaRPr lang="en-US"/>
          </a:p>
        </p:txBody>
      </p:sp>
      <p:sp>
        <p:nvSpPr>
          <p:cNvPr id="30723" name="Rectangle 1026"/>
          <p:cNvSpPr>
            <a:spLocks noGrp="1" noRot="1" noChangeAspect="1" noChangeArrowheads="1"/>
          </p:cNvSpPr>
          <p:nvPr>
            <p:ph type="sldImg"/>
          </p:nvPr>
        </p:nvSpPr>
        <p:spPr>
          <a:solidFill>
            <a:srgbClr val="FFFFFF"/>
          </a:solidFill>
          <a:ln/>
        </p:spPr>
      </p:sp>
      <p:sp>
        <p:nvSpPr>
          <p:cNvPr id="30724" name="Rectangle 1027"/>
          <p:cNvSpPr>
            <a:spLocks noGrp="1" noChangeArrowheads="1"/>
          </p:cNvSpPr>
          <p:nvPr>
            <p:ph type="body" idx="1"/>
          </p:nvPr>
        </p:nvSpPr>
        <p:spPr>
          <a:solidFill>
            <a:srgbClr val="FFFFFF"/>
          </a:solidFill>
          <a:ln/>
        </p:spPr>
        <p:txBody>
          <a:bodyPr/>
          <a:lstStyle/>
          <a:p>
            <a:pPr eaLnBrk="1" hangingPunct="1">
              <a:buClr>
                <a:srgbClr val="339933"/>
              </a:buClr>
            </a:pPr>
            <a:r>
              <a:rPr lang="en-US" sz="1200" dirty="0" smtClean="0">
                <a:solidFill>
                  <a:srgbClr val="000000"/>
                </a:solidFill>
              </a:rPr>
              <a:t>The salt secreting glands of some marine birds, such as an albatross, secrete an excretory fluid that is much more salty than the ocean.</a:t>
            </a:r>
          </a:p>
          <a:p>
            <a:pPr eaLnBrk="1" hangingPunct="1">
              <a:buClr>
                <a:srgbClr val="339933"/>
              </a:buClr>
            </a:pPr>
            <a:r>
              <a:rPr lang="en-US" sz="1200" dirty="0" smtClean="0">
                <a:solidFill>
                  <a:srgbClr val="000000"/>
                </a:solidFill>
              </a:rPr>
              <a:t>The salt-excreting glands of the albatross remove excess sodium chloride from the blood, so they can drink sea water during their months at sea.</a:t>
            </a:r>
          </a:p>
          <a:p>
            <a:pPr eaLnBrk="1" hangingPunct="1">
              <a:buClr>
                <a:srgbClr val="339933"/>
              </a:buClr>
            </a:pPr>
            <a:r>
              <a:rPr lang="en-US" sz="1200" dirty="0" smtClean="0">
                <a:solidFill>
                  <a:srgbClr val="000000"/>
                </a:solidFill>
              </a:rPr>
              <a:t>The counter-current system in these glands removes salt from the blood, allowing these organisms to drink sea water during their months at sea.</a:t>
            </a:r>
          </a:p>
          <a:p>
            <a:pPr eaLnBrk="1" hangingPunct="1">
              <a:buClr>
                <a:srgbClr val="339933"/>
              </a:buClr>
            </a:pPr>
            <a:endParaRPr lang="en-US" sz="1200"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8D67DB7-3FC7-4CB4-84FA-F2467D7EA01A}" type="slidenum">
              <a:rPr lang="en-US"/>
              <a:pPr/>
              <a:t>9</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 humans, the kidneys account for less than 1% of body weight, but they receive about 20% of resting cardiac output</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5" name="Rectangle 74"/>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grpSp>
        <p:nvGrpSpPr>
          <p:cNvPr id="6" name="Group 78"/>
          <p:cNvGrpSpPr>
            <a:grpSpLocks/>
          </p:cNvGrpSpPr>
          <p:nvPr userDrawn="1"/>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10" name="Group 79"/>
          <p:cNvGrpSpPr>
            <a:grpSpLocks/>
          </p:cNvGrpSpPr>
          <p:nvPr userDrawn="1"/>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3" y="1154"/>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2" name="Line 81"/>
            <p:cNvSpPr>
              <a:spLocks noChangeShapeType="1"/>
            </p:cNvSpPr>
            <p:nvPr userDrawn="1"/>
          </p:nvSpPr>
          <p:spPr bwMode="auto">
            <a:xfrm>
              <a:off x="386" y="962"/>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3" name="Oval 82"/>
            <p:cNvSpPr>
              <a:spLocks noChangeArrowheads="1"/>
            </p:cNvSpPr>
            <p:nvPr userDrawn="1"/>
          </p:nvSpPr>
          <p:spPr bwMode="auto">
            <a:xfrm>
              <a:off x="338" y="1106"/>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sp>
        <p:nvSpPr>
          <p:cNvPr id="14" name="Text Box 83"/>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pPr>
            <a:r>
              <a:rPr lang="en-US" sz="1600" b="1"/>
              <a:t>AP Biology</a:t>
            </a:r>
            <a:endParaRPr lang="en-US">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ea typeface="+mn-ea"/>
              </a:defRPr>
            </a:lvl1pPr>
          </a:lstStyle>
          <a:p>
            <a:pPr>
              <a:defRPr/>
            </a:pPr>
            <a:r>
              <a:rPr lang="en-US"/>
              <a:t>2008-2009</a:t>
            </a:r>
          </a:p>
        </p:txBody>
      </p:sp>
      <p:sp>
        <p:nvSpPr>
          <p:cNvPr id="16"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a typeface="+mn-ea"/>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F72ECD0C-B4AB-472E-ABEA-42C923847A4E}" type="slidenum">
              <a:rPr lang="en-US"/>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58AAB24B-7C75-46C0-B209-71CBBB639E0B}" type="slidenum">
              <a:rPr lang="en-US"/>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fld id="{9B9E5A53-03E3-4DB8-B645-ACF9FB244B70}" type="slidenum">
              <a:rPr lang="en-US"/>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fld id="{2BE2E62B-B60D-4BA3-9EE1-F79C07CBF0BC}" type="slidenum">
              <a:rPr lang="en-US"/>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fld id="{58DC3496-7BAC-4F15-B459-B0E0300AD701}" type="slidenum">
              <a:rPr lang="en-US"/>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fld id="{553876C0-D922-4509-8D57-9706AEAC4F57}" type="slidenum">
              <a:rPr lang="en-US"/>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fld id="{E247B803-C9BB-49BA-9A95-FDD79F653B02}" type="slidenum">
              <a:rPr lang="en-US"/>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fld id="{EBCB4A58-79AE-4DDC-87B3-125ED896CFA0}" type="slidenum">
              <a:rPr lang="en-US"/>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8111EA43-3C9A-44DD-9320-FA608BE5C62C}" type="slidenum">
              <a:rPr lang="en-US"/>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fld id="{7A9A1162-F484-4789-9BE6-51C23497E4BC}" type="slidenum">
              <a:rPr lang="en-US"/>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CE7076A3-173F-4853-A98E-206C3D464860}"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sp>
        <p:nvSpPr>
          <p:cNvPr id="3153" name="Text Box 81"/>
          <p:cNvSpPr txBox="1">
            <a:spLocks noChangeArrowheads="1"/>
          </p:cNvSpPr>
          <p:nvPr userDrawn="1"/>
        </p:nvSpPr>
        <p:spPr bwMode="auto">
          <a:xfrm>
            <a:off x="228600" y="6384925"/>
            <a:ext cx="2133600"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4.bin"/><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p:cNvSpPr>
            <a:spLocks noGrp="1" noChangeArrowheads="1"/>
          </p:cNvSpPr>
          <p:nvPr>
            <p:ph type="dt" sz="quarter" idx="10"/>
          </p:nvPr>
        </p:nvSpPr>
        <p:spPr>
          <a:noFill/>
        </p:spPr>
        <p:txBody>
          <a:bodyPr/>
          <a:lstStyle/>
          <a:p>
            <a:r>
              <a:rPr lang="en-US" smtClean="0">
                <a:ea typeface="ＭＳ Ｐゴシック" charset="-128"/>
              </a:rPr>
              <a:t>2008-2009</a:t>
            </a:r>
            <a:endParaRPr lang="en-US" b="0" smtClean="0">
              <a:ea typeface="ＭＳ Ｐゴシック" charset="-128"/>
            </a:endParaRPr>
          </a:p>
        </p:txBody>
      </p:sp>
      <p:sp>
        <p:nvSpPr>
          <p:cNvPr id="15363" name="Rectangle 4"/>
          <p:cNvSpPr>
            <a:spLocks noChangeArrowheads="1"/>
          </p:cNvSpPr>
          <p:nvPr/>
        </p:nvSpPr>
        <p:spPr bwMode="auto">
          <a:xfrm>
            <a:off x="2386013" y="2962275"/>
            <a:ext cx="4046537" cy="1190625"/>
          </a:xfrm>
          <a:prstGeom prst="rect">
            <a:avLst/>
          </a:prstGeom>
          <a:noFill/>
          <a:ln w="9525">
            <a:noFill/>
            <a:miter lim="800000"/>
            <a:headEnd/>
            <a:tailEnd/>
          </a:ln>
        </p:spPr>
        <p:txBody>
          <a:bodyPr anchor="ctr">
            <a:spAutoFit/>
          </a:bodyPr>
          <a:lstStyle/>
          <a:p>
            <a:r>
              <a:rPr lang="en-US" sz="3600" b="1">
                <a:solidFill>
                  <a:schemeClr val="tx2"/>
                </a:solidFill>
              </a:rPr>
              <a:t>Excretory System</a:t>
            </a:r>
            <a:br>
              <a:rPr lang="en-US" sz="3600" b="1">
                <a:solidFill>
                  <a:schemeClr val="tx2"/>
                </a:solidFill>
              </a:rPr>
            </a:br>
            <a:r>
              <a:rPr lang="en-US" sz="3600" b="1">
                <a:solidFill>
                  <a:srgbClr val="0F116A"/>
                </a:solidFill>
              </a:rPr>
              <a:t>Kidneys</a:t>
            </a:r>
            <a:endParaRPr lang="en-US" sz="3600" b="1">
              <a:solidFill>
                <a:schemeClr val="tx2"/>
              </a:solidFill>
            </a:endParaRPr>
          </a:p>
        </p:txBody>
      </p:sp>
      <p:pic>
        <p:nvPicPr>
          <p:cNvPr id="337925" name="Picture 5" descr="44_1Albatrosses_UP"/>
          <p:cNvPicPr>
            <a:picLocks noChangeAspect="1" noChangeArrowheads="1"/>
          </p:cNvPicPr>
          <p:nvPr/>
        </p:nvPicPr>
        <p:blipFill>
          <a:blip r:embed="rId3"/>
          <a:srcRect/>
          <a:stretch>
            <a:fillRect/>
          </a:stretch>
        </p:blipFill>
        <p:spPr bwMode="auto">
          <a:xfrm>
            <a:off x="6019800" y="381000"/>
            <a:ext cx="3005138" cy="2165350"/>
          </a:xfrm>
          <a:prstGeom prst="rect">
            <a:avLst/>
          </a:prstGeom>
          <a:noFill/>
          <a:effectLst>
            <a:outerShdw blurRad="63500" dist="38099" dir="2700000" algn="ctr" rotWithShape="0">
              <a:srgbClr val="000000">
                <a:alpha val="74998"/>
              </a:srgbClr>
            </a:outerShdw>
          </a:effectLst>
        </p:spPr>
      </p:pic>
      <p:pic>
        <p:nvPicPr>
          <p:cNvPr id="337926" name="Picture 6" descr="44_17VampireBat_UP"/>
          <p:cNvPicPr>
            <a:picLocks noChangeAspect="1" noChangeArrowheads="1"/>
          </p:cNvPicPr>
          <p:nvPr/>
        </p:nvPicPr>
        <p:blipFill>
          <a:blip r:embed="rId4"/>
          <a:srcRect/>
          <a:stretch>
            <a:fillRect/>
          </a:stretch>
        </p:blipFill>
        <p:spPr bwMode="auto">
          <a:xfrm>
            <a:off x="76200" y="4724400"/>
            <a:ext cx="2917825" cy="2033588"/>
          </a:xfrm>
          <a:prstGeom prst="rect">
            <a:avLst/>
          </a:prstGeom>
          <a:noFill/>
          <a:effectLst>
            <a:outerShdw blurRad="63500" dist="38099" dir="2700000" algn="ctr" rotWithShape="0">
              <a:srgbClr val="000000">
                <a:alpha val="74998"/>
              </a:srgbClr>
            </a:outerShdw>
          </a:effectLst>
        </p:spPr>
      </p:pic>
      <p:grpSp>
        <p:nvGrpSpPr>
          <p:cNvPr id="15366" name="Group 7"/>
          <p:cNvGrpSpPr>
            <a:grpSpLocks/>
          </p:cNvGrpSpPr>
          <p:nvPr/>
        </p:nvGrpSpPr>
        <p:grpSpPr bwMode="auto">
          <a:xfrm>
            <a:off x="6350000" y="3352800"/>
            <a:ext cx="2794000" cy="3505200"/>
            <a:chOff x="3648" y="1670"/>
            <a:chExt cx="2112" cy="2650"/>
          </a:xfrm>
        </p:grpSpPr>
        <p:pic>
          <p:nvPicPr>
            <p:cNvPr id="15367" name="Picture 8" descr="f49-16b_the_urinary_sys_cb"/>
            <p:cNvPicPr>
              <a:picLocks noChangeAspect="1" noChangeArrowheads="1"/>
            </p:cNvPicPr>
            <p:nvPr/>
          </p:nvPicPr>
          <p:blipFill>
            <a:blip r:embed="rId5"/>
            <a:srcRect l="10126" t="2251" r="33749"/>
            <a:stretch>
              <a:fillRect/>
            </a:stretch>
          </p:blipFill>
          <p:spPr bwMode="auto">
            <a:xfrm>
              <a:off x="3732" y="1670"/>
              <a:ext cx="2028" cy="2650"/>
            </a:xfrm>
            <a:prstGeom prst="rect">
              <a:avLst/>
            </a:prstGeom>
            <a:noFill/>
            <a:ln w="9525">
              <a:noFill/>
              <a:miter lim="800000"/>
              <a:headEnd/>
              <a:tailEnd/>
            </a:ln>
          </p:spPr>
        </p:pic>
        <p:sp>
          <p:nvSpPr>
            <p:cNvPr id="15368" name="Rectangle 9"/>
            <p:cNvSpPr>
              <a:spLocks noChangeArrowheads="1"/>
            </p:cNvSpPr>
            <p:nvPr/>
          </p:nvSpPr>
          <p:spPr bwMode="auto">
            <a:xfrm>
              <a:off x="3648" y="3984"/>
              <a:ext cx="288" cy="336"/>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6"/>
          <p:cNvGrpSpPr>
            <a:grpSpLocks/>
          </p:cNvGrpSpPr>
          <p:nvPr/>
        </p:nvGrpSpPr>
        <p:grpSpPr bwMode="auto">
          <a:xfrm>
            <a:off x="1566863" y="565150"/>
            <a:ext cx="6657975" cy="6126163"/>
            <a:chOff x="4364038" y="2419350"/>
            <a:chExt cx="4657725" cy="4286250"/>
          </a:xfrm>
        </p:grpSpPr>
        <p:pic>
          <p:nvPicPr>
            <p:cNvPr id="33798" name="Picture 3"/>
            <p:cNvPicPr>
              <a:picLocks noChangeAspect="1" noChangeArrowheads="1"/>
            </p:cNvPicPr>
            <p:nvPr/>
          </p:nvPicPr>
          <p:blipFill>
            <a:blip r:embed="rId2"/>
            <a:srcRect l="5624" t="9000" r="13499" b="1500"/>
            <a:stretch>
              <a:fillRect/>
            </a:stretch>
          </p:blipFill>
          <p:spPr bwMode="auto">
            <a:xfrm>
              <a:off x="4368800" y="2924175"/>
              <a:ext cx="4652963" cy="3781425"/>
            </a:xfrm>
            <a:prstGeom prst="rect">
              <a:avLst/>
            </a:prstGeom>
            <a:noFill/>
            <a:ln w="9525">
              <a:noFill/>
              <a:miter lim="800000"/>
              <a:headEnd/>
              <a:tailEnd/>
            </a:ln>
          </p:spPr>
        </p:pic>
        <p:sp>
          <p:nvSpPr>
            <p:cNvPr id="33799" name="Rectangle 4"/>
            <p:cNvSpPr>
              <a:spLocks noChangeArrowheads="1"/>
            </p:cNvSpPr>
            <p:nvPr/>
          </p:nvSpPr>
          <p:spPr bwMode="auto">
            <a:xfrm>
              <a:off x="6329363" y="2419350"/>
              <a:ext cx="590550" cy="260018"/>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Proximal</a:t>
              </a:r>
            </a:p>
            <a:p>
              <a:pPr algn="l">
                <a:lnSpc>
                  <a:spcPct val="85000"/>
                </a:lnSpc>
              </a:pPr>
              <a:r>
                <a:rPr lang="en-US" sz="1400" b="1">
                  <a:solidFill>
                    <a:srgbClr val="000000"/>
                  </a:solidFill>
                </a:rPr>
                <a:t>tubule</a:t>
              </a:r>
            </a:p>
          </p:txBody>
        </p:sp>
        <p:sp>
          <p:nvSpPr>
            <p:cNvPr id="33800" name="Rectangle 5"/>
            <p:cNvSpPr>
              <a:spLocks noChangeArrowheads="1"/>
            </p:cNvSpPr>
            <p:nvPr/>
          </p:nvSpPr>
          <p:spPr bwMode="auto">
            <a:xfrm>
              <a:off x="7459663" y="2446338"/>
              <a:ext cx="527050" cy="260018"/>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Distal tubule</a:t>
              </a:r>
              <a:endParaRPr lang="en-US" sz="1800"/>
            </a:p>
          </p:txBody>
        </p:sp>
        <p:sp>
          <p:nvSpPr>
            <p:cNvPr id="33801" name="Rectangle 6"/>
            <p:cNvSpPr>
              <a:spLocks noChangeArrowheads="1"/>
            </p:cNvSpPr>
            <p:nvPr/>
          </p:nvSpPr>
          <p:spPr bwMode="auto">
            <a:xfrm>
              <a:off x="4364038" y="2876550"/>
              <a:ext cx="776287"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Glomerulus</a:t>
              </a:r>
              <a:endParaRPr lang="en-US" sz="1800"/>
            </a:p>
          </p:txBody>
        </p:sp>
        <p:sp>
          <p:nvSpPr>
            <p:cNvPr id="33802" name="Rectangle 7"/>
            <p:cNvSpPr>
              <a:spLocks noChangeArrowheads="1"/>
            </p:cNvSpPr>
            <p:nvPr/>
          </p:nvSpPr>
          <p:spPr bwMode="auto">
            <a:xfrm>
              <a:off x="7980363" y="5732463"/>
              <a:ext cx="714375" cy="260018"/>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Collecting </a:t>
              </a:r>
            </a:p>
            <a:p>
              <a:pPr algn="l">
                <a:lnSpc>
                  <a:spcPct val="85000"/>
                </a:lnSpc>
              </a:pPr>
              <a:r>
                <a:rPr lang="en-US" sz="1400" b="1">
                  <a:solidFill>
                    <a:srgbClr val="000000"/>
                  </a:solidFill>
                </a:rPr>
                <a:t>duct</a:t>
              </a:r>
              <a:endParaRPr lang="en-US" sz="1800"/>
            </a:p>
          </p:txBody>
        </p:sp>
        <p:sp>
          <p:nvSpPr>
            <p:cNvPr id="33803" name="Rectangle 8"/>
            <p:cNvSpPr>
              <a:spLocks noChangeArrowheads="1"/>
            </p:cNvSpPr>
            <p:nvPr/>
          </p:nvSpPr>
          <p:spPr bwMode="auto">
            <a:xfrm>
              <a:off x="5921375" y="5945188"/>
              <a:ext cx="931863"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Loop of Henle</a:t>
              </a:r>
              <a:endParaRPr lang="en-US" sz="1800"/>
            </a:p>
          </p:txBody>
        </p:sp>
        <p:sp>
          <p:nvSpPr>
            <p:cNvPr id="33804" name="Rectangle 9"/>
            <p:cNvSpPr>
              <a:spLocks noChangeArrowheads="1"/>
            </p:cNvSpPr>
            <p:nvPr/>
          </p:nvSpPr>
          <p:spPr bwMode="auto">
            <a:xfrm>
              <a:off x="5102225" y="4230688"/>
              <a:ext cx="434975" cy="260018"/>
            </a:xfrm>
            <a:prstGeom prst="rect">
              <a:avLst/>
            </a:prstGeom>
            <a:noFill/>
            <a:ln w="9525">
              <a:noFill/>
              <a:miter lim="800000"/>
              <a:headEnd/>
              <a:tailEnd/>
            </a:ln>
          </p:spPr>
          <p:txBody>
            <a:bodyPr lIns="0" tIns="0" rIns="0" bIns="0">
              <a:spAutoFit/>
            </a:bodyPr>
            <a:lstStyle/>
            <a:p>
              <a:pPr>
                <a:lnSpc>
                  <a:spcPct val="85000"/>
                </a:lnSpc>
              </a:pPr>
              <a:r>
                <a:rPr lang="en-US" sz="1400" b="1">
                  <a:solidFill>
                    <a:srgbClr val="000000"/>
                  </a:solidFill>
                </a:rPr>
                <a:t>Amino</a:t>
              </a:r>
            </a:p>
            <a:p>
              <a:pPr>
                <a:lnSpc>
                  <a:spcPct val="85000"/>
                </a:lnSpc>
              </a:pPr>
              <a:r>
                <a:rPr lang="en-US" sz="1400" b="1">
                  <a:solidFill>
                    <a:srgbClr val="000000"/>
                  </a:solidFill>
                </a:rPr>
                <a:t>acids</a:t>
              </a:r>
            </a:p>
          </p:txBody>
        </p:sp>
        <p:sp>
          <p:nvSpPr>
            <p:cNvPr id="33805" name="Rectangle 10"/>
            <p:cNvSpPr>
              <a:spLocks noChangeArrowheads="1"/>
            </p:cNvSpPr>
            <p:nvPr/>
          </p:nvSpPr>
          <p:spPr bwMode="auto">
            <a:xfrm>
              <a:off x="5045075" y="4025900"/>
              <a:ext cx="550863"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Glucose</a:t>
              </a:r>
              <a:endParaRPr lang="en-US" sz="1800"/>
            </a:p>
          </p:txBody>
        </p:sp>
        <p:sp>
          <p:nvSpPr>
            <p:cNvPr id="33806" name="Rectangle 11"/>
            <p:cNvSpPr>
              <a:spLocks noChangeArrowheads="1"/>
            </p:cNvSpPr>
            <p:nvPr/>
          </p:nvSpPr>
          <p:spPr bwMode="auto">
            <a:xfrm>
              <a:off x="7720013" y="4262438"/>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endParaRPr lang="en-US" sz="1800"/>
            </a:p>
          </p:txBody>
        </p:sp>
        <p:sp>
          <p:nvSpPr>
            <p:cNvPr id="33807" name="Rectangle 12"/>
            <p:cNvSpPr>
              <a:spLocks noChangeArrowheads="1"/>
            </p:cNvSpPr>
            <p:nvPr/>
          </p:nvSpPr>
          <p:spPr bwMode="auto">
            <a:xfrm>
              <a:off x="7720013" y="5357813"/>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endParaRPr lang="en-US" sz="1800"/>
            </a:p>
          </p:txBody>
        </p:sp>
        <p:sp>
          <p:nvSpPr>
            <p:cNvPr id="33808" name="Rectangle 13"/>
            <p:cNvSpPr>
              <a:spLocks noChangeArrowheads="1"/>
            </p:cNvSpPr>
            <p:nvPr/>
          </p:nvSpPr>
          <p:spPr bwMode="auto">
            <a:xfrm>
              <a:off x="8647113" y="4716463"/>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p>
          </p:txBody>
        </p:sp>
        <p:sp>
          <p:nvSpPr>
            <p:cNvPr id="33809" name="Rectangle 14"/>
            <p:cNvSpPr>
              <a:spLocks noChangeArrowheads="1"/>
            </p:cNvSpPr>
            <p:nvPr/>
          </p:nvSpPr>
          <p:spPr bwMode="auto">
            <a:xfrm>
              <a:off x="6230938" y="4092575"/>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endParaRPr lang="en-US" sz="1800"/>
            </a:p>
          </p:txBody>
        </p:sp>
        <p:sp>
          <p:nvSpPr>
            <p:cNvPr id="33810" name="Rectangle 15"/>
            <p:cNvSpPr>
              <a:spLocks noChangeArrowheads="1"/>
            </p:cNvSpPr>
            <p:nvPr/>
          </p:nvSpPr>
          <p:spPr bwMode="auto">
            <a:xfrm>
              <a:off x="6230938" y="4368800"/>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endParaRPr lang="en-US" sz="1800"/>
            </a:p>
          </p:txBody>
        </p:sp>
        <p:sp>
          <p:nvSpPr>
            <p:cNvPr id="33811" name="Rectangle 16"/>
            <p:cNvSpPr>
              <a:spLocks noChangeArrowheads="1"/>
            </p:cNvSpPr>
            <p:nvPr/>
          </p:nvSpPr>
          <p:spPr bwMode="auto">
            <a:xfrm>
              <a:off x="6230938" y="4633913"/>
              <a:ext cx="258762"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H</a:t>
              </a:r>
              <a:r>
                <a:rPr lang="en-US" sz="1400" b="1" baseline="-25000">
                  <a:solidFill>
                    <a:srgbClr val="000000"/>
                  </a:solidFill>
                </a:rPr>
                <a:t>2</a:t>
              </a:r>
              <a:r>
                <a:rPr lang="en-US" sz="1400" b="1">
                  <a:solidFill>
                    <a:srgbClr val="000000"/>
                  </a:solidFill>
                </a:rPr>
                <a:t>O</a:t>
              </a:r>
              <a:endParaRPr lang="en-US" sz="1800"/>
            </a:p>
          </p:txBody>
        </p:sp>
        <p:sp>
          <p:nvSpPr>
            <p:cNvPr id="33812" name="Rectangle 17"/>
            <p:cNvSpPr>
              <a:spLocks noChangeArrowheads="1"/>
            </p:cNvSpPr>
            <p:nvPr/>
          </p:nvSpPr>
          <p:spPr bwMode="auto">
            <a:xfrm>
              <a:off x="6951663" y="4097338"/>
              <a:ext cx="438150"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Na</a:t>
              </a:r>
              <a:r>
                <a:rPr lang="en-US" sz="1400" b="1" baseline="30000">
                  <a:solidFill>
                    <a:srgbClr val="000000"/>
                  </a:solidFill>
                </a:rPr>
                <a:t>+</a:t>
              </a:r>
              <a:r>
                <a:rPr lang="en-US" sz="1400" b="1">
                  <a:solidFill>
                    <a:srgbClr val="000000"/>
                  </a:solidFill>
                </a:rPr>
                <a:t> Cl</a:t>
              </a:r>
              <a:r>
                <a:rPr lang="en-US" sz="1400" b="1" baseline="30000">
                  <a:solidFill>
                    <a:srgbClr val="000000"/>
                  </a:solidFill>
                </a:rPr>
                <a:t>-</a:t>
              </a:r>
              <a:endParaRPr lang="en-US" sz="1800"/>
            </a:p>
          </p:txBody>
        </p:sp>
        <p:sp>
          <p:nvSpPr>
            <p:cNvPr id="33813" name="Rectangle 18"/>
            <p:cNvSpPr>
              <a:spLocks noChangeArrowheads="1"/>
            </p:cNvSpPr>
            <p:nvPr/>
          </p:nvSpPr>
          <p:spPr bwMode="auto">
            <a:xfrm>
              <a:off x="4987925" y="4645025"/>
              <a:ext cx="665163" cy="131893"/>
            </a:xfrm>
            <a:prstGeom prst="rect">
              <a:avLst/>
            </a:prstGeom>
            <a:noFill/>
            <a:ln w="9525">
              <a:noFill/>
              <a:miter lim="800000"/>
              <a:headEnd/>
              <a:tailEnd/>
            </a:ln>
          </p:spPr>
          <p:txBody>
            <a:bodyPr lIns="0" tIns="0" rIns="0" bIns="0">
              <a:spAutoFit/>
            </a:bodyPr>
            <a:lstStyle/>
            <a:p>
              <a:pPr>
                <a:lnSpc>
                  <a:spcPct val="85000"/>
                </a:lnSpc>
              </a:pPr>
              <a:r>
                <a:rPr lang="en-US" sz="1400" b="1">
                  <a:solidFill>
                    <a:srgbClr val="000000"/>
                  </a:solidFill>
                </a:rPr>
                <a:t>Mg</a:t>
              </a:r>
              <a:r>
                <a:rPr lang="en-US" sz="1400" b="1" baseline="30000">
                  <a:solidFill>
                    <a:srgbClr val="000000"/>
                  </a:solidFill>
                </a:rPr>
                <a:t>++</a:t>
              </a:r>
              <a:r>
                <a:rPr lang="en-US" sz="1400" b="1">
                  <a:solidFill>
                    <a:srgbClr val="000000"/>
                  </a:solidFill>
                </a:rPr>
                <a:t>  Ca</a:t>
              </a:r>
              <a:r>
                <a:rPr lang="en-US" sz="1400" b="1" baseline="30000">
                  <a:solidFill>
                    <a:srgbClr val="000000"/>
                  </a:solidFill>
                </a:rPr>
                <a:t>++</a:t>
              </a:r>
              <a:endParaRPr lang="en-US" sz="1400" b="1">
                <a:solidFill>
                  <a:srgbClr val="000000"/>
                </a:solidFill>
              </a:endParaRPr>
            </a:p>
          </p:txBody>
        </p:sp>
        <p:sp>
          <p:nvSpPr>
            <p:cNvPr id="33814" name="Line 19"/>
            <p:cNvSpPr>
              <a:spLocks noChangeShapeType="1"/>
            </p:cNvSpPr>
            <p:nvPr/>
          </p:nvSpPr>
          <p:spPr bwMode="auto">
            <a:xfrm flipV="1">
              <a:off x="6426200" y="2709863"/>
              <a:ext cx="127000" cy="354012"/>
            </a:xfrm>
            <a:prstGeom prst="line">
              <a:avLst/>
            </a:prstGeom>
            <a:noFill/>
            <a:ln w="12700">
              <a:solidFill>
                <a:srgbClr val="000000"/>
              </a:solidFill>
              <a:round/>
              <a:headEnd/>
              <a:tailEnd/>
            </a:ln>
          </p:spPr>
          <p:txBody>
            <a:bodyPr/>
            <a:lstStyle/>
            <a:p>
              <a:endParaRPr lang="en-US"/>
            </a:p>
          </p:txBody>
        </p:sp>
        <p:sp>
          <p:nvSpPr>
            <p:cNvPr id="33815" name="Line 20"/>
            <p:cNvSpPr>
              <a:spLocks noChangeShapeType="1"/>
            </p:cNvSpPr>
            <p:nvPr/>
          </p:nvSpPr>
          <p:spPr bwMode="auto">
            <a:xfrm rot="5400000">
              <a:off x="6234906" y="5784057"/>
              <a:ext cx="261937" cy="0"/>
            </a:xfrm>
            <a:prstGeom prst="line">
              <a:avLst/>
            </a:prstGeom>
            <a:noFill/>
            <a:ln w="12700">
              <a:solidFill>
                <a:srgbClr val="000000"/>
              </a:solidFill>
              <a:round/>
              <a:headEnd/>
              <a:tailEnd/>
            </a:ln>
          </p:spPr>
          <p:txBody>
            <a:bodyPr/>
            <a:lstStyle/>
            <a:p>
              <a:endParaRPr lang="en-US"/>
            </a:p>
          </p:txBody>
        </p:sp>
        <p:sp>
          <p:nvSpPr>
            <p:cNvPr id="33816" name="Rectangle 24"/>
            <p:cNvSpPr>
              <a:spLocks noChangeArrowheads="1"/>
            </p:cNvSpPr>
            <p:nvPr/>
          </p:nvSpPr>
          <p:spPr bwMode="auto">
            <a:xfrm>
              <a:off x="4576763" y="2484613"/>
              <a:ext cx="1227137" cy="310801"/>
            </a:xfrm>
            <a:prstGeom prst="rect">
              <a:avLst/>
            </a:prstGeom>
            <a:noFill/>
            <a:ln w="9525">
              <a:noFill/>
              <a:miter lim="800000"/>
              <a:headEnd/>
              <a:tailEnd/>
            </a:ln>
          </p:spPr>
          <p:txBody>
            <a:bodyPr anchor="ctr">
              <a:spAutoFit/>
            </a:bodyPr>
            <a:lstStyle/>
            <a:p>
              <a:pPr>
                <a:lnSpc>
                  <a:spcPct val="80000"/>
                </a:lnSpc>
              </a:pPr>
              <a:r>
                <a:rPr lang="en-US" sz="1400" b="1">
                  <a:solidFill>
                    <a:srgbClr val="000000"/>
                  </a:solidFill>
                </a:rPr>
                <a:t>Bowman’s capsule</a:t>
              </a:r>
            </a:p>
          </p:txBody>
        </p:sp>
        <p:sp>
          <p:nvSpPr>
            <p:cNvPr id="33817" name="Line 25"/>
            <p:cNvSpPr>
              <a:spLocks noChangeShapeType="1"/>
            </p:cNvSpPr>
            <p:nvPr/>
          </p:nvSpPr>
          <p:spPr bwMode="auto">
            <a:xfrm flipV="1">
              <a:off x="7407275" y="2738438"/>
              <a:ext cx="149225" cy="415925"/>
            </a:xfrm>
            <a:prstGeom prst="line">
              <a:avLst/>
            </a:prstGeom>
            <a:noFill/>
            <a:ln w="12700">
              <a:solidFill>
                <a:srgbClr val="000000"/>
              </a:solidFill>
              <a:round/>
              <a:headEnd/>
              <a:tailEnd/>
            </a:ln>
          </p:spPr>
          <p:txBody>
            <a:bodyPr/>
            <a:lstStyle/>
            <a:p>
              <a:endParaRPr lang="en-US"/>
            </a:p>
          </p:txBody>
        </p:sp>
        <p:sp>
          <p:nvSpPr>
            <p:cNvPr id="33818" name="Line 26"/>
            <p:cNvSpPr>
              <a:spLocks noChangeShapeType="1"/>
            </p:cNvSpPr>
            <p:nvPr/>
          </p:nvSpPr>
          <p:spPr bwMode="auto">
            <a:xfrm flipH="1" flipV="1">
              <a:off x="5267325" y="2779713"/>
              <a:ext cx="198438" cy="438150"/>
            </a:xfrm>
            <a:prstGeom prst="line">
              <a:avLst/>
            </a:prstGeom>
            <a:noFill/>
            <a:ln w="12700">
              <a:solidFill>
                <a:srgbClr val="000000"/>
              </a:solidFill>
              <a:round/>
              <a:headEnd/>
              <a:tailEnd/>
            </a:ln>
          </p:spPr>
          <p:txBody>
            <a:bodyPr/>
            <a:lstStyle/>
            <a:p>
              <a:endParaRPr lang="en-US"/>
            </a:p>
          </p:txBody>
        </p:sp>
        <p:sp>
          <p:nvSpPr>
            <p:cNvPr id="33819" name="Line 27"/>
            <p:cNvSpPr>
              <a:spLocks noChangeShapeType="1"/>
            </p:cNvSpPr>
            <p:nvPr/>
          </p:nvSpPr>
          <p:spPr bwMode="auto">
            <a:xfrm flipH="1" flipV="1">
              <a:off x="4916488" y="3016250"/>
              <a:ext cx="268287" cy="593725"/>
            </a:xfrm>
            <a:prstGeom prst="line">
              <a:avLst/>
            </a:prstGeom>
            <a:noFill/>
            <a:ln w="12700">
              <a:solidFill>
                <a:srgbClr val="000000"/>
              </a:solidFill>
              <a:round/>
              <a:headEnd/>
              <a:tailEnd/>
            </a:ln>
          </p:spPr>
          <p:txBody>
            <a:bodyPr/>
            <a:lstStyle/>
            <a:p>
              <a:endParaRPr lang="en-US"/>
            </a:p>
          </p:txBody>
        </p:sp>
        <p:sp>
          <p:nvSpPr>
            <p:cNvPr id="33820" name="Rectangle 28"/>
            <p:cNvSpPr>
              <a:spLocks noChangeArrowheads="1"/>
            </p:cNvSpPr>
            <p:nvPr/>
          </p:nvSpPr>
          <p:spPr bwMode="auto">
            <a:xfrm>
              <a:off x="6951663" y="4538663"/>
              <a:ext cx="438150" cy="131893"/>
            </a:xfrm>
            <a:prstGeom prst="rect">
              <a:avLst/>
            </a:prstGeom>
            <a:noFill/>
            <a:ln w="9525">
              <a:noFill/>
              <a:miter lim="800000"/>
              <a:headEnd/>
              <a:tailEnd/>
            </a:ln>
          </p:spPr>
          <p:txBody>
            <a:bodyPr lIns="0" tIns="0" rIns="0" bIns="0">
              <a:spAutoFit/>
            </a:bodyPr>
            <a:lstStyle/>
            <a:p>
              <a:pPr algn="l">
                <a:lnSpc>
                  <a:spcPct val="85000"/>
                </a:lnSpc>
              </a:pPr>
              <a:r>
                <a:rPr lang="en-US" sz="1400" b="1">
                  <a:solidFill>
                    <a:srgbClr val="000000"/>
                  </a:solidFill>
                </a:rPr>
                <a:t>Na</a:t>
              </a:r>
              <a:r>
                <a:rPr lang="en-US" sz="1400" b="1" baseline="30000">
                  <a:solidFill>
                    <a:srgbClr val="000000"/>
                  </a:solidFill>
                </a:rPr>
                <a:t>+</a:t>
              </a:r>
              <a:r>
                <a:rPr lang="en-US" sz="1400" b="1">
                  <a:solidFill>
                    <a:srgbClr val="000000"/>
                  </a:solidFill>
                </a:rPr>
                <a:t> Cl</a:t>
              </a:r>
              <a:r>
                <a:rPr lang="en-US" sz="1400" b="1" baseline="30000">
                  <a:solidFill>
                    <a:srgbClr val="000000"/>
                  </a:solidFill>
                </a:rPr>
                <a:t>-</a:t>
              </a:r>
              <a:endParaRPr lang="en-US" sz="1800"/>
            </a:p>
          </p:txBody>
        </p:sp>
      </p:grpSp>
      <p:sp>
        <p:nvSpPr>
          <p:cNvPr id="33795" name="Freeform 28"/>
          <p:cNvSpPr>
            <a:spLocks noChangeArrowheads="1"/>
          </p:cNvSpPr>
          <p:nvPr/>
        </p:nvSpPr>
        <p:spPr bwMode="auto">
          <a:xfrm>
            <a:off x="1635125" y="2932113"/>
            <a:ext cx="639763" cy="3810000"/>
          </a:xfrm>
          <a:custGeom>
            <a:avLst/>
            <a:gdLst>
              <a:gd name="T0" fmla="*/ 391837 w 639550"/>
              <a:gd name="T1" fmla="*/ 0 h 3809812"/>
              <a:gd name="T2" fmla="*/ 581000 w 639550"/>
              <a:gd name="T3" fmla="*/ 878148 h 3809812"/>
              <a:gd name="T4" fmla="*/ 40535 w 639550"/>
              <a:gd name="T5" fmla="*/ 2350735 h 3809812"/>
              <a:gd name="T6" fmla="*/ 337791 w 639550"/>
              <a:gd name="T7" fmla="*/ 3809812 h 3809812"/>
              <a:gd name="T8" fmla="*/ 0 60000 65536"/>
              <a:gd name="T9" fmla="*/ 0 60000 65536"/>
              <a:gd name="T10" fmla="*/ 0 60000 65536"/>
              <a:gd name="T11" fmla="*/ 0 60000 65536"/>
              <a:gd name="T12" fmla="*/ 0 w 639550"/>
              <a:gd name="T13" fmla="*/ 0 h 3809812"/>
              <a:gd name="T14" fmla="*/ 639550 w 639550"/>
              <a:gd name="T15" fmla="*/ 3809812 h 3809812"/>
            </a:gdLst>
            <a:ahLst/>
            <a:cxnLst>
              <a:cxn ang="T8">
                <a:pos x="T0" y="T1"/>
              </a:cxn>
              <a:cxn ang="T9">
                <a:pos x="T2" y="T3"/>
              </a:cxn>
              <a:cxn ang="T10">
                <a:pos x="T4" y="T5"/>
              </a:cxn>
              <a:cxn ang="T11">
                <a:pos x="T6" y="T7"/>
              </a:cxn>
            </a:cxnLst>
            <a:rect l="T12" t="T13" r="T14" b="T15"/>
            <a:pathLst>
              <a:path w="639550" h="3809812">
                <a:moveTo>
                  <a:pt x="391837" y="0"/>
                </a:moveTo>
                <a:cubicBezTo>
                  <a:pt x="515693" y="243179"/>
                  <a:pt x="639550" y="486359"/>
                  <a:pt x="581000" y="878148"/>
                </a:cubicBezTo>
                <a:cubicBezTo>
                  <a:pt x="522450" y="1269937"/>
                  <a:pt x="81070" y="1862124"/>
                  <a:pt x="40535" y="2350735"/>
                </a:cubicBezTo>
                <a:cubicBezTo>
                  <a:pt x="0" y="2839346"/>
                  <a:pt x="337791" y="3809812"/>
                  <a:pt x="337791" y="3809812"/>
                </a:cubicBezTo>
              </a:path>
            </a:pathLst>
          </a:custGeom>
          <a:noFill/>
          <a:ln w="123825">
            <a:solidFill>
              <a:srgbClr val="CC0000"/>
            </a:solidFill>
            <a:round/>
            <a:headEnd/>
            <a:tailEnd/>
          </a:ln>
        </p:spPr>
        <p:txBody>
          <a:bodyPr wrap="none" anchor="ctr"/>
          <a:lstStyle/>
          <a:p>
            <a:endParaRPr lang="en-US"/>
          </a:p>
        </p:txBody>
      </p:sp>
      <p:sp>
        <p:nvSpPr>
          <p:cNvPr id="33796" name="Freeform 31"/>
          <p:cNvSpPr>
            <a:spLocks noChangeArrowheads="1"/>
          </p:cNvSpPr>
          <p:nvPr/>
        </p:nvSpPr>
        <p:spPr bwMode="auto">
          <a:xfrm>
            <a:off x="608013" y="404813"/>
            <a:ext cx="1420812" cy="1500187"/>
          </a:xfrm>
          <a:custGeom>
            <a:avLst/>
            <a:gdLst>
              <a:gd name="T0" fmla="*/ 1364675 w 1420973"/>
              <a:gd name="T1" fmla="*/ 1499607 h 1499607"/>
              <a:gd name="T2" fmla="*/ 1270093 w 1420973"/>
              <a:gd name="T3" fmla="*/ 1161858 h 1499607"/>
              <a:gd name="T4" fmla="*/ 459395 w 1420973"/>
              <a:gd name="T5" fmla="*/ 945698 h 1499607"/>
              <a:gd name="T6" fmla="*/ 0 w 1420973"/>
              <a:gd name="T7" fmla="*/ 0 h 1499607"/>
              <a:gd name="T8" fmla="*/ 0 60000 65536"/>
              <a:gd name="T9" fmla="*/ 0 60000 65536"/>
              <a:gd name="T10" fmla="*/ 0 60000 65536"/>
              <a:gd name="T11" fmla="*/ 0 60000 65536"/>
              <a:gd name="T12" fmla="*/ 0 w 1420973"/>
              <a:gd name="T13" fmla="*/ 0 h 1499607"/>
              <a:gd name="T14" fmla="*/ 1420973 w 1420973"/>
              <a:gd name="T15" fmla="*/ 1499607 h 1499607"/>
            </a:gdLst>
            <a:ahLst/>
            <a:cxnLst>
              <a:cxn ang="T8">
                <a:pos x="T0" y="T1"/>
              </a:cxn>
              <a:cxn ang="T9">
                <a:pos x="T2" y="T3"/>
              </a:cxn>
              <a:cxn ang="T10">
                <a:pos x="T4" y="T5"/>
              </a:cxn>
              <a:cxn ang="T11">
                <a:pos x="T6" y="T7"/>
              </a:cxn>
            </a:cxnLst>
            <a:rect l="T12" t="T13" r="T14" b="T15"/>
            <a:pathLst>
              <a:path w="1420973" h="1499607">
                <a:moveTo>
                  <a:pt x="1364675" y="1499607"/>
                </a:moveTo>
                <a:cubicBezTo>
                  <a:pt x="1392824" y="1376891"/>
                  <a:pt x="1420973" y="1254176"/>
                  <a:pt x="1270093" y="1161858"/>
                </a:cubicBezTo>
                <a:cubicBezTo>
                  <a:pt x="1119213" y="1069540"/>
                  <a:pt x="671077" y="1139341"/>
                  <a:pt x="459395" y="945698"/>
                </a:cubicBezTo>
                <a:cubicBezTo>
                  <a:pt x="247713" y="752055"/>
                  <a:pt x="0" y="0"/>
                  <a:pt x="0" y="0"/>
                </a:cubicBezTo>
              </a:path>
            </a:pathLst>
          </a:custGeom>
          <a:noFill/>
          <a:ln w="123825">
            <a:solidFill>
              <a:srgbClr val="CC0000"/>
            </a:solidFill>
            <a:round/>
            <a:headEnd/>
            <a:tailEnd/>
          </a:ln>
        </p:spPr>
        <p:txBody>
          <a:bodyPr wrap="none" anchor="ctr"/>
          <a:lstStyle/>
          <a:p>
            <a:endParaRPr lang="en-US"/>
          </a:p>
        </p:txBody>
      </p:sp>
      <p:sp>
        <p:nvSpPr>
          <p:cNvPr id="33797" name="Rounded Rectangle 32"/>
          <p:cNvSpPr>
            <a:spLocks noChangeArrowheads="1"/>
          </p:cNvSpPr>
          <p:nvPr/>
        </p:nvSpPr>
        <p:spPr bwMode="auto">
          <a:xfrm>
            <a:off x="2381250" y="5994400"/>
            <a:ext cx="4337050" cy="647700"/>
          </a:xfrm>
          <a:prstGeom prst="roundRect">
            <a:avLst>
              <a:gd name="adj" fmla="val 16667"/>
            </a:avLst>
          </a:prstGeom>
          <a:solidFill>
            <a:srgbClr val="FFEA18"/>
          </a:solidFill>
          <a:ln w="9525">
            <a:noFill/>
            <a:round/>
            <a:headEnd/>
            <a:tailEnd/>
          </a:ln>
        </p:spPr>
        <p:txBody>
          <a:bodyPr wrap="none">
            <a:spAutoFit/>
          </a:bodyPr>
          <a:lstStyle/>
          <a:p>
            <a:r>
              <a:rPr lang="en-US" sz="3200" b="1">
                <a:solidFill>
                  <a:srgbClr val="0F116A"/>
                </a:solidFill>
              </a:rPr>
              <a:t>kidney’s filtering unit</a:t>
            </a:r>
            <a:endParaRPr lang="en-US" b="1">
              <a:solidFill>
                <a:srgbClr val="0F116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7"/>
          <p:cNvGrpSpPr>
            <a:grpSpLocks/>
          </p:cNvGrpSpPr>
          <p:nvPr/>
        </p:nvGrpSpPr>
        <p:grpSpPr bwMode="auto">
          <a:xfrm>
            <a:off x="947738" y="304800"/>
            <a:ext cx="8043862" cy="6480175"/>
            <a:chOff x="192" y="238"/>
            <a:chExt cx="5067" cy="4082"/>
          </a:xfrm>
        </p:grpSpPr>
        <p:pic>
          <p:nvPicPr>
            <p:cNvPr id="34823" name="Picture 6" descr="f49-16a_the_urinary_sys_c"/>
            <p:cNvPicPr>
              <a:picLocks noChangeAspect="1" noChangeArrowheads="1"/>
            </p:cNvPicPr>
            <p:nvPr/>
          </p:nvPicPr>
          <p:blipFill>
            <a:blip r:embed="rId4"/>
            <a:srcRect t="2251" r="9000"/>
            <a:stretch>
              <a:fillRect/>
            </a:stretch>
          </p:blipFill>
          <p:spPr bwMode="auto">
            <a:xfrm>
              <a:off x="192" y="238"/>
              <a:ext cx="5067" cy="4082"/>
            </a:xfrm>
            <a:prstGeom prst="rect">
              <a:avLst/>
            </a:prstGeom>
            <a:noFill/>
            <a:ln w="9525">
              <a:noFill/>
              <a:miter lim="800000"/>
              <a:headEnd/>
              <a:tailEnd/>
            </a:ln>
          </p:spPr>
        </p:pic>
        <p:sp>
          <p:nvSpPr>
            <p:cNvPr id="34824" name="Rectangle 7"/>
            <p:cNvSpPr>
              <a:spLocks noChangeArrowheads="1"/>
            </p:cNvSpPr>
            <p:nvPr/>
          </p:nvSpPr>
          <p:spPr bwMode="auto">
            <a:xfrm>
              <a:off x="1104" y="3984"/>
              <a:ext cx="480" cy="336"/>
            </a:xfrm>
            <a:prstGeom prst="rect">
              <a:avLst/>
            </a:prstGeom>
            <a:solidFill>
              <a:srgbClr val="FFFFFF"/>
            </a:solidFill>
            <a:ln w="9525">
              <a:noFill/>
              <a:miter lim="800000"/>
              <a:headEnd/>
              <a:tailEnd/>
            </a:ln>
          </p:spPr>
          <p:txBody>
            <a:bodyPr wrap="none" anchor="ctr"/>
            <a:lstStyle/>
            <a:p>
              <a:endParaRPr lang="en-US"/>
            </a:p>
          </p:txBody>
        </p:sp>
        <p:sp>
          <p:nvSpPr>
            <p:cNvPr id="34825" name="Rectangle 8"/>
            <p:cNvSpPr>
              <a:spLocks noChangeArrowheads="1"/>
            </p:cNvSpPr>
            <p:nvPr/>
          </p:nvSpPr>
          <p:spPr bwMode="auto">
            <a:xfrm>
              <a:off x="960" y="2112"/>
              <a:ext cx="816" cy="288"/>
            </a:xfrm>
            <a:prstGeom prst="rect">
              <a:avLst/>
            </a:prstGeom>
            <a:noFill/>
            <a:ln w="38100">
              <a:solidFill>
                <a:srgbClr val="CC0000"/>
              </a:solidFill>
              <a:miter lim="800000"/>
              <a:headEnd/>
              <a:tailEnd/>
            </a:ln>
          </p:spPr>
          <p:txBody>
            <a:bodyPr wrap="none" anchor="ctr"/>
            <a:lstStyle/>
            <a:p>
              <a:endParaRPr lang="en-US"/>
            </a:p>
          </p:txBody>
        </p:sp>
        <p:sp>
          <p:nvSpPr>
            <p:cNvPr id="34826" name="Rectangle 9"/>
            <p:cNvSpPr>
              <a:spLocks noChangeArrowheads="1"/>
            </p:cNvSpPr>
            <p:nvPr/>
          </p:nvSpPr>
          <p:spPr bwMode="auto">
            <a:xfrm>
              <a:off x="4368" y="864"/>
              <a:ext cx="864" cy="288"/>
            </a:xfrm>
            <a:prstGeom prst="rect">
              <a:avLst/>
            </a:prstGeom>
            <a:noFill/>
            <a:ln w="38100">
              <a:solidFill>
                <a:srgbClr val="CC0000"/>
              </a:solidFill>
              <a:miter lim="800000"/>
              <a:headEnd/>
              <a:tailEnd/>
            </a:ln>
          </p:spPr>
          <p:txBody>
            <a:bodyPr wrap="none" anchor="ctr"/>
            <a:lstStyle/>
            <a:p>
              <a:endParaRPr lang="en-US"/>
            </a:p>
          </p:txBody>
        </p:sp>
        <p:sp>
          <p:nvSpPr>
            <p:cNvPr id="34827" name="Rectangle 10"/>
            <p:cNvSpPr>
              <a:spLocks noChangeArrowheads="1"/>
            </p:cNvSpPr>
            <p:nvPr/>
          </p:nvSpPr>
          <p:spPr bwMode="auto">
            <a:xfrm>
              <a:off x="912" y="3552"/>
              <a:ext cx="864" cy="288"/>
            </a:xfrm>
            <a:prstGeom prst="rect">
              <a:avLst/>
            </a:prstGeom>
            <a:noFill/>
            <a:ln w="38100">
              <a:solidFill>
                <a:srgbClr val="CC0000"/>
              </a:solidFill>
              <a:miter lim="800000"/>
              <a:headEnd/>
              <a:tailEnd/>
            </a:ln>
          </p:spPr>
          <p:txBody>
            <a:bodyPr wrap="none" anchor="ctr"/>
            <a:lstStyle/>
            <a:p>
              <a:endParaRPr lang="en-US"/>
            </a:p>
          </p:txBody>
        </p:sp>
        <p:grpSp>
          <p:nvGrpSpPr>
            <p:cNvPr id="34828" name="Group 15"/>
            <p:cNvGrpSpPr>
              <a:grpSpLocks/>
            </p:cNvGrpSpPr>
            <p:nvPr/>
          </p:nvGrpSpPr>
          <p:grpSpPr bwMode="auto">
            <a:xfrm>
              <a:off x="720" y="2928"/>
              <a:ext cx="1008" cy="576"/>
              <a:chOff x="672" y="2928"/>
              <a:chExt cx="1008" cy="576"/>
            </a:xfrm>
          </p:grpSpPr>
          <p:sp>
            <p:nvSpPr>
              <p:cNvPr id="34829" name="Rectangle 13"/>
              <p:cNvSpPr>
                <a:spLocks noChangeArrowheads="1"/>
              </p:cNvSpPr>
              <p:nvPr/>
            </p:nvSpPr>
            <p:spPr bwMode="auto">
              <a:xfrm>
                <a:off x="672" y="2928"/>
                <a:ext cx="1008" cy="576"/>
              </a:xfrm>
              <a:prstGeom prst="rect">
                <a:avLst/>
              </a:prstGeom>
              <a:solidFill>
                <a:schemeClr val="bg1"/>
              </a:solidFill>
              <a:ln w="9525">
                <a:noFill/>
                <a:miter lim="800000"/>
                <a:headEnd/>
                <a:tailEnd/>
              </a:ln>
            </p:spPr>
            <p:txBody>
              <a:bodyPr wrap="none" anchor="ctr"/>
              <a:lstStyle/>
              <a:p>
                <a:endParaRPr lang="en-US"/>
              </a:p>
            </p:txBody>
          </p:sp>
          <p:sp>
            <p:nvSpPr>
              <p:cNvPr id="34830" name="Text Box 12"/>
              <p:cNvSpPr txBox="1">
                <a:spLocks noChangeArrowheads="1"/>
              </p:cNvSpPr>
              <p:nvPr/>
            </p:nvSpPr>
            <p:spPr bwMode="auto">
              <a:xfrm>
                <a:off x="825" y="3120"/>
                <a:ext cx="855" cy="312"/>
              </a:xfrm>
              <a:prstGeom prst="rect">
                <a:avLst/>
              </a:prstGeom>
              <a:solidFill>
                <a:schemeClr val="bg1"/>
              </a:solidFill>
              <a:ln w="38100">
                <a:solidFill>
                  <a:srgbClr val="CC0000"/>
                </a:solidFill>
                <a:miter lim="800000"/>
                <a:headEnd/>
                <a:tailEnd/>
              </a:ln>
            </p:spPr>
            <p:txBody>
              <a:bodyPr wrap="none" anchor="ctr">
                <a:spAutoFit/>
              </a:bodyPr>
              <a:lstStyle/>
              <a:p>
                <a:r>
                  <a:rPr lang="en-US" b="1">
                    <a:solidFill>
                      <a:srgbClr val="000000"/>
                    </a:solidFill>
                  </a:rPr>
                  <a:t>Bladder</a:t>
                </a:r>
                <a:endParaRPr lang="en-US">
                  <a:solidFill>
                    <a:srgbClr val="000000"/>
                  </a:solidFill>
                </a:endParaRPr>
              </a:p>
            </p:txBody>
          </p:sp>
        </p:grpSp>
      </p:grpSp>
      <p:sp>
        <p:nvSpPr>
          <p:cNvPr id="393234" name="Rectangle 18"/>
          <p:cNvSpPr>
            <a:spLocks noChangeArrowheads="1"/>
          </p:cNvSpPr>
          <p:nvPr/>
        </p:nvSpPr>
        <p:spPr bwMode="auto">
          <a:xfrm>
            <a:off x="7696200" y="1371600"/>
            <a:ext cx="1143000" cy="352425"/>
          </a:xfrm>
          <a:prstGeom prst="rect">
            <a:avLst/>
          </a:prstGeom>
          <a:solidFill>
            <a:schemeClr val="bg1"/>
          </a:solidFill>
          <a:ln w="9525">
            <a:noFill/>
            <a:miter lim="800000"/>
            <a:headEnd/>
            <a:tailEnd/>
          </a:ln>
        </p:spPr>
        <p:txBody>
          <a:bodyPr wrap="none" anchor="ctr"/>
          <a:lstStyle/>
          <a:p>
            <a:endParaRPr lang="en-US"/>
          </a:p>
        </p:txBody>
      </p:sp>
      <p:sp>
        <p:nvSpPr>
          <p:cNvPr id="393235" name="Rectangle 19"/>
          <p:cNvSpPr>
            <a:spLocks noChangeArrowheads="1"/>
          </p:cNvSpPr>
          <p:nvPr/>
        </p:nvSpPr>
        <p:spPr bwMode="auto">
          <a:xfrm>
            <a:off x="2255838" y="3305175"/>
            <a:ext cx="1143000" cy="352425"/>
          </a:xfrm>
          <a:prstGeom prst="rect">
            <a:avLst/>
          </a:prstGeom>
          <a:solidFill>
            <a:schemeClr val="bg1"/>
          </a:solidFill>
          <a:ln w="9525">
            <a:noFill/>
            <a:miter lim="800000"/>
            <a:headEnd/>
            <a:tailEnd/>
          </a:ln>
        </p:spPr>
        <p:txBody>
          <a:bodyPr wrap="none" anchor="ctr"/>
          <a:lstStyle/>
          <a:p>
            <a:endParaRPr lang="en-US"/>
          </a:p>
        </p:txBody>
      </p:sp>
      <p:sp>
        <p:nvSpPr>
          <p:cNvPr id="393236" name="Rectangle 20"/>
          <p:cNvSpPr>
            <a:spLocks noChangeArrowheads="1"/>
          </p:cNvSpPr>
          <p:nvPr/>
        </p:nvSpPr>
        <p:spPr bwMode="auto">
          <a:xfrm>
            <a:off x="2154238" y="4921250"/>
            <a:ext cx="1143000" cy="352425"/>
          </a:xfrm>
          <a:prstGeom prst="rect">
            <a:avLst/>
          </a:prstGeom>
          <a:solidFill>
            <a:schemeClr val="bg1"/>
          </a:solidFill>
          <a:ln w="9525">
            <a:noFill/>
            <a:miter lim="800000"/>
            <a:headEnd/>
            <a:tailEnd/>
          </a:ln>
        </p:spPr>
        <p:txBody>
          <a:bodyPr wrap="none" anchor="ctr"/>
          <a:lstStyle/>
          <a:p>
            <a:endParaRPr lang="en-US"/>
          </a:p>
        </p:txBody>
      </p:sp>
      <p:sp>
        <p:nvSpPr>
          <p:cNvPr id="393237" name="Rectangle 21"/>
          <p:cNvSpPr>
            <a:spLocks noChangeArrowheads="1"/>
          </p:cNvSpPr>
          <p:nvPr/>
        </p:nvSpPr>
        <p:spPr bwMode="auto">
          <a:xfrm>
            <a:off x="2184400" y="5599113"/>
            <a:ext cx="1214438" cy="3524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93234"/>
                                        </p:tgtEl>
                                        <p:attrNameLst>
                                          <p:attrName>ppt_x</p:attrName>
                                        </p:attrNameLst>
                                      </p:cBhvr>
                                      <p:tavLst>
                                        <p:tav tm="0">
                                          <p:val>
                                            <p:strVal val="ppt_x"/>
                                          </p:val>
                                        </p:tav>
                                        <p:tav tm="100000">
                                          <p:val>
                                            <p:strVal val="1+ppt_w/2"/>
                                          </p:val>
                                        </p:tav>
                                      </p:tavLst>
                                    </p:anim>
                                    <p:anim calcmode="lin" valueType="num">
                                      <p:cBhvr additive="base">
                                        <p:cTn id="7" dur="500"/>
                                        <p:tgtEl>
                                          <p:spTgt spid="393234"/>
                                        </p:tgtEl>
                                        <p:attrNameLst>
                                          <p:attrName>ppt_y</p:attrName>
                                        </p:attrNameLst>
                                      </p:cBhvr>
                                      <p:tavLst>
                                        <p:tav tm="0">
                                          <p:val>
                                            <p:strVal val="ppt_y"/>
                                          </p:val>
                                        </p:tav>
                                        <p:tav tm="100000">
                                          <p:val>
                                            <p:strVal val="ppt_y"/>
                                          </p:val>
                                        </p:tav>
                                      </p:tavLst>
                                    </p:anim>
                                    <p:set>
                                      <p:cBhvr>
                                        <p:cTn id="8" dur="1" fill="hold">
                                          <p:stCondLst>
                                            <p:cond delay="499"/>
                                          </p:stCondLst>
                                        </p:cTn>
                                        <p:tgtEl>
                                          <p:spTgt spid="39323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393236"/>
                                        </p:tgtEl>
                                        <p:attrNameLst>
                                          <p:attrName>ppt_x</p:attrName>
                                        </p:attrNameLst>
                                      </p:cBhvr>
                                      <p:tavLst>
                                        <p:tav tm="0">
                                          <p:val>
                                            <p:strVal val="ppt_x"/>
                                          </p:val>
                                        </p:tav>
                                        <p:tav tm="100000">
                                          <p:val>
                                            <p:strVal val="1+ppt_w/2"/>
                                          </p:val>
                                        </p:tav>
                                      </p:tavLst>
                                    </p:anim>
                                    <p:anim calcmode="lin" valueType="num">
                                      <p:cBhvr additive="base">
                                        <p:cTn id="13" dur="500"/>
                                        <p:tgtEl>
                                          <p:spTgt spid="393236"/>
                                        </p:tgtEl>
                                        <p:attrNameLst>
                                          <p:attrName>ppt_y</p:attrName>
                                        </p:attrNameLst>
                                      </p:cBhvr>
                                      <p:tavLst>
                                        <p:tav tm="0">
                                          <p:val>
                                            <p:strVal val="ppt_y"/>
                                          </p:val>
                                        </p:tav>
                                        <p:tav tm="100000">
                                          <p:val>
                                            <p:strVal val="ppt_y"/>
                                          </p:val>
                                        </p:tav>
                                      </p:tavLst>
                                    </p:anim>
                                    <p:set>
                                      <p:cBhvr>
                                        <p:cTn id="14" dur="1" fill="hold">
                                          <p:stCondLst>
                                            <p:cond delay="499"/>
                                          </p:stCondLst>
                                        </p:cTn>
                                        <p:tgtEl>
                                          <p:spTgt spid="39323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393235"/>
                                        </p:tgtEl>
                                        <p:attrNameLst>
                                          <p:attrName>ppt_x</p:attrName>
                                        </p:attrNameLst>
                                      </p:cBhvr>
                                      <p:tavLst>
                                        <p:tav tm="0">
                                          <p:val>
                                            <p:strVal val="ppt_x"/>
                                          </p:val>
                                        </p:tav>
                                        <p:tav tm="100000">
                                          <p:val>
                                            <p:strVal val="1+ppt_w/2"/>
                                          </p:val>
                                        </p:tav>
                                      </p:tavLst>
                                    </p:anim>
                                    <p:anim calcmode="lin" valueType="num">
                                      <p:cBhvr additive="base">
                                        <p:cTn id="19" dur="500"/>
                                        <p:tgtEl>
                                          <p:spTgt spid="393235"/>
                                        </p:tgtEl>
                                        <p:attrNameLst>
                                          <p:attrName>ppt_y</p:attrName>
                                        </p:attrNameLst>
                                      </p:cBhvr>
                                      <p:tavLst>
                                        <p:tav tm="0">
                                          <p:val>
                                            <p:strVal val="ppt_y"/>
                                          </p:val>
                                        </p:tav>
                                        <p:tav tm="100000">
                                          <p:val>
                                            <p:strVal val="ppt_y"/>
                                          </p:val>
                                        </p:tav>
                                      </p:tavLst>
                                    </p:anim>
                                    <p:set>
                                      <p:cBhvr>
                                        <p:cTn id="20" dur="1" fill="hold">
                                          <p:stCondLst>
                                            <p:cond delay="499"/>
                                          </p:stCondLst>
                                        </p:cTn>
                                        <p:tgtEl>
                                          <p:spTgt spid="39323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393237"/>
                                        </p:tgtEl>
                                        <p:attrNameLst>
                                          <p:attrName>ppt_x</p:attrName>
                                        </p:attrNameLst>
                                      </p:cBhvr>
                                      <p:tavLst>
                                        <p:tav tm="0">
                                          <p:val>
                                            <p:strVal val="ppt_x"/>
                                          </p:val>
                                        </p:tav>
                                        <p:tav tm="100000">
                                          <p:val>
                                            <p:strVal val="1+ppt_w/2"/>
                                          </p:val>
                                        </p:tav>
                                      </p:tavLst>
                                    </p:anim>
                                    <p:anim calcmode="lin" valueType="num">
                                      <p:cBhvr additive="base">
                                        <p:cTn id="25" dur="500"/>
                                        <p:tgtEl>
                                          <p:spTgt spid="393237"/>
                                        </p:tgtEl>
                                        <p:attrNameLst>
                                          <p:attrName>ppt_y</p:attrName>
                                        </p:attrNameLst>
                                      </p:cBhvr>
                                      <p:tavLst>
                                        <p:tav tm="0">
                                          <p:val>
                                            <p:strVal val="ppt_y"/>
                                          </p:val>
                                        </p:tav>
                                        <p:tav tm="100000">
                                          <p:val>
                                            <p:strVal val="ppt_y"/>
                                          </p:val>
                                        </p:tav>
                                      </p:tavLst>
                                    </p:anim>
                                    <p:set>
                                      <p:cBhvr>
                                        <p:cTn id="26" dur="1" fill="hold">
                                          <p:stCondLst>
                                            <p:cond delay="499"/>
                                          </p:stCondLst>
                                        </p:cTn>
                                        <p:tgtEl>
                                          <p:spTgt spid="39323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34" grpId="0" animBg="1"/>
      <p:bldP spid="393235" grpId="0" animBg="1"/>
      <p:bldP spid="393236" grpId="0" animBg="1"/>
      <p:bldP spid="3932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p:cNvPicPr>
          <p:nvPr/>
        </p:nvPicPr>
        <p:blipFill>
          <a:blip r:embed="rId4"/>
          <a:srcRect b="7660"/>
          <a:stretch>
            <a:fillRect/>
          </a:stretch>
        </p:blipFill>
        <p:spPr bwMode="auto">
          <a:xfrm>
            <a:off x="0" y="4033838"/>
            <a:ext cx="4608513" cy="2824162"/>
          </a:xfrm>
          <a:prstGeom prst="rect">
            <a:avLst/>
          </a:prstGeom>
          <a:noFill/>
          <a:ln w="9525">
            <a:noFill/>
            <a:miter lim="800000"/>
            <a:headEnd/>
            <a:tailEnd/>
          </a:ln>
        </p:spPr>
      </p:pic>
      <p:sp>
        <p:nvSpPr>
          <p:cNvPr id="36867" name="Rectangle 4"/>
          <p:cNvSpPr>
            <a:spLocks noGrp="1" noChangeArrowheads="1"/>
          </p:cNvSpPr>
          <p:nvPr>
            <p:ph type="title"/>
          </p:nvPr>
        </p:nvSpPr>
        <p:spPr/>
        <p:txBody>
          <a:bodyPr/>
          <a:lstStyle/>
          <a:p>
            <a:pPr eaLnBrk="1" hangingPunct="1"/>
            <a:r>
              <a:rPr lang="en-US" smtClean="0"/>
              <a:t>Nitrogen waste disposal in egg</a:t>
            </a:r>
          </a:p>
        </p:txBody>
      </p:sp>
      <p:sp>
        <p:nvSpPr>
          <p:cNvPr id="374789" name="Rectangle 5" descr="Rectangle: Click to edit Master text styles&#10;Second level&#10;Third level&#10;Fourth level&#10;Fifth level"/>
          <p:cNvSpPr>
            <a:spLocks noGrp="1" noChangeArrowheads="1"/>
          </p:cNvSpPr>
          <p:nvPr>
            <p:ph type="body" idx="1"/>
          </p:nvPr>
        </p:nvSpPr>
        <p:spPr>
          <a:xfrm>
            <a:off x="838200" y="1371600"/>
            <a:ext cx="8305800" cy="3276600"/>
          </a:xfrm>
        </p:spPr>
        <p:txBody>
          <a:bodyPr/>
          <a:lstStyle/>
          <a:p>
            <a:pPr eaLnBrk="1" hangingPunct="1">
              <a:lnSpc>
                <a:spcPct val="90000"/>
              </a:lnSpc>
            </a:pPr>
            <a:r>
              <a:rPr lang="en-US" smtClean="0"/>
              <a:t>Egg-laying land animals</a:t>
            </a:r>
          </a:p>
          <a:p>
            <a:pPr lvl="1" eaLnBrk="1" hangingPunct="1">
              <a:lnSpc>
                <a:spcPct val="90000"/>
              </a:lnSpc>
            </a:pPr>
            <a:r>
              <a:rPr lang="en-US" smtClean="0"/>
              <a:t>no place to get rid of waste while in egg</a:t>
            </a:r>
          </a:p>
          <a:p>
            <a:pPr lvl="1" eaLnBrk="1" hangingPunct="1">
              <a:lnSpc>
                <a:spcPct val="90000"/>
              </a:lnSpc>
            </a:pPr>
            <a:r>
              <a:rPr lang="en-US" smtClean="0"/>
              <a:t>needs waste that doesn’t dissolve in water inside egg</a:t>
            </a:r>
          </a:p>
          <a:p>
            <a:pPr lvl="2" eaLnBrk="1" hangingPunct="1">
              <a:lnSpc>
                <a:spcPct val="90000"/>
              </a:lnSpc>
            </a:pPr>
            <a:r>
              <a:rPr lang="en-US" u="sng" smtClean="0"/>
              <a:t>uric acid</a:t>
            </a:r>
          </a:p>
          <a:p>
            <a:pPr lvl="2" eaLnBrk="1" hangingPunct="1">
              <a:lnSpc>
                <a:spcPct val="90000"/>
              </a:lnSpc>
            </a:pPr>
            <a:r>
              <a:rPr lang="en-US" smtClean="0"/>
              <a:t>stays a powder inside egg</a:t>
            </a:r>
            <a:endParaRPr lang="en-US" u="sng" smtClean="0">
              <a:solidFill>
                <a:schemeClr val="tx2"/>
              </a:solidFill>
            </a:endParaRPr>
          </a:p>
          <a:p>
            <a:pPr lvl="1" eaLnBrk="1" hangingPunct="1">
              <a:lnSpc>
                <a:spcPct val="90000"/>
              </a:lnSpc>
            </a:pPr>
            <a:r>
              <a:rPr lang="en-US" smtClean="0"/>
              <a:t>birds, reptiles, insects</a:t>
            </a:r>
          </a:p>
        </p:txBody>
      </p:sp>
      <p:pic>
        <p:nvPicPr>
          <p:cNvPr id="36869" name="Picture 8" descr="06hyhondeggs.jpg"/>
          <p:cNvPicPr>
            <a:picLocks noChangeAspect="1"/>
          </p:cNvPicPr>
          <p:nvPr/>
        </p:nvPicPr>
        <p:blipFill>
          <a:blip r:embed="rId5"/>
          <a:srcRect/>
          <a:stretch>
            <a:fillRect/>
          </a:stretch>
        </p:blipFill>
        <p:spPr bwMode="auto">
          <a:xfrm>
            <a:off x="5999163" y="4087813"/>
            <a:ext cx="3097212" cy="2709862"/>
          </a:xfrm>
          <a:prstGeom prst="rect">
            <a:avLst/>
          </a:prstGeom>
          <a:noFill/>
          <a:ln w="9525">
            <a:noFill/>
            <a:miter lim="800000"/>
            <a:headEnd/>
            <a:tailEnd/>
          </a:ln>
        </p:spPr>
      </p:pic>
      <p:pic>
        <p:nvPicPr>
          <p:cNvPr id="36870" name="Picture 9" descr="king-penguin-transferring-an-egg-thumb9662193.jpg"/>
          <p:cNvPicPr>
            <a:picLocks noChangeAspect="1"/>
          </p:cNvPicPr>
          <p:nvPr/>
        </p:nvPicPr>
        <p:blipFill>
          <a:blip r:embed="rId6"/>
          <a:srcRect l="10909" t="17143" r="21819"/>
          <a:stretch>
            <a:fillRect/>
          </a:stretch>
        </p:blipFill>
        <p:spPr bwMode="auto">
          <a:xfrm>
            <a:off x="4375150" y="4448175"/>
            <a:ext cx="1503363"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4789">
                                            <p:txEl>
                                              <p:pRg st="0" end="0"/>
                                            </p:txEl>
                                          </p:spTgt>
                                        </p:tgtEl>
                                        <p:attrNameLst>
                                          <p:attrName>style.visibility</p:attrName>
                                        </p:attrNameLst>
                                      </p:cBhvr>
                                      <p:to>
                                        <p:strVal val="visible"/>
                                      </p:to>
                                    </p:set>
                                    <p:anim calcmode="lin" valueType="num">
                                      <p:cBhvr additive="base">
                                        <p:cTn id="7" dur="500" fill="hold"/>
                                        <p:tgtEl>
                                          <p:spTgt spid="3747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47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4789">
                                            <p:txEl>
                                              <p:pRg st="1" end="1"/>
                                            </p:txEl>
                                          </p:spTgt>
                                        </p:tgtEl>
                                        <p:attrNameLst>
                                          <p:attrName>style.visibility</p:attrName>
                                        </p:attrNameLst>
                                      </p:cBhvr>
                                      <p:to>
                                        <p:strVal val="visible"/>
                                      </p:to>
                                    </p:set>
                                    <p:anim calcmode="lin" valueType="num">
                                      <p:cBhvr additive="base">
                                        <p:cTn id="13" dur="500" fill="hold"/>
                                        <p:tgtEl>
                                          <p:spTgt spid="3747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478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4789">
                                            <p:txEl>
                                              <p:pRg st="2" end="2"/>
                                            </p:txEl>
                                          </p:spTgt>
                                        </p:tgtEl>
                                        <p:attrNameLst>
                                          <p:attrName>style.visibility</p:attrName>
                                        </p:attrNameLst>
                                      </p:cBhvr>
                                      <p:to>
                                        <p:strVal val="visible"/>
                                      </p:to>
                                    </p:set>
                                    <p:anim calcmode="lin" valueType="num">
                                      <p:cBhvr additive="base">
                                        <p:cTn id="19" dur="500" fill="hold"/>
                                        <p:tgtEl>
                                          <p:spTgt spid="3747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478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4789">
                                            <p:txEl>
                                              <p:pRg st="3" end="3"/>
                                            </p:txEl>
                                          </p:spTgt>
                                        </p:tgtEl>
                                        <p:attrNameLst>
                                          <p:attrName>style.visibility</p:attrName>
                                        </p:attrNameLst>
                                      </p:cBhvr>
                                      <p:to>
                                        <p:strVal val="visible"/>
                                      </p:to>
                                    </p:set>
                                    <p:anim calcmode="lin" valueType="num">
                                      <p:cBhvr additive="base">
                                        <p:cTn id="25" dur="500" fill="hold"/>
                                        <p:tgtEl>
                                          <p:spTgt spid="37478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478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4789">
                                            <p:txEl>
                                              <p:pRg st="4" end="4"/>
                                            </p:txEl>
                                          </p:spTgt>
                                        </p:tgtEl>
                                        <p:attrNameLst>
                                          <p:attrName>style.visibility</p:attrName>
                                        </p:attrNameLst>
                                      </p:cBhvr>
                                      <p:to>
                                        <p:strVal val="visible"/>
                                      </p:to>
                                    </p:set>
                                    <p:anim calcmode="lin" valueType="num">
                                      <p:cBhvr additive="base">
                                        <p:cTn id="31" dur="500" fill="hold"/>
                                        <p:tgtEl>
                                          <p:spTgt spid="37478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478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4789">
                                            <p:txEl>
                                              <p:pRg st="5" end="5"/>
                                            </p:txEl>
                                          </p:spTgt>
                                        </p:tgtEl>
                                        <p:attrNameLst>
                                          <p:attrName>style.visibility</p:attrName>
                                        </p:attrNameLst>
                                      </p:cBhvr>
                                      <p:to>
                                        <p:strVal val="visible"/>
                                      </p:to>
                                    </p:set>
                                    <p:anim calcmode="lin" valueType="num">
                                      <p:cBhvr additive="base">
                                        <p:cTn id="37" dur="500" fill="hold"/>
                                        <p:tgtEl>
                                          <p:spTgt spid="37478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478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statue.png"/>
          <p:cNvPicPr>
            <a:picLocks noChangeAspect="1"/>
          </p:cNvPicPr>
          <p:nvPr/>
        </p:nvPicPr>
        <p:blipFill>
          <a:blip r:embed="rId4"/>
          <a:srcRect/>
          <a:stretch>
            <a:fillRect/>
          </a:stretch>
        </p:blipFill>
        <p:spPr bwMode="auto">
          <a:xfrm>
            <a:off x="5538788" y="4113213"/>
            <a:ext cx="3605212" cy="2744787"/>
          </a:xfrm>
          <a:prstGeom prst="rect">
            <a:avLst/>
          </a:prstGeom>
          <a:noFill/>
          <a:ln w="9525">
            <a:noFill/>
            <a:miter lim="800000"/>
            <a:headEnd/>
            <a:tailEnd/>
          </a:ln>
        </p:spPr>
      </p:pic>
      <p:sp>
        <p:nvSpPr>
          <p:cNvPr id="38915" name="Rectangle 8"/>
          <p:cNvSpPr>
            <a:spLocks noGrp="1" noChangeArrowheads="1"/>
          </p:cNvSpPr>
          <p:nvPr>
            <p:ph type="title"/>
          </p:nvPr>
        </p:nvSpPr>
        <p:spPr>
          <a:xfrm>
            <a:off x="609600" y="682625"/>
            <a:ext cx="7772400" cy="762000"/>
          </a:xfrm>
          <a:noFill/>
        </p:spPr>
        <p:txBody>
          <a:bodyPr/>
          <a:lstStyle/>
          <a:p>
            <a:pPr eaLnBrk="1" hangingPunct="1"/>
            <a:r>
              <a:rPr lang="en-US" smtClean="0"/>
              <a:t>Uric acid</a:t>
            </a:r>
          </a:p>
        </p:txBody>
      </p:sp>
      <p:pic>
        <p:nvPicPr>
          <p:cNvPr id="38916" name="Picture 9"/>
          <p:cNvPicPr>
            <a:picLocks noChangeAspect="1" noChangeArrowheads="1"/>
          </p:cNvPicPr>
          <p:nvPr/>
        </p:nvPicPr>
        <p:blipFill>
          <a:blip r:embed="rId5"/>
          <a:srcRect/>
          <a:stretch>
            <a:fillRect/>
          </a:stretch>
        </p:blipFill>
        <p:spPr bwMode="auto">
          <a:xfrm>
            <a:off x="6477000" y="2054225"/>
            <a:ext cx="2439988" cy="2047875"/>
          </a:xfrm>
          <a:prstGeom prst="rect">
            <a:avLst/>
          </a:prstGeom>
          <a:noFill/>
          <a:ln w="9525">
            <a:noFill/>
            <a:miter lim="800000"/>
            <a:headEnd/>
            <a:tailEnd/>
          </a:ln>
        </p:spPr>
      </p:pic>
      <p:pic>
        <p:nvPicPr>
          <p:cNvPr id="376842" name="Picture 10"/>
          <p:cNvPicPr>
            <a:picLocks noChangeAspect="1" noChangeArrowheads="1"/>
          </p:cNvPicPr>
          <p:nvPr/>
        </p:nvPicPr>
        <p:blipFill>
          <a:blip r:embed="rId6"/>
          <a:srcRect l="17999" t="8029"/>
          <a:stretch>
            <a:fillRect/>
          </a:stretch>
        </p:blipFill>
        <p:spPr bwMode="auto">
          <a:xfrm>
            <a:off x="5524500" y="4095750"/>
            <a:ext cx="3505200" cy="2644775"/>
          </a:xfrm>
          <a:prstGeom prst="rect">
            <a:avLst/>
          </a:prstGeom>
          <a:noFill/>
          <a:ln w="9525">
            <a:noFill/>
            <a:miter lim="800000"/>
            <a:headEnd/>
            <a:tailEnd/>
          </a:ln>
          <a:effectLst>
            <a:outerShdw dist="35921" dir="2700000" algn="ctr" rotWithShape="0">
              <a:srgbClr val="808080">
                <a:alpha val="75000"/>
              </a:srgbClr>
            </a:outerShdw>
          </a:effectLst>
        </p:spPr>
      </p:pic>
      <p:sp>
        <p:nvSpPr>
          <p:cNvPr id="376843" name="Rectangle 11" descr="Rectangle: Click to edit Master text styles&#10;Second level&#10;Third level&#10;Fourth level&#10;Fifth level"/>
          <p:cNvSpPr>
            <a:spLocks noGrp="1" noChangeArrowheads="1"/>
          </p:cNvSpPr>
          <p:nvPr>
            <p:ph type="body" idx="1"/>
          </p:nvPr>
        </p:nvSpPr>
        <p:spPr>
          <a:xfrm>
            <a:off x="685800" y="1368425"/>
            <a:ext cx="6248400" cy="5486400"/>
          </a:xfrm>
          <a:noFill/>
        </p:spPr>
        <p:txBody>
          <a:bodyPr/>
          <a:lstStyle/>
          <a:p>
            <a:pPr eaLnBrk="1" hangingPunct="1"/>
            <a:r>
              <a:rPr lang="en-US" smtClean="0"/>
              <a:t>Bird &amp; reptile waste</a:t>
            </a:r>
          </a:p>
          <a:p>
            <a:pPr lvl="1" eaLnBrk="1" hangingPunct="1"/>
            <a:r>
              <a:rPr lang="en-US" smtClean="0"/>
              <a:t>large molecule that doesn’t dissolve in water inside egg</a:t>
            </a:r>
          </a:p>
          <a:p>
            <a:pPr lvl="1" eaLnBrk="1" hangingPunct="1"/>
            <a:r>
              <a:rPr lang="en-US" smtClean="0"/>
              <a:t>stays as a white powder</a:t>
            </a:r>
          </a:p>
          <a:p>
            <a:pPr lvl="2" eaLnBrk="1" hangingPunct="1"/>
            <a:r>
              <a:rPr lang="en-US" smtClean="0"/>
              <a:t>doesn’t harm embryo in egg</a:t>
            </a:r>
          </a:p>
          <a:p>
            <a:pPr lvl="2" eaLnBrk="1" hangingPunct="1"/>
            <a:r>
              <a:rPr lang="en-US" smtClean="0"/>
              <a:t>adults excrete white paste </a:t>
            </a:r>
            <a:br>
              <a:rPr lang="en-US" smtClean="0"/>
            </a:br>
            <a:r>
              <a:rPr lang="en-US" smtClean="0"/>
              <a:t>not liquid waste</a:t>
            </a:r>
          </a:p>
          <a:p>
            <a:pPr lvl="3" eaLnBrk="1" hangingPunct="1"/>
            <a:r>
              <a:rPr lang="en-US" sz="2200" smtClean="0"/>
              <a:t>white bird poop is </a:t>
            </a:r>
            <a:br>
              <a:rPr lang="en-US" sz="2200" smtClean="0"/>
            </a:br>
            <a:r>
              <a:rPr lang="en-US" sz="2200" smtClean="0"/>
              <a:t>really their pee!</a:t>
            </a:r>
          </a:p>
          <a:p>
            <a:pPr lvl="3" eaLnBrk="1" hangingPunct="1"/>
            <a:r>
              <a:rPr lang="en-US" sz="2200" smtClean="0"/>
              <a:t>this is why male birds </a:t>
            </a:r>
            <a:br>
              <a:rPr lang="en-US" sz="2200" smtClean="0"/>
            </a:br>
            <a:r>
              <a:rPr lang="en-US" sz="2200" smtClean="0"/>
              <a:t>don’t have a penis!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6843">
                                            <p:txEl>
                                              <p:pRg st="0" end="0"/>
                                            </p:txEl>
                                          </p:spTgt>
                                        </p:tgtEl>
                                        <p:attrNameLst>
                                          <p:attrName>style.visibility</p:attrName>
                                        </p:attrNameLst>
                                      </p:cBhvr>
                                      <p:to>
                                        <p:strVal val="visible"/>
                                      </p:to>
                                    </p:set>
                                    <p:anim calcmode="lin" valueType="num">
                                      <p:cBhvr additive="base">
                                        <p:cTn id="7" dur="500" fill="hold"/>
                                        <p:tgtEl>
                                          <p:spTgt spid="376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6843">
                                            <p:txEl>
                                              <p:pRg st="1" end="1"/>
                                            </p:txEl>
                                          </p:spTgt>
                                        </p:tgtEl>
                                        <p:attrNameLst>
                                          <p:attrName>style.visibility</p:attrName>
                                        </p:attrNameLst>
                                      </p:cBhvr>
                                      <p:to>
                                        <p:strVal val="visible"/>
                                      </p:to>
                                    </p:set>
                                    <p:anim calcmode="lin" valueType="num">
                                      <p:cBhvr additive="base">
                                        <p:cTn id="13" dur="500" fill="hold"/>
                                        <p:tgtEl>
                                          <p:spTgt spid="376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6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6843">
                                            <p:txEl>
                                              <p:pRg st="2" end="2"/>
                                            </p:txEl>
                                          </p:spTgt>
                                        </p:tgtEl>
                                        <p:attrNameLst>
                                          <p:attrName>style.visibility</p:attrName>
                                        </p:attrNameLst>
                                      </p:cBhvr>
                                      <p:to>
                                        <p:strVal val="visible"/>
                                      </p:to>
                                    </p:set>
                                    <p:anim calcmode="lin" valueType="num">
                                      <p:cBhvr additive="base">
                                        <p:cTn id="19" dur="500" fill="hold"/>
                                        <p:tgtEl>
                                          <p:spTgt spid="376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68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6843">
                                            <p:txEl>
                                              <p:pRg st="3" end="3"/>
                                            </p:txEl>
                                          </p:spTgt>
                                        </p:tgtEl>
                                        <p:attrNameLst>
                                          <p:attrName>style.visibility</p:attrName>
                                        </p:attrNameLst>
                                      </p:cBhvr>
                                      <p:to>
                                        <p:strVal val="visible"/>
                                      </p:to>
                                    </p:set>
                                    <p:anim calcmode="lin" valueType="num">
                                      <p:cBhvr additive="base">
                                        <p:cTn id="25" dur="500" fill="hold"/>
                                        <p:tgtEl>
                                          <p:spTgt spid="376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68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6843">
                                            <p:txEl>
                                              <p:pRg st="4" end="4"/>
                                            </p:txEl>
                                          </p:spTgt>
                                        </p:tgtEl>
                                        <p:attrNameLst>
                                          <p:attrName>style.visibility</p:attrName>
                                        </p:attrNameLst>
                                      </p:cBhvr>
                                      <p:to>
                                        <p:strVal val="visible"/>
                                      </p:to>
                                    </p:set>
                                    <p:anim calcmode="lin" valueType="num">
                                      <p:cBhvr additive="base">
                                        <p:cTn id="31" dur="500" fill="hold"/>
                                        <p:tgtEl>
                                          <p:spTgt spid="376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68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6843">
                                            <p:txEl>
                                              <p:pRg st="5" end="5"/>
                                            </p:txEl>
                                          </p:spTgt>
                                        </p:tgtEl>
                                        <p:attrNameLst>
                                          <p:attrName>style.visibility</p:attrName>
                                        </p:attrNameLst>
                                      </p:cBhvr>
                                      <p:to>
                                        <p:strVal val="visible"/>
                                      </p:to>
                                    </p:set>
                                    <p:anim calcmode="lin" valueType="num">
                                      <p:cBhvr additive="base">
                                        <p:cTn id="37" dur="500" fill="hold"/>
                                        <p:tgtEl>
                                          <p:spTgt spid="376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68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6843">
                                            <p:txEl>
                                              <p:pRg st="6" end="6"/>
                                            </p:txEl>
                                          </p:spTgt>
                                        </p:tgtEl>
                                        <p:attrNameLst>
                                          <p:attrName>style.visibility</p:attrName>
                                        </p:attrNameLst>
                                      </p:cBhvr>
                                      <p:to>
                                        <p:strVal val="visible"/>
                                      </p:to>
                                    </p:set>
                                    <p:anim calcmode="lin" valueType="num">
                                      <p:cBhvr additive="base">
                                        <p:cTn id="43" dur="500" fill="hold"/>
                                        <p:tgtEl>
                                          <p:spTgt spid="376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68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3"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So why do you humans have two kinds of waste?</a:t>
            </a:r>
          </a:p>
        </p:txBody>
      </p:sp>
      <p:pic>
        <p:nvPicPr>
          <p:cNvPr id="4" name="Picture 4" descr="41-13-HumanDigestiveSys-NL"/>
          <p:cNvPicPr>
            <a:picLocks noChangeAspect="1" noChangeArrowheads="1"/>
          </p:cNvPicPr>
          <p:nvPr/>
        </p:nvPicPr>
        <p:blipFill>
          <a:blip r:embed="rId4"/>
          <a:srcRect l="29807" r="32600" b="3600"/>
          <a:stretch>
            <a:fillRect/>
          </a:stretch>
        </p:blipFill>
        <p:spPr bwMode="auto">
          <a:xfrm>
            <a:off x="1425575" y="1905000"/>
            <a:ext cx="2489200" cy="4953000"/>
          </a:xfrm>
          <a:prstGeom prst="rect">
            <a:avLst/>
          </a:prstGeom>
          <a:noFill/>
          <a:ln w="9525">
            <a:noFill/>
            <a:miter lim="800000"/>
            <a:headEnd/>
            <a:tailEnd/>
          </a:ln>
        </p:spPr>
      </p:pic>
      <p:grpSp>
        <p:nvGrpSpPr>
          <p:cNvPr id="3" name="Group 4"/>
          <p:cNvGrpSpPr>
            <a:grpSpLocks/>
          </p:cNvGrpSpPr>
          <p:nvPr/>
        </p:nvGrpSpPr>
        <p:grpSpPr bwMode="auto">
          <a:xfrm>
            <a:off x="5084763" y="1793875"/>
            <a:ext cx="2544762" cy="2514600"/>
            <a:chOff x="3456" y="2256"/>
            <a:chExt cx="1603" cy="1584"/>
          </a:xfrm>
        </p:grpSpPr>
        <p:grpSp>
          <p:nvGrpSpPr>
            <p:cNvPr id="40966" name="Group 5"/>
            <p:cNvGrpSpPr>
              <a:grpSpLocks/>
            </p:cNvGrpSpPr>
            <p:nvPr/>
          </p:nvGrpSpPr>
          <p:grpSpPr bwMode="auto">
            <a:xfrm>
              <a:off x="4080" y="2736"/>
              <a:ext cx="528" cy="1104"/>
              <a:chOff x="1440" y="2400"/>
              <a:chExt cx="528" cy="1104"/>
            </a:xfrm>
          </p:grpSpPr>
          <p:sp>
            <p:nvSpPr>
              <p:cNvPr id="40975" name="Oval 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p:spPr>
            <p:txBody>
              <a:bodyPr wrap="none" anchor="ctr"/>
              <a:lstStyle/>
              <a:p>
                <a:endParaRPr lang="en-US"/>
              </a:p>
            </p:txBody>
          </p:sp>
          <p:sp>
            <p:nvSpPr>
              <p:cNvPr id="40976" name="Oval 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p:spPr>
            <p:txBody>
              <a:bodyPr wrap="none" anchor="ctr"/>
              <a:lstStyle/>
              <a:p>
                <a:endParaRPr lang="en-US"/>
              </a:p>
            </p:txBody>
          </p:sp>
        </p:grpSp>
        <p:sp>
          <p:nvSpPr>
            <p:cNvPr id="40967" name="Text Box 8"/>
            <p:cNvSpPr txBox="1">
              <a:spLocks noChangeArrowheads="1"/>
            </p:cNvSpPr>
            <p:nvPr/>
          </p:nvSpPr>
          <p:spPr bwMode="auto">
            <a:xfrm>
              <a:off x="3456" y="3216"/>
              <a:ext cx="375" cy="327"/>
            </a:xfrm>
            <a:prstGeom prst="rect">
              <a:avLst/>
            </a:prstGeom>
            <a:noFill/>
            <a:ln w="9525">
              <a:noFill/>
              <a:miter lim="800000"/>
              <a:headEnd/>
              <a:tailEnd/>
            </a:ln>
          </p:spPr>
          <p:txBody>
            <a:bodyPr wrap="none" anchor="ctr">
              <a:spAutoFit/>
            </a:bodyPr>
            <a:lstStyle/>
            <a:p>
              <a:r>
                <a:rPr lang="en-US" sz="2800" b="1">
                  <a:solidFill>
                    <a:schemeClr val="hlink"/>
                  </a:solidFill>
                </a:rPr>
                <a:t>O</a:t>
              </a:r>
              <a:r>
                <a:rPr lang="en-US" sz="2800" b="1" baseline="-25000">
                  <a:solidFill>
                    <a:schemeClr val="hlink"/>
                  </a:solidFill>
                </a:rPr>
                <a:t>2</a:t>
              </a:r>
              <a:endParaRPr lang="en-US">
                <a:solidFill>
                  <a:schemeClr val="hlink"/>
                </a:solidFill>
              </a:endParaRPr>
            </a:p>
          </p:txBody>
        </p:sp>
        <p:sp>
          <p:nvSpPr>
            <p:cNvPr id="40968" name="Text Box 12"/>
            <p:cNvSpPr txBox="1">
              <a:spLocks noChangeArrowheads="1"/>
            </p:cNvSpPr>
            <p:nvPr/>
          </p:nvSpPr>
          <p:spPr bwMode="auto">
            <a:xfrm>
              <a:off x="4272" y="2985"/>
              <a:ext cx="385" cy="231"/>
            </a:xfrm>
            <a:prstGeom prst="rect">
              <a:avLst/>
            </a:prstGeom>
            <a:noFill/>
            <a:ln w="9525">
              <a:noFill/>
              <a:miter lim="800000"/>
              <a:headEnd/>
              <a:tailEnd/>
            </a:ln>
          </p:spPr>
          <p:txBody>
            <a:bodyPr wrap="none" anchor="ctr">
              <a:spAutoFit/>
            </a:bodyPr>
            <a:lstStyle/>
            <a:p>
              <a:r>
                <a:rPr lang="en-US" sz="1800" b="1">
                  <a:solidFill>
                    <a:srgbClr val="660000"/>
                  </a:solidFill>
                </a:rPr>
                <a:t>CO</a:t>
              </a:r>
              <a:r>
                <a:rPr lang="en-US" sz="1800" b="1" baseline="-25000">
                  <a:solidFill>
                    <a:srgbClr val="660000"/>
                  </a:solidFill>
                </a:rPr>
                <a:t>2</a:t>
              </a:r>
              <a:endParaRPr lang="en-US"/>
            </a:p>
          </p:txBody>
        </p:sp>
        <p:sp>
          <p:nvSpPr>
            <p:cNvPr id="40969" name="Text Box 13"/>
            <p:cNvSpPr txBox="1">
              <a:spLocks noChangeArrowheads="1"/>
            </p:cNvSpPr>
            <p:nvPr/>
          </p:nvSpPr>
          <p:spPr bwMode="auto">
            <a:xfrm>
              <a:off x="4153" y="3168"/>
              <a:ext cx="454" cy="250"/>
            </a:xfrm>
            <a:prstGeom prst="rect">
              <a:avLst/>
            </a:prstGeom>
            <a:noFill/>
            <a:ln w="9525">
              <a:noFill/>
              <a:miter lim="800000"/>
              <a:headEnd/>
              <a:tailEnd/>
            </a:ln>
          </p:spPr>
          <p:txBody>
            <a:bodyPr wrap="none" anchor="ctr">
              <a:spAutoFit/>
            </a:bodyPr>
            <a:lstStyle/>
            <a:p>
              <a:r>
                <a:rPr lang="en-US" sz="2000" b="1">
                  <a:solidFill>
                    <a:srgbClr val="660000"/>
                  </a:solidFill>
                </a:rPr>
                <a:t>urea</a:t>
              </a:r>
              <a:endParaRPr lang="en-US"/>
            </a:p>
          </p:txBody>
        </p:sp>
        <p:sp>
          <p:nvSpPr>
            <p:cNvPr id="40970" name="Text Box 14"/>
            <p:cNvSpPr txBox="1">
              <a:spLocks noChangeArrowheads="1"/>
            </p:cNvSpPr>
            <p:nvPr/>
          </p:nvSpPr>
          <p:spPr bwMode="auto">
            <a:xfrm>
              <a:off x="3985" y="2256"/>
              <a:ext cx="1074" cy="327"/>
            </a:xfrm>
            <a:prstGeom prst="rect">
              <a:avLst/>
            </a:prstGeom>
            <a:solidFill>
              <a:schemeClr val="bg1"/>
            </a:solidFill>
            <a:ln w="9525">
              <a:noFill/>
              <a:miter lim="800000"/>
              <a:headEnd/>
              <a:tailEnd/>
            </a:ln>
          </p:spPr>
          <p:txBody>
            <a:bodyPr wrap="none" anchor="ctr">
              <a:spAutoFit/>
            </a:bodyPr>
            <a:lstStyle/>
            <a:p>
              <a:r>
                <a:rPr lang="en-US" sz="2800" b="1">
                  <a:solidFill>
                    <a:srgbClr val="099B00"/>
                  </a:solidFill>
                </a:rPr>
                <a:t>nutrients</a:t>
              </a:r>
              <a:endParaRPr lang="en-US">
                <a:solidFill>
                  <a:srgbClr val="099B00"/>
                </a:solidFill>
              </a:endParaRPr>
            </a:p>
          </p:txBody>
        </p:sp>
        <p:sp>
          <p:nvSpPr>
            <p:cNvPr id="40971" name="Line 17"/>
            <p:cNvSpPr>
              <a:spLocks noChangeShapeType="1"/>
            </p:cNvSpPr>
            <p:nvPr/>
          </p:nvSpPr>
          <p:spPr bwMode="auto">
            <a:xfrm>
              <a:off x="4560" y="3312"/>
              <a:ext cx="480" cy="0"/>
            </a:xfrm>
            <a:prstGeom prst="line">
              <a:avLst/>
            </a:prstGeom>
            <a:noFill/>
            <a:ln w="19050">
              <a:solidFill>
                <a:srgbClr val="0F116A"/>
              </a:solidFill>
              <a:round/>
              <a:headEnd/>
              <a:tailEnd type="triangle" w="med" len="med"/>
            </a:ln>
          </p:spPr>
          <p:txBody>
            <a:bodyPr wrap="none" anchor="ctr"/>
            <a:lstStyle/>
            <a:p>
              <a:endParaRPr lang="en-US"/>
            </a:p>
          </p:txBody>
        </p:sp>
        <p:sp>
          <p:nvSpPr>
            <p:cNvPr id="40972" name="Line 19"/>
            <p:cNvSpPr>
              <a:spLocks noChangeShapeType="1"/>
            </p:cNvSpPr>
            <p:nvPr/>
          </p:nvSpPr>
          <p:spPr bwMode="auto">
            <a:xfrm>
              <a:off x="4464" y="2544"/>
              <a:ext cx="0" cy="384"/>
            </a:xfrm>
            <a:prstGeom prst="line">
              <a:avLst/>
            </a:prstGeom>
            <a:noFill/>
            <a:ln w="19050">
              <a:solidFill>
                <a:srgbClr val="0F116A"/>
              </a:solidFill>
              <a:round/>
              <a:headEnd/>
              <a:tailEnd type="triangle" w="med" len="med"/>
            </a:ln>
          </p:spPr>
          <p:txBody>
            <a:bodyPr wrap="none" anchor="ctr"/>
            <a:lstStyle/>
            <a:p>
              <a:endParaRPr lang="en-US"/>
            </a:p>
          </p:txBody>
        </p:sp>
        <p:sp>
          <p:nvSpPr>
            <p:cNvPr id="40973" name="Line 20"/>
            <p:cNvSpPr>
              <a:spLocks noChangeShapeType="1"/>
            </p:cNvSpPr>
            <p:nvPr/>
          </p:nvSpPr>
          <p:spPr bwMode="auto">
            <a:xfrm>
              <a:off x="4560" y="3120"/>
              <a:ext cx="480" cy="0"/>
            </a:xfrm>
            <a:prstGeom prst="line">
              <a:avLst/>
            </a:prstGeom>
            <a:noFill/>
            <a:ln w="19050">
              <a:solidFill>
                <a:srgbClr val="0F116A"/>
              </a:solidFill>
              <a:round/>
              <a:headEnd/>
              <a:tailEnd type="triangle" w="med" len="med"/>
            </a:ln>
          </p:spPr>
          <p:txBody>
            <a:bodyPr wrap="none" anchor="ctr"/>
            <a:lstStyle/>
            <a:p>
              <a:endParaRPr lang="en-US"/>
            </a:p>
          </p:txBody>
        </p:sp>
        <p:sp>
          <p:nvSpPr>
            <p:cNvPr id="40974" name="Line 21"/>
            <p:cNvSpPr>
              <a:spLocks noChangeShapeType="1"/>
            </p:cNvSpPr>
            <p:nvPr/>
          </p:nvSpPr>
          <p:spPr bwMode="auto">
            <a:xfrm flipV="1">
              <a:off x="3744" y="3360"/>
              <a:ext cx="336" cy="0"/>
            </a:xfrm>
            <a:prstGeom prst="line">
              <a:avLst/>
            </a:prstGeom>
            <a:noFill/>
            <a:ln w="19050">
              <a:solidFill>
                <a:srgbClr val="0F116A"/>
              </a:solidFill>
              <a:round/>
              <a:headEnd/>
              <a:tailEnd type="triangle" w="med" len="med"/>
            </a:ln>
          </p:spPr>
          <p:txBody>
            <a:bodyPr wrap="none" anchor="ctr"/>
            <a:lstStyle/>
            <a:p>
              <a:endParaRPr lang="en-US"/>
            </a:p>
          </p:txBody>
        </p:sp>
      </p:grpSp>
      <p:sp>
        <p:nvSpPr>
          <p:cNvPr id="25" name="Freeform 24"/>
          <p:cNvSpPr>
            <a:spLocks noChangeArrowheads="1"/>
          </p:cNvSpPr>
          <p:nvPr/>
        </p:nvSpPr>
        <p:spPr bwMode="auto">
          <a:xfrm>
            <a:off x="6057900" y="1508125"/>
            <a:ext cx="2006600" cy="5187950"/>
          </a:xfrm>
          <a:custGeom>
            <a:avLst/>
            <a:gdLst>
              <a:gd name="T0" fmla="*/ 1495289 w 2006478"/>
              <a:gd name="T1" fmla="*/ 0 h 5187830"/>
              <a:gd name="T2" fmla="*/ 1981707 w 2006478"/>
              <a:gd name="T3" fmla="*/ 959208 h 5187830"/>
              <a:gd name="T4" fmla="*/ 1346661 w 2006478"/>
              <a:gd name="T5" fmla="*/ 2756035 h 5187830"/>
              <a:gd name="T6" fmla="*/ 90078 w 2006478"/>
              <a:gd name="T7" fmla="*/ 3890872 h 5187830"/>
              <a:gd name="T8" fmla="*/ 806195 w 2006478"/>
              <a:gd name="T9" fmla="*/ 5187830 h 5187830"/>
              <a:gd name="T10" fmla="*/ 0 60000 65536"/>
              <a:gd name="T11" fmla="*/ 0 60000 65536"/>
              <a:gd name="T12" fmla="*/ 0 60000 65536"/>
              <a:gd name="T13" fmla="*/ 0 60000 65536"/>
              <a:gd name="T14" fmla="*/ 0 60000 65536"/>
              <a:gd name="T15" fmla="*/ 0 w 2006478"/>
              <a:gd name="T16" fmla="*/ 0 h 5187830"/>
              <a:gd name="T17" fmla="*/ 2006478 w 2006478"/>
              <a:gd name="T18" fmla="*/ 5187830 h 5187830"/>
            </a:gdLst>
            <a:ahLst/>
            <a:cxnLst>
              <a:cxn ang="T10">
                <a:pos x="T0" y="T1"/>
              </a:cxn>
              <a:cxn ang="T11">
                <a:pos x="T2" y="T3"/>
              </a:cxn>
              <a:cxn ang="T12">
                <a:pos x="T4" y="T5"/>
              </a:cxn>
              <a:cxn ang="T13">
                <a:pos x="T6" y="T7"/>
              </a:cxn>
              <a:cxn ang="T14">
                <a:pos x="T8" y="T9"/>
              </a:cxn>
            </a:cxnLst>
            <a:rect l="T15" t="T16" r="T17" b="T18"/>
            <a:pathLst>
              <a:path w="2006478" h="5187830">
                <a:moveTo>
                  <a:pt x="1495289" y="0"/>
                </a:moveTo>
                <a:cubicBezTo>
                  <a:pt x="1750883" y="249934"/>
                  <a:pt x="2006478" y="499869"/>
                  <a:pt x="1981707" y="959208"/>
                </a:cubicBezTo>
                <a:cubicBezTo>
                  <a:pt x="1956936" y="1418547"/>
                  <a:pt x="1661932" y="2267424"/>
                  <a:pt x="1346661" y="2756035"/>
                </a:cubicBezTo>
                <a:cubicBezTo>
                  <a:pt x="1031390" y="3244646"/>
                  <a:pt x="180156" y="3485573"/>
                  <a:pt x="90078" y="3890872"/>
                </a:cubicBezTo>
                <a:cubicBezTo>
                  <a:pt x="0" y="4296171"/>
                  <a:pt x="806195" y="5187830"/>
                  <a:pt x="806195" y="5187830"/>
                </a:cubicBezTo>
              </a:path>
            </a:pathLst>
          </a:custGeom>
          <a:noFill/>
          <a:ln w="212725">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4"/>
          <p:cNvSpPr>
            <a:spLocks noChangeArrowheads="1"/>
          </p:cNvSpPr>
          <p:nvPr/>
        </p:nvSpPr>
        <p:spPr bwMode="auto">
          <a:xfrm>
            <a:off x="276225" y="6224588"/>
            <a:ext cx="1709738" cy="633412"/>
          </a:xfrm>
          <a:prstGeom prst="rect">
            <a:avLst/>
          </a:prstGeom>
          <a:solidFill>
            <a:schemeClr val="bg1"/>
          </a:solidFill>
          <a:ln w="9525">
            <a:noFill/>
            <a:miter lim="800000"/>
            <a:headEnd/>
            <a:tailEnd/>
          </a:ln>
        </p:spPr>
        <p:txBody>
          <a:bodyPr wrap="none" anchor="ctr"/>
          <a:lstStyle/>
          <a:p>
            <a:endParaRPr lang="en-US"/>
          </a:p>
        </p:txBody>
      </p:sp>
      <p:sp>
        <p:nvSpPr>
          <p:cNvPr id="395266" name="Rectangle 2" descr="Rectangle: Click to edit Master text styles&#10;Second level&#10;Third level&#10;Fourth level&#10;Fifth level"/>
          <p:cNvSpPr>
            <a:spLocks noGrp="1" noChangeArrowheads="1"/>
          </p:cNvSpPr>
          <p:nvPr>
            <p:ph type="body" idx="1"/>
          </p:nvPr>
        </p:nvSpPr>
        <p:spPr>
          <a:xfrm>
            <a:off x="547688" y="1371600"/>
            <a:ext cx="8215312" cy="5486400"/>
          </a:xfrm>
        </p:spPr>
        <p:txBody>
          <a:bodyPr/>
          <a:lstStyle/>
          <a:p>
            <a:pPr eaLnBrk="1" hangingPunct="1"/>
            <a:r>
              <a:rPr lang="en-US" smtClean="0"/>
              <a:t>Animal cells move material across the cell membrane by </a:t>
            </a:r>
            <a:r>
              <a:rPr lang="en-US" u="sng" smtClean="0">
                <a:solidFill>
                  <a:srgbClr val="CC0000"/>
                </a:solidFill>
              </a:rPr>
              <a:t>diffusion</a:t>
            </a:r>
            <a:endParaRPr lang="en-US" smtClean="0"/>
          </a:p>
          <a:p>
            <a:pPr lvl="1" eaLnBrk="1" hangingPunct="1"/>
            <a:r>
              <a:rPr lang="en-US" u="sng" smtClean="0">
                <a:solidFill>
                  <a:srgbClr val="CC0000"/>
                </a:solidFill>
              </a:rPr>
              <a:t>nutrients in</a:t>
            </a:r>
            <a:endParaRPr lang="en-US" smtClean="0"/>
          </a:p>
          <a:p>
            <a:pPr lvl="2" eaLnBrk="1" hangingPunct="1"/>
            <a:r>
              <a:rPr lang="en-US" smtClean="0"/>
              <a:t>from digestive system</a:t>
            </a:r>
          </a:p>
          <a:p>
            <a:pPr lvl="1" eaLnBrk="1" hangingPunct="1"/>
            <a:r>
              <a:rPr lang="en-US" u="sng" smtClean="0">
                <a:solidFill>
                  <a:srgbClr val="CC0000"/>
                </a:solidFill>
              </a:rPr>
              <a:t>fuels for energy in</a:t>
            </a:r>
            <a:endParaRPr lang="en-US" smtClean="0"/>
          </a:p>
          <a:p>
            <a:pPr lvl="2" eaLnBrk="1" hangingPunct="1"/>
            <a:r>
              <a:rPr lang="en-US" smtClean="0"/>
              <a:t>from digestive system</a:t>
            </a:r>
          </a:p>
          <a:p>
            <a:pPr lvl="1" eaLnBrk="1" hangingPunct="1"/>
            <a:r>
              <a:rPr lang="en-US" u="sng" smtClean="0">
                <a:solidFill>
                  <a:srgbClr val="CC0000"/>
                </a:solidFill>
              </a:rPr>
              <a:t>oxygen in</a:t>
            </a:r>
            <a:endParaRPr lang="en-US" smtClean="0"/>
          </a:p>
          <a:p>
            <a:pPr lvl="2" eaLnBrk="1" hangingPunct="1"/>
            <a:r>
              <a:rPr lang="en-US" smtClean="0"/>
              <a:t>from respiratory system</a:t>
            </a:r>
          </a:p>
          <a:p>
            <a:pPr lvl="1" eaLnBrk="1" hangingPunct="1"/>
            <a:r>
              <a:rPr lang="en-US" u="sng" smtClean="0">
                <a:solidFill>
                  <a:srgbClr val="CC0000"/>
                </a:solidFill>
              </a:rPr>
              <a:t>waste out</a:t>
            </a:r>
            <a:endParaRPr lang="en-US" smtClean="0"/>
          </a:p>
          <a:p>
            <a:pPr lvl="2" eaLnBrk="1" hangingPunct="1"/>
            <a:r>
              <a:rPr lang="en-US" smtClean="0"/>
              <a:t>CO</a:t>
            </a:r>
            <a:r>
              <a:rPr lang="en-US" baseline="-25000" smtClean="0"/>
              <a:t>2</a:t>
            </a:r>
            <a:r>
              <a:rPr lang="en-US" smtClean="0"/>
              <a:t>,</a:t>
            </a:r>
            <a:r>
              <a:rPr lang="en-US" baseline="-25000" smtClean="0"/>
              <a:t> </a:t>
            </a:r>
            <a:r>
              <a:rPr lang="en-US" u="sng" smtClean="0"/>
              <a:t>urea </a:t>
            </a:r>
            <a:r>
              <a:rPr lang="en-US" smtClean="0"/>
              <a:t>from cells</a:t>
            </a:r>
          </a:p>
          <a:p>
            <a:pPr lvl="2" eaLnBrk="1" hangingPunct="1"/>
            <a:r>
              <a:rPr lang="en-US" smtClean="0"/>
              <a:t>to respiratory system, to excretory system</a:t>
            </a:r>
          </a:p>
        </p:txBody>
      </p:sp>
      <p:sp>
        <p:nvSpPr>
          <p:cNvPr id="17412" name="Rectangle 3"/>
          <p:cNvSpPr>
            <a:spLocks noGrp="1" noChangeArrowheads="1"/>
          </p:cNvSpPr>
          <p:nvPr>
            <p:ph type="title"/>
          </p:nvPr>
        </p:nvSpPr>
        <p:spPr>
          <a:xfrm>
            <a:off x="609600" y="685800"/>
            <a:ext cx="8534400" cy="762000"/>
          </a:xfrm>
        </p:spPr>
        <p:txBody>
          <a:bodyPr/>
          <a:lstStyle/>
          <a:p>
            <a:pPr eaLnBrk="1" hangingPunct="1"/>
            <a:r>
              <a:rPr lang="en-US" smtClean="0"/>
              <a:t>What do animal cells do to stay alive?</a:t>
            </a:r>
          </a:p>
        </p:txBody>
      </p:sp>
      <p:grpSp>
        <p:nvGrpSpPr>
          <p:cNvPr id="17413" name="Group 4"/>
          <p:cNvGrpSpPr>
            <a:grpSpLocks/>
          </p:cNvGrpSpPr>
          <p:nvPr/>
        </p:nvGrpSpPr>
        <p:grpSpPr bwMode="auto">
          <a:xfrm>
            <a:off x="5106988" y="1955800"/>
            <a:ext cx="4037012" cy="3276600"/>
            <a:chOff x="3121" y="2256"/>
            <a:chExt cx="2543" cy="2064"/>
          </a:xfrm>
        </p:grpSpPr>
        <p:grpSp>
          <p:nvGrpSpPr>
            <p:cNvPr id="17414" name="Group 5"/>
            <p:cNvGrpSpPr>
              <a:grpSpLocks/>
            </p:cNvGrpSpPr>
            <p:nvPr/>
          </p:nvGrpSpPr>
          <p:grpSpPr bwMode="auto">
            <a:xfrm>
              <a:off x="4080" y="2736"/>
              <a:ext cx="528" cy="1104"/>
              <a:chOff x="1440" y="2400"/>
              <a:chExt cx="528" cy="1104"/>
            </a:xfrm>
          </p:grpSpPr>
          <p:sp>
            <p:nvSpPr>
              <p:cNvPr id="17431" name="Oval 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p:spPr>
            <p:txBody>
              <a:bodyPr wrap="none" anchor="ctr"/>
              <a:lstStyle/>
              <a:p>
                <a:endParaRPr lang="en-US"/>
              </a:p>
            </p:txBody>
          </p:sp>
          <p:sp>
            <p:nvSpPr>
              <p:cNvPr id="17432" name="Oval 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p:spPr>
            <p:txBody>
              <a:bodyPr wrap="none" anchor="ctr"/>
              <a:lstStyle/>
              <a:p>
                <a:endParaRPr lang="en-US"/>
              </a:p>
            </p:txBody>
          </p:sp>
        </p:grpSp>
        <p:sp>
          <p:nvSpPr>
            <p:cNvPr id="17415" name="Text Box 8"/>
            <p:cNvSpPr txBox="1">
              <a:spLocks noChangeArrowheads="1"/>
            </p:cNvSpPr>
            <p:nvPr/>
          </p:nvSpPr>
          <p:spPr bwMode="auto">
            <a:xfrm>
              <a:off x="3456" y="3216"/>
              <a:ext cx="375" cy="327"/>
            </a:xfrm>
            <a:prstGeom prst="rect">
              <a:avLst/>
            </a:prstGeom>
            <a:noFill/>
            <a:ln w="9525">
              <a:noFill/>
              <a:miter lim="800000"/>
              <a:headEnd/>
              <a:tailEnd/>
            </a:ln>
          </p:spPr>
          <p:txBody>
            <a:bodyPr wrap="none" anchor="ctr">
              <a:spAutoFit/>
            </a:bodyPr>
            <a:lstStyle/>
            <a:p>
              <a:r>
                <a:rPr lang="en-US" sz="2800" b="1">
                  <a:solidFill>
                    <a:schemeClr val="hlink"/>
                  </a:solidFill>
                </a:rPr>
                <a:t>O</a:t>
              </a:r>
              <a:r>
                <a:rPr lang="en-US" sz="2800" b="1" baseline="-25000">
                  <a:solidFill>
                    <a:schemeClr val="hlink"/>
                  </a:solidFill>
                </a:rPr>
                <a:t>2</a:t>
              </a:r>
              <a:endParaRPr lang="en-US">
                <a:solidFill>
                  <a:schemeClr val="hlink"/>
                </a:solidFill>
              </a:endParaRPr>
            </a:p>
          </p:txBody>
        </p:sp>
        <p:sp>
          <p:nvSpPr>
            <p:cNvPr id="17416" name="Text Box 9"/>
            <p:cNvSpPr txBox="1">
              <a:spLocks noChangeArrowheads="1"/>
            </p:cNvSpPr>
            <p:nvPr/>
          </p:nvSpPr>
          <p:spPr bwMode="auto">
            <a:xfrm>
              <a:off x="4938" y="2640"/>
              <a:ext cx="726" cy="327"/>
            </a:xfrm>
            <a:prstGeom prst="rect">
              <a:avLst/>
            </a:prstGeom>
            <a:noFill/>
            <a:ln w="9525">
              <a:noFill/>
              <a:miter lim="800000"/>
              <a:headEnd/>
              <a:tailEnd/>
            </a:ln>
          </p:spPr>
          <p:txBody>
            <a:bodyPr wrap="none" anchor="ctr">
              <a:spAutoFit/>
            </a:bodyPr>
            <a:lstStyle/>
            <a:p>
              <a:r>
                <a:rPr lang="en-US" sz="2800" b="1">
                  <a:solidFill>
                    <a:srgbClr val="CC0000"/>
                  </a:solidFill>
                </a:rPr>
                <a:t>sugar</a:t>
              </a:r>
              <a:endParaRPr lang="en-US">
                <a:solidFill>
                  <a:srgbClr val="CC0000"/>
                </a:solidFill>
              </a:endParaRPr>
            </a:p>
          </p:txBody>
        </p:sp>
        <p:sp>
          <p:nvSpPr>
            <p:cNvPr id="17417" name="Text Box 10"/>
            <p:cNvSpPr txBox="1">
              <a:spLocks noChangeArrowheads="1"/>
            </p:cNvSpPr>
            <p:nvPr/>
          </p:nvSpPr>
          <p:spPr bwMode="auto">
            <a:xfrm>
              <a:off x="3121" y="3648"/>
              <a:ext cx="726" cy="327"/>
            </a:xfrm>
            <a:prstGeom prst="rect">
              <a:avLst/>
            </a:prstGeom>
            <a:noFill/>
            <a:ln w="9525">
              <a:noFill/>
              <a:miter lim="800000"/>
              <a:headEnd/>
              <a:tailEnd/>
            </a:ln>
          </p:spPr>
          <p:txBody>
            <a:bodyPr wrap="none" anchor="ctr">
              <a:spAutoFit/>
            </a:bodyPr>
            <a:lstStyle/>
            <a:p>
              <a:r>
                <a:rPr lang="en-US" sz="2800" b="1">
                  <a:solidFill>
                    <a:srgbClr val="CC0000"/>
                  </a:solidFill>
                </a:rPr>
                <a:t>sugar</a:t>
              </a:r>
              <a:endParaRPr lang="en-US">
                <a:solidFill>
                  <a:srgbClr val="CC0000"/>
                </a:solidFill>
              </a:endParaRPr>
            </a:p>
          </p:txBody>
        </p:sp>
        <p:sp>
          <p:nvSpPr>
            <p:cNvPr id="17418" name="Text Box 11"/>
            <p:cNvSpPr txBox="1">
              <a:spLocks noChangeArrowheads="1"/>
            </p:cNvSpPr>
            <p:nvPr/>
          </p:nvSpPr>
          <p:spPr bwMode="auto">
            <a:xfrm>
              <a:off x="4465" y="3600"/>
              <a:ext cx="1074" cy="327"/>
            </a:xfrm>
            <a:prstGeom prst="rect">
              <a:avLst/>
            </a:prstGeom>
            <a:solidFill>
              <a:schemeClr val="bg1"/>
            </a:solidFill>
            <a:ln w="9525">
              <a:noFill/>
              <a:miter lim="800000"/>
              <a:headEnd/>
              <a:tailEnd/>
            </a:ln>
          </p:spPr>
          <p:txBody>
            <a:bodyPr wrap="none" anchor="ctr">
              <a:spAutoFit/>
            </a:bodyPr>
            <a:lstStyle/>
            <a:p>
              <a:r>
                <a:rPr lang="en-US" sz="2800" b="1">
                  <a:solidFill>
                    <a:srgbClr val="099B00"/>
                  </a:solidFill>
                </a:rPr>
                <a:t>nutrients</a:t>
              </a:r>
              <a:endParaRPr lang="en-US">
                <a:solidFill>
                  <a:srgbClr val="099B00"/>
                </a:solidFill>
              </a:endParaRPr>
            </a:p>
          </p:txBody>
        </p:sp>
        <p:sp>
          <p:nvSpPr>
            <p:cNvPr id="17419" name="Text Box 12"/>
            <p:cNvSpPr txBox="1">
              <a:spLocks noChangeArrowheads="1"/>
            </p:cNvSpPr>
            <p:nvPr/>
          </p:nvSpPr>
          <p:spPr bwMode="auto">
            <a:xfrm>
              <a:off x="4272" y="2985"/>
              <a:ext cx="385" cy="231"/>
            </a:xfrm>
            <a:prstGeom prst="rect">
              <a:avLst/>
            </a:prstGeom>
            <a:noFill/>
            <a:ln w="9525">
              <a:noFill/>
              <a:miter lim="800000"/>
              <a:headEnd/>
              <a:tailEnd/>
            </a:ln>
          </p:spPr>
          <p:txBody>
            <a:bodyPr wrap="none" anchor="ctr">
              <a:spAutoFit/>
            </a:bodyPr>
            <a:lstStyle/>
            <a:p>
              <a:r>
                <a:rPr lang="en-US" sz="1800" b="1">
                  <a:solidFill>
                    <a:srgbClr val="660000"/>
                  </a:solidFill>
                </a:rPr>
                <a:t>CO</a:t>
              </a:r>
              <a:r>
                <a:rPr lang="en-US" sz="1800" b="1" baseline="-25000">
                  <a:solidFill>
                    <a:srgbClr val="660000"/>
                  </a:solidFill>
                </a:rPr>
                <a:t>2</a:t>
              </a:r>
              <a:endParaRPr lang="en-US"/>
            </a:p>
          </p:txBody>
        </p:sp>
        <p:sp>
          <p:nvSpPr>
            <p:cNvPr id="17420" name="Text Box 13"/>
            <p:cNvSpPr txBox="1">
              <a:spLocks noChangeArrowheads="1"/>
            </p:cNvSpPr>
            <p:nvPr/>
          </p:nvSpPr>
          <p:spPr bwMode="auto">
            <a:xfrm>
              <a:off x="4153" y="3168"/>
              <a:ext cx="454" cy="250"/>
            </a:xfrm>
            <a:prstGeom prst="rect">
              <a:avLst/>
            </a:prstGeom>
            <a:noFill/>
            <a:ln w="9525">
              <a:noFill/>
              <a:miter lim="800000"/>
              <a:headEnd/>
              <a:tailEnd/>
            </a:ln>
          </p:spPr>
          <p:txBody>
            <a:bodyPr wrap="none" anchor="ctr">
              <a:spAutoFit/>
            </a:bodyPr>
            <a:lstStyle/>
            <a:p>
              <a:r>
                <a:rPr lang="en-US" sz="2000" b="1">
                  <a:solidFill>
                    <a:srgbClr val="660000"/>
                  </a:solidFill>
                </a:rPr>
                <a:t>urea</a:t>
              </a:r>
              <a:endParaRPr lang="en-US"/>
            </a:p>
          </p:txBody>
        </p:sp>
        <p:sp>
          <p:nvSpPr>
            <p:cNvPr id="17421" name="Text Box 14"/>
            <p:cNvSpPr txBox="1">
              <a:spLocks noChangeArrowheads="1"/>
            </p:cNvSpPr>
            <p:nvPr/>
          </p:nvSpPr>
          <p:spPr bwMode="auto">
            <a:xfrm>
              <a:off x="3985" y="2256"/>
              <a:ext cx="1074" cy="327"/>
            </a:xfrm>
            <a:prstGeom prst="rect">
              <a:avLst/>
            </a:prstGeom>
            <a:solidFill>
              <a:schemeClr val="bg1"/>
            </a:solidFill>
            <a:ln w="9525">
              <a:noFill/>
              <a:miter lim="800000"/>
              <a:headEnd/>
              <a:tailEnd/>
            </a:ln>
          </p:spPr>
          <p:txBody>
            <a:bodyPr wrap="none" anchor="ctr">
              <a:spAutoFit/>
            </a:bodyPr>
            <a:lstStyle/>
            <a:p>
              <a:r>
                <a:rPr lang="en-US" sz="2800" b="1">
                  <a:solidFill>
                    <a:srgbClr val="099B00"/>
                  </a:solidFill>
                </a:rPr>
                <a:t>nutrients</a:t>
              </a:r>
              <a:endParaRPr lang="en-US">
                <a:solidFill>
                  <a:srgbClr val="099B00"/>
                </a:solidFill>
              </a:endParaRPr>
            </a:p>
          </p:txBody>
        </p:sp>
        <p:sp>
          <p:nvSpPr>
            <p:cNvPr id="17422" name="Text Box 15"/>
            <p:cNvSpPr txBox="1">
              <a:spLocks noChangeArrowheads="1"/>
            </p:cNvSpPr>
            <p:nvPr/>
          </p:nvSpPr>
          <p:spPr bwMode="auto">
            <a:xfrm>
              <a:off x="3888" y="3993"/>
              <a:ext cx="375" cy="327"/>
            </a:xfrm>
            <a:prstGeom prst="rect">
              <a:avLst/>
            </a:prstGeom>
            <a:noFill/>
            <a:ln w="9525">
              <a:noFill/>
              <a:miter lim="800000"/>
              <a:headEnd/>
              <a:tailEnd/>
            </a:ln>
          </p:spPr>
          <p:txBody>
            <a:bodyPr wrap="none" anchor="ctr">
              <a:spAutoFit/>
            </a:bodyPr>
            <a:lstStyle/>
            <a:p>
              <a:r>
                <a:rPr lang="en-US" sz="2800" b="1">
                  <a:solidFill>
                    <a:schemeClr val="hlink"/>
                  </a:solidFill>
                </a:rPr>
                <a:t>O</a:t>
              </a:r>
              <a:r>
                <a:rPr lang="en-US" sz="2800" b="1" baseline="-25000">
                  <a:solidFill>
                    <a:schemeClr val="hlink"/>
                  </a:solidFill>
                </a:rPr>
                <a:t>2</a:t>
              </a:r>
              <a:endParaRPr lang="en-US">
                <a:solidFill>
                  <a:schemeClr val="hlink"/>
                </a:solidFill>
              </a:endParaRPr>
            </a:p>
          </p:txBody>
        </p:sp>
        <p:sp>
          <p:nvSpPr>
            <p:cNvPr id="17423" name="Line 16"/>
            <p:cNvSpPr>
              <a:spLocks noChangeShapeType="1"/>
            </p:cNvSpPr>
            <p:nvPr/>
          </p:nvSpPr>
          <p:spPr bwMode="auto">
            <a:xfrm flipV="1">
              <a:off x="4032" y="3696"/>
              <a:ext cx="96" cy="384"/>
            </a:xfrm>
            <a:prstGeom prst="line">
              <a:avLst/>
            </a:prstGeom>
            <a:noFill/>
            <a:ln w="19050">
              <a:solidFill>
                <a:srgbClr val="0F116A"/>
              </a:solidFill>
              <a:round/>
              <a:headEnd/>
              <a:tailEnd type="triangle" w="med" len="med"/>
            </a:ln>
          </p:spPr>
          <p:txBody>
            <a:bodyPr wrap="none" anchor="ctr"/>
            <a:lstStyle/>
            <a:p>
              <a:endParaRPr lang="en-US"/>
            </a:p>
          </p:txBody>
        </p:sp>
        <p:sp>
          <p:nvSpPr>
            <p:cNvPr id="17424" name="Line 17"/>
            <p:cNvSpPr>
              <a:spLocks noChangeShapeType="1"/>
            </p:cNvSpPr>
            <p:nvPr/>
          </p:nvSpPr>
          <p:spPr bwMode="auto">
            <a:xfrm>
              <a:off x="4560" y="3312"/>
              <a:ext cx="480" cy="0"/>
            </a:xfrm>
            <a:prstGeom prst="line">
              <a:avLst/>
            </a:prstGeom>
            <a:noFill/>
            <a:ln w="19050">
              <a:solidFill>
                <a:srgbClr val="0F116A"/>
              </a:solidFill>
              <a:round/>
              <a:headEnd/>
              <a:tailEnd type="triangle" w="med" len="med"/>
            </a:ln>
          </p:spPr>
          <p:txBody>
            <a:bodyPr wrap="none" anchor="ctr"/>
            <a:lstStyle/>
            <a:p>
              <a:endParaRPr lang="en-US"/>
            </a:p>
          </p:txBody>
        </p:sp>
        <p:sp>
          <p:nvSpPr>
            <p:cNvPr id="17425" name="Line 18"/>
            <p:cNvSpPr>
              <a:spLocks noChangeShapeType="1"/>
            </p:cNvSpPr>
            <p:nvPr/>
          </p:nvSpPr>
          <p:spPr bwMode="auto">
            <a:xfrm flipH="1">
              <a:off x="4608" y="2784"/>
              <a:ext cx="384" cy="144"/>
            </a:xfrm>
            <a:prstGeom prst="line">
              <a:avLst/>
            </a:prstGeom>
            <a:noFill/>
            <a:ln w="19050">
              <a:solidFill>
                <a:srgbClr val="0F116A"/>
              </a:solidFill>
              <a:round/>
              <a:headEnd/>
              <a:tailEnd type="triangle" w="med" len="med"/>
            </a:ln>
          </p:spPr>
          <p:txBody>
            <a:bodyPr wrap="none" anchor="ctr"/>
            <a:lstStyle/>
            <a:p>
              <a:endParaRPr lang="en-US"/>
            </a:p>
          </p:txBody>
        </p:sp>
        <p:sp>
          <p:nvSpPr>
            <p:cNvPr id="17426" name="Line 19"/>
            <p:cNvSpPr>
              <a:spLocks noChangeShapeType="1"/>
            </p:cNvSpPr>
            <p:nvPr/>
          </p:nvSpPr>
          <p:spPr bwMode="auto">
            <a:xfrm>
              <a:off x="4464" y="2544"/>
              <a:ext cx="0" cy="384"/>
            </a:xfrm>
            <a:prstGeom prst="line">
              <a:avLst/>
            </a:prstGeom>
            <a:noFill/>
            <a:ln w="19050">
              <a:solidFill>
                <a:srgbClr val="0F116A"/>
              </a:solidFill>
              <a:round/>
              <a:headEnd/>
              <a:tailEnd type="triangle" w="med" len="med"/>
            </a:ln>
          </p:spPr>
          <p:txBody>
            <a:bodyPr wrap="none" anchor="ctr"/>
            <a:lstStyle/>
            <a:p>
              <a:endParaRPr lang="en-US"/>
            </a:p>
          </p:txBody>
        </p:sp>
        <p:sp>
          <p:nvSpPr>
            <p:cNvPr id="17427" name="Line 20"/>
            <p:cNvSpPr>
              <a:spLocks noChangeShapeType="1"/>
            </p:cNvSpPr>
            <p:nvPr/>
          </p:nvSpPr>
          <p:spPr bwMode="auto">
            <a:xfrm>
              <a:off x="4560" y="3120"/>
              <a:ext cx="480" cy="0"/>
            </a:xfrm>
            <a:prstGeom prst="line">
              <a:avLst/>
            </a:prstGeom>
            <a:noFill/>
            <a:ln w="19050">
              <a:solidFill>
                <a:srgbClr val="0F116A"/>
              </a:solidFill>
              <a:round/>
              <a:headEnd/>
              <a:tailEnd type="triangle" w="med" len="med"/>
            </a:ln>
          </p:spPr>
          <p:txBody>
            <a:bodyPr wrap="none" anchor="ctr"/>
            <a:lstStyle/>
            <a:p>
              <a:endParaRPr lang="en-US"/>
            </a:p>
          </p:txBody>
        </p:sp>
        <p:sp>
          <p:nvSpPr>
            <p:cNvPr id="17428" name="Line 21"/>
            <p:cNvSpPr>
              <a:spLocks noChangeShapeType="1"/>
            </p:cNvSpPr>
            <p:nvPr/>
          </p:nvSpPr>
          <p:spPr bwMode="auto">
            <a:xfrm flipV="1">
              <a:off x="3744" y="3360"/>
              <a:ext cx="336" cy="0"/>
            </a:xfrm>
            <a:prstGeom prst="line">
              <a:avLst/>
            </a:prstGeom>
            <a:noFill/>
            <a:ln w="19050">
              <a:solidFill>
                <a:srgbClr val="0F116A"/>
              </a:solidFill>
              <a:round/>
              <a:headEnd/>
              <a:tailEnd type="triangle" w="med" len="med"/>
            </a:ln>
          </p:spPr>
          <p:txBody>
            <a:bodyPr wrap="none" anchor="ctr"/>
            <a:lstStyle/>
            <a:p>
              <a:endParaRPr lang="en-US"/>
            </a:p>
          </p:txBody>
        </p:sp>
        <p:sp>
          <p:nvSpPr>
            <p:cNvPr id="17429" name="Line 22"/>
            <p:cNvSpPr>
              <a:spLocks noChangeShapeType="1"/>
            </p:cNvSpPr>
            <p:nvPr/>
          </p:nvSpPr>
          <p:spPr bwMode="auto">
            <a:xfrm flipV="1">
              <a:off x="3792" y="3600"/>
              <a:ext cx="288" cy="240"/>
            </a:xfrm>
            <a:prstGeom prst="line">
              <a:avLst/>
            </a:prstGeom>
            <a:noFill/>
            <a:ln w="19050">
              <a:solidFill>
                <a:srgbClr val="0F116A"/>
              </a:solidFill>
              <a:round/>
              <a:headEnd/>
              <a:tailEnd type="triangle" w="med" len="med"/>
            </a:ln>
          </p:spPr>
          <p:txBody>
            <a:bodyPr wrap="none" anchor="ctr"/>
            <a:lstStyle/>
            <a:p>
              <a:endParaRPr lang="en-US"/>
            </a:p>
          </p:txBody>
        </p:sp>
        <p:sp>
          <p:nvSpPr>
            <p:cNvPr id="17430" name="Line 23"/>
            <p:cNvSpPr>
              <a:spLocks noChangeShapeType="1"/>
            </p:cNvSpPr>
            <p:nvPr/>
          </p:nvSpPr>
          <p:spPr bwMode="auto">
            <a:xfrm flipH="1" flipV="1">
              <a:off x="4368" y="3456"/>
              <a:ext cx="192" cy="288"/>
            </a:xfrm>
            <a:prstGeom prst="line">
              <a:avLst/>
            </a:prstGeom>
            <a:noFill/>
            <a:ln w="19050">
              <a:solidFill>
                <a:srgbClr val="0F116A"/>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6">
                                            <p:txEl>
                                              <p:pRg st="0" end="0"/>
                                            </p:txEl>
                                          </p:spTgt>
                                        </p:tgtEl>
                                        <p:attrNameLst>
                                          <p:attrName>style.visibility</p:attrName>
                                        </p:attrNameLst>
                                      </p:cBhvr>
                                      <p:to>
                                        <p:strVal val="visible"/>
                                      </p:to>
                                    </p:set>
                                    <p:anim calcmode="lin" valueType="num">
                                      <p:cBhvr additive="base">
                                        <p:cTn id="7" dur="500" fill="hold"/>
                                        <p:tgtEl>
                                          <p:spTgt spid="3952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5266">
                                            <p:txEl>
                                              <p:pRg st="1" end="1"/>
                                            </p:txEl>
                                          </p:spTgt>
                                        </p:tgtEl>
                                        <p:attrNameLst>
                                          <p:attrName>style.visibility</p:attrName>
                                        </p:attrNameLst>
                                      </p:cBhvr>
                                      <p:to>
                                        <p:strVal val="visible"/>
                                      </p:to>
                                    </p:set>
                                    <p:anim calcmode="lin" valueType="num">
                                      <p:cBhvr additive="base">
                                        <p:cTn id="13" dur="500" fill="hold"/>
                                        <p:tgtEl>
                                          <p:spTgt spid="3952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52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5266">
                                            <p:txEl>
                                              <p:pRg st="2" end="2"/>
                                            </p:txEl>
                                          </p:spTgt>
                                        </p:tgtEl>
                                        <p:attrNameLst>
                                          <p:attrName>style.visibility</p:attrName>
                                        </p:attrNameLst>
                                      </p:cBhvr>
                                      <p:to>
                                        <p:strVal val="visible"/>
                                      </p:to>
                                    </p:set>
                                    <p:anim calcmode="lin" valueType="num">
                                      <p:cBhvr additive="base">
                                        <p:cTn id="19" dur="500" fill="hold"/>
                                        <p:tgtEl>
                                          <p:spTgt spid="3952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6">
                                            <p:txEl>
                                              <p:pRg st="3" end="3"/>
                                            </p:txEl>
                                          </p:spTgt>
                                        </p:tgtEl>
                                        <p:attrNameLst>
                                          <p:attrName>style.visibility</p:attrName>
                                        </p:attrNameLst>
                                      </p:cBhvr>
                                      <p:to>
                                        <p:strVal val="visible"/>
                                      </p:to>
                                    </p:set>
                                    <p:anim calcmode="lin" valueType="num">
                                      <p:cBhvr additive="base">
                                        <p:cTn id="25" dur="500" fill="hold"/>
                                        <p:tgtEl>
                                          <p:spTgt spid="3952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5266">
                                            <p:txEl>
                                              <p:pRg st="4" end="4"/>
                                            </p:txEl>
                                          </p:spTgt>
                                        </p:tgtEl>
                                        <p:attrNameLst>
                                          <p:attrName>style.visibility</p:attrName>
                                        </p:attrNameLst>
                                      </p:cBhvr>
                                      <p:to>
                                        <p:strVal val="visible"/>
                                      </p:to>
                                    </p:set>
                                    <p:anim calcmode="lin" valueType="num">
                                      <p:cBhvr additive="base">
                                        <p:cTn id="31" dur="500" fill="hold"/>
                                        <p:tgtEl>
                                          <p:spTgt spid="3952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52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5266">
                                            <p:txEl>
                                              <p:pRg st="5" end="5"/>
                                            </p:txEl>
                                          </p:spTgt>
                                        </p:tgtEl>
                                        <p:attrNameLst>
                                          <p:attrName>style.visibility</p:attrName>
                                        </p:attrNameLst>
                                      </p:cBhvr>
                                      <p:to>
                                        <p:strVal val="visible"/>
                                      </p:to>
                                    </p:set>
                                    <p:anim calcmode="lin" valueType="num">
                                      <p:cBhvr additive="base">
                                        <p:cTn id="37" dur="500" fill="hold"/>
                                        <p:tgtEl>
                                          <p:spTgt spid="3952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52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5266">
                                            <p:txEl>
                                              <p:pRg st="6" end="6"/>
                                            </p:txEl>
                                          </p:spTgt>
                                        </p:tgtEl>
                                        <p:attrNameLst>
                                          <p:attrName>style.visibility</p:attrName>
                                        </p:attrNameLst>
                                      </p:cBhvr>
                                      <p:to>
                                        <p:strVal val="visible"/>
                                      </p:to>
                                    </p:set>
                                    <p:anim calcmode="lin" valueType="num">
                                      <p:cBhvr additive="base">
                                        <p:cTn id="43" dur="500" fill="hold"/>
                                        <p:tgtEl>
                                          <p:spTgt spid="39526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526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5266">
                                            <p:txEl>
                                              <p:pRg st="7" end="7"/>
                                            </p:txEl>
                                          </p:spTgt>
                                        </p:tgtEl>
                                        <p:attrNameLst>
                                          <p:attrName>style.visibility</p:attrName>
                                        </p:attrNameLst>
                                      </p:cBhvr>
                                      <p:to>
                                        <p:strVal val="visible"/>
                                      </p:to>
                                    </p:set>
                                    <p:anim calcmode="lin" valueType="num">
                                      <p:cBhvr additive="base">
                                        <p:cTn id="49" dur="500" fill="hold"/>
                                        <p:tgtEl>
                                          <p:spTgt spid="39526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526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5266">
                                            <p:txEl>
                                              <p:pRg st="8" end="8"/>
                                            </p:txEl>
                                          </p:spTgt>
                                        </p:tgtEl>
                                        <p:attrNameLst>
                                          <p:attrName>style.visibility</p:attrName>
                                        </p:attrNameLst>
                                      </p:cBhvr>
                                      <p:to>
                                        <p:strVal val="visible"/>
                                      </p:to>
                                    </p:set>
                                    <p:anim calcmode="lin" valueType="num">
                                      <p:cBhvr additive="base">
                                        <p:cTn id="55" dur="500" fill="hold"/>
                                        <p:tgtEl>
                                          <p:spTgt spid="39526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526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95266">
                                            <p:txEl>
                                              <p:pRg st="9" end="9"/>
                                            </p:txEl>
                                          </p:spTgt>
                                        </p:tgtEl>
                                        <p:attrNameLst>
                                          <p:attrName>style.visibility</p:attrName>
                                        </p:attrNameLst>
                                      </p:cBhvr>
                                      <p:to>
                                        <p:strVal val="visible"/>
                                      </p:to>
                                    </p:set>
                                    <p:anim calcmode="lin" valueType="num">
                                      <p:cBhvr additive="base">
                                        <p:cTn id="61" dur="500" fill="hold"/>
                                        <p:tgtEl>
                                          <p:spTgt spid="395266">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526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Unicellular </a:t>
            </a:r>
            <a:r>
              <a:rPr lang="en-US" smtClean="0">
                <a:sym typeface="Symbol" charset="2"/>
              </a:rPr>
              <a:t> </a:t>
            </a:r>
            <a:r>
              <a:rPr lang="en-US" smtClean="0"/>
              <a:t>Multicellular</a:t>
            </a:r>
          </a:p>
        </p:txBody>
      </p:sp>
      <p:sp>
        <p:nvSpPr>
          <p:cNvPr id="19459" name="Oval 3"/>
          <p:cNvSpPr>
            <a:spLocks noChangeArrowheads="1"/>
          </p:cNvSpPr>
          <p:nvPr/>
        </p:nvSpPr>
        <p:spPr bwMode="auto">
          <a:xfrm>
            <a:off x="533400" y="1524000"/>
            <a:ext cx="3733800" cy="3276600"/>
          </a:xfrm>
          <a:prstGeom prst="ellipse">
            <a:avLst/>
          </a:prstGeom>
          <a:solidFill>
            <a:schemeClr val="hlink"/>
          </a:solidFill>
          <a:ln w="9525">
            <a:noFill/>
            <a:round/>
            <a:headEnd/>
            <a:tailEnd/>
          </a:ln>
        </p:spPr>
        <p:txBody>
          <a:bodyPr wrap="none" anchor="ctr"/>
          <a:lstStyle/>
          <a:p>
            <a:endParaRPr lang="en-US"/>
          </a:p>
        </p:txBody>
      </p:sp>
      <p:grpSp>
        <p:nvGrpSpPr>
          <p:cNvPr id="19460" name="Group 4"/>
          <p:cNvGrpSpPr>
            <a:grpSpLocks/>
          </p:cNvGrpSpPr>
          <p:nvPr/>
        </p:nvGrpSpPr>
        <p:grpSpPr bwMode="auto">
          <a:xfrm>
            <a:off x="1828800" y="3276600"/>
            <a:ext cx="1143000" cy="381000"/>
            <a:chOff x="1776" y="2688"/>
            <a:chExt cx="720" cy="240"/>
          </a:xfrm>
        </p:grpSpPr>
        <p:sp>
          <p:nvSpPr>
            <p:cNvPr id="19535" name="Oval 5"/>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36" name="Oval 6"/>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sp>
        <p:nvSpPr>
          <p:cNvPr id="19461" name="Oval 7"/>
          <p:cNvSpPr>
            <a:spLocks noChangeArrowheads="1"/>
          </p:cNvSpPr>
          <p:nvPr/>
        </p:nvSpPr>
        <p:spPr bwMode="auto">
          <a:xfrm>
            <a:off x="5029200" y="1524000"/>
            <a:ext cx="3733800" cy="3276600"/>
          </a:xfrm>
          <a:prstGeom prst="ellipse">
            <a:avLst/>
          </a:prstGeom>
          <a:solidFill>
            <a:schemeClr val="hlink"/>
          </a:solidFill>
          <a:ln w="9525">
            <a:noFill/>
            <a:round/>
            <a:headEnd/>
            <a:tailEnd/>
          </a:ln>
        </p:spPr>
        <p:txBody>
          <a:bodyPr wrap="none" anchor="ctr"/>
          <a:lstStyle/>
          <a:p>
            <a:endParaRPr lang="en-US"/>
          </a:p>
        </p:txBody>
      </p:sp>
      <p:sp>
        <p:nvSpPr>
          <p:cNvPr id="364552" name="Text Box 8"/>
          <p:cNvSpPr txBox="1">
            <a:spLocks noChangeArrowheads="1"/>
          </p:cNvSpPr>
          <p:nvPr/>
        </p:nvSpPr>
        <p:spPr bwMode="auto">
          <a:xfrm>
            <a:off x="228600" y="4770438"/>
            <a:ext cx="4038600" cy="1917700"/>
          </a:xfrm>
          <a:prstGeom prst="rect">
            <a:avLst/>
          </a:prstGeom>
          <a:solidFill>
            <a:schemeClr val="bg1"/>
          </a:solidFill>
          <a:ln w="9525">
            <a:noFill/>
            <a:miter lim="800000"/>
            <a:headEnd/>
            <a:tailEnd/>
          </a:ln>
        </p:spPr>
        <p:txBody>
          <a:bodyPr anchor="ctr">
            <a:spAutoFit/>
          </a:bodyPr>
          <a:lstStyle/>
          <a:p>
            <a:pPr marL="180975" indent="-180975" algn="l">
              <a:buFont typeface="Times" charset="0"/>
              <a:buChar char="•"/>
              <a:tabLst>
                <a:tab pos="168275" algn="l"/>
              </a:tabLst>
            </a:pPr>
            <a:r>
              <a:rPr lang="en-US" b="1">
                <a:solidFill>
                  <a:srgbClr val="0F116A"/>
                </a:solidFill>
              </a:rPr>
              <a:t>All cells in direct contact with environment</a:t>
            </a:r>
          </a:p>
          <a:p>
            <a:pPr marL="180975" indent="-180975" algn="l">
              <a:buFont typeface="Times" charset="0"/>
              <a:buChar char="•"/>
              <a:tabLst>
                <a:tab pos="168275" algn="l"/>
              </a:tabLst>
            </a:pPr>
            <a:r>
              <a:rPr lang="en-US" b="1">
                <a:solidFill>
                  <a:srgbClr val="0F116A"/>
                </a:solidFill>
              </a:rPr>
              <a:t>All cells can easily get nutrients in &amp; waste out by </a:t>
            </a:r>
            <a:r>
              <a:rPr lang="en-US" b="1" u="sng">
                <a:solidFill>
                  <a:srgbClr val="CC0000"/>
                </a:solidFill>
              </a:rPr>
              <a:t>diffusion</a:t>
            </a:r>
            <a:endParaRPr lang="en-US" sz="3200"/>
          </a:p>
        </p:txBody>
      </p:sp>
      <p:sp>
        <p:nvSpPr>
          <p:cNvPr id="364553" name="Text Box 9"/>
          <p:cNvSpPr txBox="1">
            <a:spLocks noChangeArrowheads="1"/>
          </p:cNvSpPr>
          <p:nvPr/>
        </p:nvSpPr>
        <p:spPr bwMode="auto">
          <a:xfrm>
            <a:off x="4775200" y="4864100"/>
            <a:ext cx="4292600" cy="1917700"/>
          </a:xfrm>
          <a:prstGeom prst="rect">
            <a:avLst/>
          </a:prstGeom>
          <a:solidFill>
            <a:schemeClr val="bg1"/>
          </a:solidFill>
          <a:ln w="9525">
            <a:noFill/>
            <a:miter lim="800000"/>
            <a:headEnd/>
            <a:tailEnd/>
          </a:ln>
        </p:spPr>
        <p:txBody>
          <a:bodyPr>
            <a:spAutoFit/>
          </a:bodyPr>
          <a:lstStyle/>
          <a:p>
            <a:pPr marL="180975" indent="-180975" algn="l">
              <a:buFont typeface="Times" charset="0"/>
              <a:buChar char="•"/>
              <a:tabLst>
                <a:tab pos="168275" algn="l"/>
              </a:tabLst>
            </a:pPr>
            <a:r>
              <a:rPr lang="en-US" b="1">
                <a:solidFill>
                  <a:srgbClr val="0F116A"/>
                </a:solidFill>
              </a:rPr>
              <a:t>Internal cells not in direct contact with environment</a:t>
            </a:r>
          </a:p>
          <a:p>
            <a:pPr marL="180975" indent="-180975" algn="l">
              <a:buFont typeface="Times" charset="0"/>
              <a:buChar char="•"/>
              <a:tabLst>
                <a:tab pos="168275" algn="l"/>
              </a:tabLst>
            </a:pPr>
            <a:r>
              <a:rPr lang="en-US" b="1">
                <a:solidFill>
                  <a:srgbClr val="0F116A"/>
                </a:solidFill>
              </a:rPr>
              <a:t>Internal cells can’t get nutrients in &amp; waste out</a:t>
            </a:r>
          </a:p>
          <a:p>
            <a:pPr marL="180975" indent="-180975" algn="l">
              <a:buClr>
                <a:srgbClr val="000061"/>
              </a:buClr>
              <a:buFont typeface="Times" charset="0"/>
              <a:buChar char="•"/>
              <a:tabLst>
                <a:tab pos="168275" algn="l"/>
              </a:tabLst>
            </a:pPr>
            <a:r>
              <a:rPr lang="en-US" b="1" u="sng">
                <a:solidFill>
                  <a:srgbClr val="CC0000"/>
                </a:solidFill>
              </a:rPr>
              <a:t>Need organ systems</a:t>
            </a:r>
            <a:endParaRPr lang="en-US"/>
          </a:p>
        </p:txBody>
      </p:sp>
      <p:sp>
        <p:nvSpPr>
          <p:cNvPr id="19464" name="Text Box 10"/>
          <p:cNvSpPr txBox="1">
            <a:spLocks noChangeArrowheads="1"/>
          </p:cNvSpPr>
          <p:nvPr/>
        </p:nvSpPr>
        <p:spPr bwMode="auto">
          <a:xfrm>
            <a:off x="5562600" y="1598613"/>
            <a:ext cx="2590800" cy="641350"/>
          </a:xfrm>
          <a:prstGeom prst="rect">
            <a:avLst/>
          </a:prstGeom>
          <a:noFill/>
          <a:ln w="9525">
            <a:noFill/>
            <a:miter lim="800000"/>
            <a:headEnd/>
            <a:tailEnd/>
          </a:ln>
        </p:spPr>
        <p:txBody>
          <a:bodyPr anchor="ctr">
            <a:spAutoFit/>
          </a:bodyPr>
          <a:lstStyle/>
          <a:p>
            <a:pPr marL="180975" indent="-180975">
              <a:tabLst>
                <a:tab pos="168275" algn="l"/>
              </a:tabLst>
            </a:pPr>
            <a:r>
              <a:rPr lang="en-US" sz="1800" b="1">
                <a:solidFill>
                  <a:srgbClr val="0F116A"/>
                </a:solidFill>
              </a:rPr>
              <a:t>Warm, dilute</a:t>
            </a:r>
          </a:p>
          <a:p>
            <a:pPr marL="180975" indent="-180975">
              <a:tabLst>
                <a:tab pos="168275" algn="l"/>
              </a:tabLst>
            </a:pPr>
            <a:r>
              <a:rPr lang="en-US" sz="1800" b="1">
                <a:solidFill>
                  <a:srgbClr val="0F116A"/>
                </a:solidFill>
              </a:rPr>
              <a:t>ocean waters</a:t>
            </a:r>
            <a:endParaRPr lang="en-US" sz="2800"/>
          </a:p>
        </p:txBody>
      </p:sp>
      <p:grpSp>
        <p:nvGrpSpPr>
          <p:cNvPr id="19465" name="Group 11"/>
          <p:cNvGrpSpPr>
            <a:grpSpLocks/>
          </p:cNvGrpSpPr>
          <p:nvPr/>
        </p:nvGrpSpPr>
        <p:grpSpPr bwMode="auto">
          <a:xfrm>
            <a:off x="5715000" y="2286000"/>
            <a:ext cx="2819400" cy="2133600"/>
            <a:chOff x="3360" y="1248"/>
            <a:chExt cx="1776" cy="1344"/>
          </a:xfrm>
        </p:grpSpPr>
        <p:grpSp>
          <p:nvGrpSpPr>
            <p:cNvPr id="19472" name="Group 12"/>
            <p:cNvGrpSpPr>
              <a:grpSpLocks/>
            </p:cNvGrpSpPr>
            <p:nvPr/>
          </p:nvGrpSpPr>
          <p:grpSpPr bwMode="auto">
            <a:xfrm>
              <a:off x="3504" y="2112"/>
              <a:ext cx="720" cy="240"/>
              <a:chOff x="1776" y="2688"/>
              <a:chExt cx="720" cy="240"/>
            </a:xfrm>
          </p:grpSpPr>
          <p:sp>
            <p:nvSpPr>
              <p:cNvPr id="19533" name="Oval 13"/>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34" name="Oval 14"/>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3" name="Group 15"/>
            <p:cNvGrpSpPr>
              <a:grpSpLocks/>
            </p:cNvGrpSpPr>
            <p:nvPr/>
          </p:nvGrpSpPr>
          <p:grpSpPr bwMode="auto">
            <a:xfrm>
              <a:off x="3648" y="2208"/>
              <a:ext cx="720" cy="240"/>
              <a:chOff x="1776" y="2688"/>
              <a:chExt cx="720" cy="240"/>
            </a:xfrm>
          </p:grpSpPr>
          <p:sp>
            <p:nvSpPr>
              <p:cNvPr id="19531" name="Oval 16"/>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32" name="Oval 17"/>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4" name="Group 18"/>
            <p:cNvGrpSpPr>
              <a:grpSpLocks/>
            </p:cNvGrpSpPr>
            <p:nvPr/>
          </p:nvGrpSpPr>
          <p:grpSpPr bwMode="auto">
            <a:xfrm>
              <a:off x="3360" y="1968"/>
              <a:ext cx="720" cy="240"/>
              <a:chOff x="1776" y="2688"/>
              <a:chExt cx="720" cy="240"/>
            </a:xfrm>
          </p:grpSpPr>
          <p:sp>
            <p:nvSpPr>
              <p:cNvPr id="19529" name="Oval 19"/>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30" name="Oval 20"/>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5" name="Group 21"/>
            <p:cNvGrpSpPr>
              <a:grpSpLocks/>
            </p:cNvGrpSpPr>
            <p:nvPr/>
          </p:nvGrpSpPr>
          <p:grpSpPr bwMode="auto">
            <a:xfrm>
              <a:off x="3792" y="2352"/>
              <a:ext cx="720" cy="240"/>
              <a:chOff x="1776" y="2688"/>
              <a:chExt cx="720" cy="240"/>
            </a:xfrm>
          </p:grpSpPr>
          <p:sp>
            <p:nvSpPr>
              <p:cNvPr id="19527" name="Oval 22"/>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28" name="Oval 23"/>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6" name="Group 24"/>
            <p:cNvGrpSpPr>
              <a:grpSpLocks/>
            </p:cNvGrpSpPr>
            <p:nvPr/>
          </p:nvGrpSpPr>
          <p:grpSpPr bwMode="auto">
            <a:xfrm>
              <a:off x="4032" y="2064"/>
              <a:ext cx="720" cy="240"/>
              <a:chOff x="1776" y="2688"/>
              <a:chExt cx="720" cy="240"/>
            </a:xfrm>
          </p:grpSpPr>
          <p:sp>
            <p:nvSpPr>
              <p:cNvPr id="19525" name="Oval 25"/>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26" name="Oval 26"/>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7" name="Group 27"/>
            <p:cNvGrpSpPr>
              <a:grpSpLocks/>
            </p:cNvGrpSpPr>
            <p:nvPr/>
          </p:nvGrpSpPr>
          <p:grpSpPr bwMode="auto">
            <a:xfrm>
              <a:off x="3888" y="1920"/>
              <a:ext cx="720" cy="240"/>
              <a:chOff x="1776" y="2688"/>
              <a:chExt cx="720" cy="240"/>
            </a:xfrm>
          </p:grpSpPr>
          <p:sp>
            <p:nvSpPr>
              <p:cNvPr id="19523" name="Oval 28"/>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24" name="Oval 29"/>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8" name="Group 30"/>
            <p:cNvGrpSpPr>
              <a:grpSpLocks/>
            </p:cNvGrpSpPr>
            <p:nvPr/>
          </p:nvGrpSpPr>
          <p:grpSpPr bwMode="auto">
            <a:xfrm>
              <a:off x="3696" y="1776"/>
              <a:ext cx="720" cy="240"/>
              <a:chOff x="1776" y="2688"/>
              <a:chExt cx="720" cy="240"/>
            </a:xfrm>
          </p:grpSpPr>
          <p:sp>
            <p:nvSpPr>
              <p:cNvPr id="19521" name="Oval 31"/>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22" name="Oval 32"/>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79" name="Group 33"/>
            <p:cNvGrpSpPr>
              <a:grpSpLocks/>
            </p:cNvGrpSpPr>
            <p:nvPr/>
          </p:nvGrpSpPr>
          <p:grpSpPr bwMode="auto">
            <a:xfrm>
              <a:off x="3360" y="1776"/>
              <a:ext cx="720" cy="240"/>
              <a:chOff x="1776" y="2688"/>
              <a:chExt cx="720" cy="240"/>
            </a:xfrm>
          </p:grpSpPr>
          <p:sp>
            <p:nvSpPr>
              <p:cNvPr id="19519" name="Oval 34"/>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20" name="Oval 35"/>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0" name="Group 36"/>
            <p:cNvGrpSpPr>
              <a:grpSpLocks/>
            </p:cNvGrpSpPr>
            <p:nvPr/>
          </p:nvGrpSpPr>
          <p:grpSpPr bwMode="auto">
            <a:xfrm>
              <a:off x="3840" y="1536"/>
              <a:ext cx="720" cy="240"/>
              <a:chOff x="1776" y="2688"/>
              <a:chExt cx="720" cy="240"/>
            </a:xfrm>
          </p:grpSpPr>
          <p:sp>
            <p:nvSpPr>
              <p:cNvPr id="19517" name="Oval 37"/>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18" name="Oval 38"/>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1" name="Group 39"/>
            <p:cNvGrpSpPr>
              <a:grpSpLocks/>
            </p:cNvGrpSpPr>
            <p:nvPr/>
          </p:nvGrpSpPr>
          <p:grpSpPr bwMode="auto">
            <a:xfrm>
              <a:off x="3984" y="1680"/>
              <a:ext cx="720" cy="240"/>
              <a:chOff x="1776" y="2688"/>
              <a:chExt cx="720" cy="240"/>
            </a:xfrm>
          </p:grpSpPr>
          <p:sp>
            <p:nvSpPr>
              <p:cNvPr id="19515" name="Oval 40"/>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16" name="Oval 41"/>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2" name="Group 42"/>
            <p:cNvGrpSpPr>
              <a:grpSpLocks/>
            </p:cNvGrpSpPr>
            <p:nvPr/>
          </p:nvGrpSpPr>
          <p:grpSpPr bwMode="auto">
            <a:xfrm>
              <a:off x="4128" y="1824"/>
              <a:ext cx="720" cy="240"/>
              <a:chOff x="1776" y="2688"/>
              <a:chExt cx="720" cy="240"/>
            </a:xfrm>
          </p:grpSpPr>
          <p:sp>
            <p:nvSpPr>
              <p:cNvPr id="19513" name="Oval 43"/>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14" name="Oval 44"/>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3" name="Group 45"/>
            <p:cNvGrpSpPr>
              <a:grpSpLocks/>
            </p:cNvGrpSpPr>
            <p:nvPr/>
          </p:nvGrpSpPr>
          <p:grpSpPr bwMode="auto">
            <a:xfrm>
              <a:off x="4224" y="2112"/>
              <a:ext cx="720" cy="240"/>
              <a:chOff x="1776" y="2688"/>
              <a:chExt cx="720" cy="240"/>
            </a:xfrm>
          </p:grpSpPr>
          <p:sp>
            <p:nvSpPr>
              <p:cNvPr id="19511" name="Oval 46"/>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12" name="Oval 47"/>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4" name="Group 48"/>
            <p:cNvGrpSpPr>
              <a:grpSpLocks/>
            </p:cNvGrpSpPr>
            <p:nvPr/>
          </p:nvGrpSpPr>
          <p:grpSpPr bwMode="auto">
            <a:xfrm>
              <a:off x="4416" y="1776"/>
              <a:ext cx="720" cy="240"/>
              <a:chOff x="1776" y="2688"/>
              <a:chExt cx="720" cy="240"/>
            </a:xfrm>
          </p:grpSpPr>
          <p:sp>
            <p:nvSpPr>
              <p:cNvPr id="19509" name="Oval 49"/>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10" name="Oval 50"/>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5" name="Group 51"/>
            <p:cNvGrpSpPr>
              <a:grpSpLocks/>
            </p:cNvGrpSpPr>
            <p:nvPr/>
          </p:nvGrpSpPr>
          <p:grpSpPr bwMode="auto">
            <a:xfrm>
              <a:off x="4320" y="1584"/>
              <a:ext cx="720" cy="240"/>
              <a:chOff x="1776" y="2688"/>
              <a:chExt cx="720" cy="240"/>
            </a:xfrm>
          </p:grpSpPr>
          <p:sp>
            <p:nvSpPr>
              <p:cNvPr id="19507" name="Oval 52"/>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08" name="Oval 53"/>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6" name="Group 54"/>
            <p:cNvGrpSpPr>
              <a:grpSpLocks/>
            </p:cNvGrpSpPr>
            <p:nvPr/>
          </p:nvGrpSpPr>
          <p:grpSpPr bwMode="auto">
            <a:xfrm>
              <a:off x="4224" y="1440"/>
              <a:ext cx="720" cy="240"/>
              <a:chOff x="1776" y="2688"/>
              <a:chExt cx="720" cy="240"/>
            </a:xfrm>
          </p:grpSpPr>
          <p:sp>
            <p:nvSpPr>
              <p:cNvPr id="19505" name="Oval 55"/>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06" name="Oval 56"/>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7" name="Group 57"/>
            <p:cNvGrpSpPr>
              <a:grpSpLocks/>
            </p:cNvGrpSpPr>
            <p:nvPr/>
          </p:nvGrpSpPr>
          <p:grpSpPr bwMode="auto">
            <a:xfrm>
              <a:off x="4080" y="1296"/>
              <a:ext cx="720" cy="240"/>
              <a:chOff x="1776" y="2688"/>
              <a:chExt cx="720" cy="240"/>
            </a:xfrm>
          </p:grpSpPr>
          <p:sp>
            <p:nvSpPr>
              <p:cNvPr id="19503" name="Oval 58"/>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04" name="Oval 59"/>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8" name="Group 60"/>
            <p:cNvGrpSpPr>
              <a:grpSpLocks/>
            </p:cNvGrpSpPr>
            <p:nvPr/>
          </p:nvGrpSpPr>
          <p:grpSpPr bwMode="auto">
            <a:xfrm>
              <a:off x="3648" y="1488"/>
              <a:ext cx="720" cy="240"/>
              <a:chOff x="1776" y="2688"/>
              <a:chExt cx="720" cy="240"/>
            </a:xfrm>
          </p:grpSpPr>
          <p:sp>
            <p:nvSpPr>
              <p:cNvPr id="19501" name="Oval 61"/>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02" name="Oval 62"/>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89" name="Group 63"/>
            <p:cNvGrpSpPr>
              <a:grpSpLocks/>
            </p:cNvGrpSpPr>
            <p:nvPr/>
          </p:nvGrpSpPr>
          <p:grpSpPr bwMode="auto">
            <a:xfrm>
              <a:off x="3456" y="1488"/>
              <a:ext cx="720" cy="240"/>
              <a:chOff x="1776" y="2688"/>
              <a:chExt cx="720" cy="240"/>
            </a:xfrm>
          </p:grpSpPr>
          <p:sp>
            <p:nvSpPr>
              <p:cNvPr id="19499" name="Oval 64"/>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500" name="Oval 65"/>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90" name="Group 66"/>
            <p:cNvGrpSpPr>
              <a:grpSpLocks/>
            </p:cNvGrpSpPr>
            <p:nvPr/>
          </p:nvGrpSpPr>
          <p:grpSpPr bwMode="auto">
            <a:xfrm>
              <a:off x="3792" y="1248"/>
              <a:ext cx="720" cy="240"/>
              <a:chOff x="1776" y="2688"/>
              <a:chExt cx="720" cy="240"/>
            </a:xfrm>
          </p:grpSpPr>
          <p:sp>
            <p:nvSpPr>
              <p:cNvPr id="19497" name="Oval 67"/>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498" name="Oval 68"/>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91" name="Group 69"/>
            <p:cNvGrpSpPr>
              <a:grpSpLocks/>
            </p:cNvGrpSpPr>
            <p:nvPr/>
          </p:nvGrpSpPr>
          <p:grpSpPr bwMode="auto">
            <a:xfrm>
              <a:off x="3696" y="1680"/>
              <a:ext cx="720" cy="240"/>
              <a:chOff x="1776" y="2688"/>
              <a:chExt cx="720" cy="240"/>
            </a:xfrm>
          </p:grpSpPr>
          <p:sp>
            <p:nvSpPr>
              <p:cNvPr id="19495" name="Oval 70"/>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496" name="Oval 71"/>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nvGrpSpPr>
            <p:cNvPr id="19492" name="Group 72"/>
            <p:cNvGrpSpPr>
              <a:grpSpLocks/>
            </p:cNvGrpSpPr>
            <p:nvPr/>
          </p:nvGrpSpPr>
          <p:grpSpPr bwMode="auto">
            <a:xfrm>
              <a:off x="3840" y="1920"/>
              <a:ext cx="720" cy="240"/>
              <a:chOff x="1776" y="2688"/>
              <a:chExt cx="720" cy="240"/>
            </a:xfrm>
          </p:grpSpPr>
          <p:sp>
            <p:nvSpPr>
              <p:cNvPr id="19493" name="Oval 73"/>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494" name="Oval 74"/>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grpSp>
      <p:sp>
        <p:nvSpPr>
          <p:cNvPr id="19466" name="Text Box 75"/>
          <p:cNvSpPr txBox="1">
            <a:spLocks noChangeArrowheads="1"/>
          </p:cNvSpPr>
          <p:nvPr/>
        </p:nvSpPr>
        <p:spPr bwMode="auto">
          <a:xfrm>
            <a:off x="1143000" y="1598613"/>
            <a:ext cx="2590800" cy="641350"/>
          </a:xfrm>
          <a:prstGeom prst="rect">
            <a:avLst/>
          </a:prstGeom>
          <a:noFill/>
          <a:ln w="9525">
            <a:noFill/>
            <a:miter lim="800000"/>
            <a:headEnd/>
            <a:tailEnd/>
          </a:ln>
        </p:spPr>
        <p:txBody>
          <a:bodyPr anchor="ctr">
            <a:spAutoFit/>
          </a:bodyPr>
          <a:lstStyle/>
          <a:p>
            <a:pPr marL="180975" indent="-180975">
              <a:tabLst>
                <a:tab pos="168275" algn="l"/>
              </a:tabLst>
            </a:pPr>
            <a:r>
              <a:rPr lang="en-US" sz="1800" b="1">
                <a:solidFill>
                  <a:srgbClr val="0F116A"/>
                </a:solidFill>
              </a:rPr>
              <a:t>Warm, dilute</a:t>
            </a:r>
          </a:p>
          <a:p>
            <a:pPr marL="180975" indent="-180975">
              <a:tabLst>
                <a:tab pos="168275" algn="l"/>
              </a:tabLst>
            </a:pPr>
            <a:r>
              <a:rPr lang="en-US" sz="1800" b="1">
                <a:solidFill>
                  <a:srgbClr val="0F116A"/>
                </a:solidFill>
              </a:rPr>
              <a:t>ocean waters</a:t>
            </a:r>
            <a:endParaRPr lang="en-US" sz="2800"/>
          </a:p>
        </p:txBody>
      </p:sp>
      <p:grpSp>
        <p:nvGrpSpPr>
          <p:cNvPr id="19467" name="Group 76"/>
          <p:cNvGrpSpPr>
            <a:grpSpLocks/>
          </p:cNvGrpSpPr>
          <p:nvPr/>
        </p:nvGrpSpPr>
        <p:grpSpPr bwMode="auto">
          <a:xfrm>
            <a:off x="7467600" y="2590800"/>
            <a:ext cx="1143000" cy="381000"/>
            <a:chOff x="1776" y="2688"/>
            <a:chExt cx="720" cy="240"/>
          </a:xfrm>
        </p:grpSpPr>
        <p:sp>
          <p:nvSpPr>
            <p:cNvPr id="19470" name="Oval 77"/>
            <p:cNvSpPr>
              <a:spLocks noChangeArrowheads="1"/>
            </p:cNvSpPr>
            <p:nvPr/>
          </p:nvSpPr>
          <p:spPr bwMode="auto">
            <a:xfrm rot="-1837217">
              <a:off x="1776" y="2688"/>
              <a:ext cx="720" cy="240"/>
            </a:xfrm>
            <a:prstGeom prst="ellipse">
              <a:avLst/>
            </a:prstGeom>
            <a:solidFill>
              <a:srgbClr val="FFEA18"/>
            </a:solidFill>
            <a:ln w="57150">
              <a:solidFill>
                <a:srgbClr val="FA4E19"/>
              </a:solidFill>
              <a:round/>
              <a:headEnd/>
              <a:tailEnd/>
            </a:ln>
          </p:spPr>
          <p:txBody>
            <a:bodyPr wrap="none" anchor="ctr"/>
            <a:lstStyle/>
            <a:p>
              <a:endParaRPr lang="en-US"/>
            </a:p>
          </p:txBody>
        </p:sp>
        <p:sp>
          <p:nvSpPr>
            <p:cNvPr id="19471" name="Oval 78"/>
            <p:cNvSpPr>
              <a:spLocks noChangeArrowheads="1"/>
            </p:cNvSpPr>
            <p:nvPr/>
          </p:nvSpPr>
          <p:spPr bwMode="auto">
            <a:xfrm>
              <a:off x="1968" y="2880"/>
              <a:ext cx="48" cy="48"/>
            </a:xfrm>
            <a:prstGeom prst="ellipse">
              <a:avLst/>
            </a:prstGeom>
            <a:solidFill>
              <a:srgbClr val="000000"/>
            </a:solidFill>
            <a:ln w="9525">
              <a:noFill/>
              <a:round/>
              <a:headEnd/>
              <a:tailEnd/>
            </a:ln>
          </p:spPr>
          <p:txBody>
            <a:bodyPr wrap="none" anchor="ctr"/>
            <a:lstStyle/>
            <a:p>
              <a:endParaRPr lang="en-US"/>
            </a:p>
          </p:txBody>
        </p:sp>
      </p:grpSp>
      <p:sp>
        <p:nvSpPr>
          <p:cNvPr id="19468" name="Rectangle 79"/>
          <p:cNvSpPr>
            <a:spLocks noChangeArrowheads="1"/>
          </p:cNvSpPr>
          <p:nvPr/>
        </p:nvSpPr>
        <p:spPr bwMode="auto">
          <a:xfrm>
            <a:off x="1295400" y="4267200"/>
            <a:ext cx="2001838" cy="519113"/>
          </a:xfrm>
          <a:prstGeom prst="rect">
            <a:avLst/>
          </a:prstGeom>
          <a:noFill/>
          <a:ln w="9525">
            <a:noFill/>
            <a:miter lim="800000"/>
            <a:headEnd/>
            <a:tailEnd/>
          </a:ln>
        </p:spPr>
        <p:txBody>
          <a:bodyPr wrap="none" anchor="ctr">
            <a:spAutoFit/>
          </a:bodyPr>
          <a:lstStyle/>
          <a:p>
            <a:r>
              <a:rPr lang="en-US" sz="2800" b="1">
                <a:solidFill>
                  <a:srgbClr val="0F116A"/>
                </a:solidFill>
              </a:rPr>
              <a:t>Unicellular</a:t>
            </a:r>
          </a:p>
        </p:txBody>
      </p:sp>
      <p:sp>
        <p:nvSpPr>
          <p:cNvPr id="19469" name="Rectangle 80"/>
          <p:cNvSpPr>
            <a:spLocks noChangeArrowheads="1"/>
          </p:cNvSpPr>
          <p:nvPr/>
        </p:nvSpPr>
        <p:spPr bwMode="auto">
          <a:xfrm>
            <a:off x="5665788" y="4267200"/>
            <a:ext cx="2259012" cy="519113"/>
          </a:xfrm>
          <a:prstGeom prst="rect">
            <a:avLst/>
          </a:prstGeom>
          <a:noFill/>
          <a:ln w="9525">
            <a:noFill/>
            <a:miter lim="800000"/>
            <a:headEnd/>
            <a:tailEnd/>
          </a:ln>
        </p:spPr>
        <p:txBody>
          <a:bodyPr wrap="none" anchor="ctr">
            <a:spAutoFit/>
          </a:bodyPr>
          <a:lstStyle/>
          <a:p>
            <a:r>
              <a:rPr lang="en-US" sz="2800" b="1">
                <a:solidFill>
                  <a:srgbClr val="0F116A"/>
                </a:solidFill>
              </a:rPr>
              <a:t>Multicellular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4552">
                                            <p:txEl>
                                              <p:pRg st="0" end="0"/>
                                            </p:txEl>
                                          </p:spTgt>
                                        </p:tgtEl>
                                        <p:attrNameLst>
                                          <p:attrName>style.visibility</p:attrName>
                                        </p:attrNameLst>
                                      </p:cBhvr>
                                      <p:to>
                                        <p:strVal val="visible"/>
                                      </p:to>
                                    </p:set>
                                    <p:anim calcmode="lin" valueType="num">
                                      <p:cBhvr additive="base">
                                        <p:cTn id="7" dur="500" fill="hold"/>
                                        <p:tgtEl>
                                          <p:spTgt spid="3645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45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4552">
                                            <p:txEl>
                                              <p:pRg st="1" end="1"/>
                                            </p:txEl>
                                          </p:spTgt>
                                        </p:tgtEl>
                                        <p:attrNameLst>
                                          <p:attrName>style.visibility</p:attrName>
                                        </p:attrNameLst>
                                      </p:cBhvr>
                                      <p:to>
                                        <p:strVal val="visible"/>
                                      </p:to>
                                    </p:set>
                                    <p:anim calcmode="lin" valueType="num">
                                      <p:cBhvr additive="base">
                                        <p:cTn id="13" dur="500" fill="hold"/>
                                        <p:tgtEl>
                                          <p:spTgt spid="3645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45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4553">
                                            <p:txEl>
                                              <p:pRg st="0" end="0"/>
                                            </p:txEl>
                                          </p:spTgt>
                                        </p:tgtEl>
                                        <p:attrNameLst>
                                          <p:attrName>style.visibility</p:attrName>
                                        </p:attrNameLst>
                                      </p:cBhvr>
                                      <p:to>
                                        <p:strVal val="visible"/>
                                      </p:to>
                                    </p:set>
                                    <p:anim calcmode="lin" valueType="num">
                                      <p:cBhvr additive="base">
                                        <p:cTn id="19" dur="500" fill="hold"/>
                                        <p:tgtEl>
                                          <p:spTgt spid="36455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45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4553">
                                            <p:txEl>
                                              <p:pRg st="1" end="1"/>
                                            </p:txEl>
                                          </p:spTgt>
                                        </p:tgtEl>
                                        <p:attrNameLst>
                                          <p:attrName>style.visibility</p:attrName>
                                        </p:attrNameLst>
                                      </p:cBhvr>
                                      <p:to>
                                        <p:strVal val="visible"/>
                                      </p:to>
                                    </p:set>
                                    <p:anim calcmode="lin" valueType="num">
                                      <p:cBhvr additive="base">
                                        <p:cTn id="25" dur="500" fill="hold"/>
                                        <p:tgtEl>
                                          <p:spTgt spid="36455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45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4553">
                                            <p:txEl>
                                              <p:pRg st="2" end="2"/>
                                            </p:txEl>
                                          </p:spTgt>
                                        </p:tgtEl>
                                        <p:attrNameLst>
                                          <p:attrName>style.visibility</p:attrName>
                                        </p:attrNameLst>
                                      </p:cBhvr>
                                      <p:to>
                                        <p:strVal val="visible"/>
                                      </p:to>
                                    </p:set>
                                    <p:anim calcmode="lin" valueType="num">
                                      <p:cBhvr additive="base">
                                        <p:cTn id="31" dur="500" fill="hold"/>
                                        <p:tgtEl>
                                          <p:spTgt spid="36455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45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2" grpId="0" build="p" autoUpdateAnimBg="0"/>
      <p:bldP spid="36455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1" descr="40_04ExchangeSurfaces_CL"/>
          <p:cNvPicPr>
            <a:picLocks noChangeAspect="1" noChangeArrowheads="1"/>
          </p:cNvPicPr>
          <p:nvPr/>
        </p:nvPicPr>
        <p:blipFill>
          <a:blip r:embed="rId4"/>
          <a:srcRect/>
          <a:stretch>
            <a:fillRect/>
          </a:stretch>
        </p:blipFill>
        <p:spPr bwMode="auto">
          <a:xfrm>
            <a:off x="4252913" y="381000"/>
            <a:ext cx="4887912" cy="6319838"/>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pPr eaLnBrk="1" hangingPunct="1"/>
            <a:r>
              <a:rPr lang="en-US" smtClean="0"/>
              <a:t>Keeping an animal alive</a:t>
            </a:r>
          </a:p>
        </p:txBody>
      </p:sp>
      <p:sp>
        <p:nvSpPr>
          <p:cNvPr id="366595" name="Rectangle 3" descr="Rectangle: Click to edit Master text styles&#10;Second level&#10;Third level&#10;Fourth level&#10;Fifth level"/>
          <p:cNvSpPr>
            <a:spLocks noGrp="1" noChangeArrowheads="1"/>
          </p:cNvSpPr>
          <p:nvPr>
            <p:ph type="body" idx="1"/>
          </p:nvPr>
        </p:nvSpPr>
        <p:spPr>
          <a:xfrm>
            <a:off x="260350" y="1423988"/>
            <a:ext cx="4632325" cy="5434012"/>
          </a:xfrm>
          <a:solidFill>
            <a:schemeClr val="bg1"/>
          </a:solidFill>
        </p:spPr>
        <p:txBody>
          <a:bodyPr/>
          <a:lstStyle/>
          <a:p>
            <a:pPr eaLnBrk="1" hangingPunct="1"/>
            <a:r>
              <a:rPr lang="en-US" smtClean="0"/>
              <a:t>Had to evolve organ systems for:</a:t>
            </a:r>
          </a:p>
          <a:p>
            <a:pPr lvl="1" eaLnBrk="1" hangingPunct="1"/>
            <a:r>
              <a:rPr lang="en-US" smtClean="0"/>
              <a:t>getting materials in &amp; around</a:t>
            </a:r>
          </a:p>
          <a:p>
            <a:pPr lvl="2" eaLnBrk="1" hangingPunct="1"/>
            <a:r>
              <a:rPr lang="en-US" sz="2800" u="sng" smtClean="0">
                <a:solidFill>
                  <a:srgbClr val="CC0000"/>
                </a:solidFill>
              </a:rPr>
              <a:t>digestive system</a:t>
            </a:r>
          </a:p>
          <a:p>
            <a:pPr lvl="2" eaLnBrk="1" hangingPunct="1"/>
            <a:r>
              <a:rPr lang="en-US" sz="2800" u="sng" smtClean="0">
                <a:solidFill>
                  <a:srgbClr val="CC0000"/>
                </a:solidFill>
              </a:rPr>
              <a:t>respiratory system</a:t>
            </a:r>
          </a:p>
          <a:p>
            <a:pPr lvl="2" eaLnBrk="1" hangingPunct="1"/>
            <a:r>
              <a:rPr lang="en-US" sz="2800" u="sng" smtClean="0">
                <a:solidFill>
                  <a:srgbClr val="CC0000"/>
                </a:solidFill>
              </a:rPr>
              <a:t>circulatory system</a:t>
            </a:r>
            <a:endParaRPr lang="en-US" smtClean="0"/>
          </a:p>
          <a:p>
            <a:pPr lvl="1" eaLnBrk="1" hangingPunct="1"/>
            <a:r>
              <a:rPr lang="en-US" smtClean="0"/>
              <a:t>removing wastes</a:t>
            </a:r>
          </a:p>
          <a:p>
            <a:pPr lvl="2" eaLnBrk="1" hangingPunct="1"/>
            <a:r>
              <a:rPr lang="en-US" sz="2800" u="sng" smtClean="0">
                <a:solidFill>
                  <a:srgbClr val="CC0000"/>
                </a:solidFill>
              </a:rPr>
              <a:t>respiratory system </a:t>
            </a:r>
          </a:p>
          <a:p>
            <a:pPr lvl="2" eaLnBrk="1" hangingPunct="1"/>
            <a:r>
              <a:rPr lang="en-US" sz="2800" u="sng" smtClean="0">
                <a:solidFill>
                  <a:srgbClr val="CC0000"/>
                </a:solidFill>
              </a:rPr>
              <a:t>excretory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additive="base">
                                        <p:cTn id="7" dur="500" fill="hold"/>
                                        <p:tgtEl>
                                          <p:spTgt spid="366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6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6595">
                                            <p:txEl>
                                              <p:pRg st="1" end="1"/>
                                            </p:txEl>
                                          </p:spTgt>
                                        </p:tgtEl>
                                        <p:attrNameLst>
                                          <p:attrName>style.visibility</p:attrName>
                                        </p:attrNameLst>
                                      </p:cBhvr>
                                      <p:to>
                                        <p:strVal val="visible"/>
                                      </p:to>
                                    </p:set>
                                    <p:anim calcmode="lin" valueType="num">
                                      <p:cBhvr additive="base">
                                        <p:cTn id="13" dur="500" fill="hold"/>
                                        <p:tgtEl>
                                          <p:spTgt spid="366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65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6595">
                                            <p:txEl>
                                              <p:pRg st="2" end="2"/>
                                            </p:txEl>
                                          </p:spTgt>
                                        </p:tgtEl>
                                        <p:attrNameLst>
                                          <p:attrName>style.visibility</p:attrName>
                                        </p:attrNameLst>
                                      </p:cBhvr>
                                      <p:to>
                                        <p:strVal val="visible"/>
                                      </p:to>
                                    </p:set>
                                    <p:anim calcmode="lin" valueType="num">
                                      <p:cBhvr additive="base">
                                        <p:cTn id="19" dur="500" fill="hold"/>
                                        <p:tgtEl>
                                          <p:spTgt spid="366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6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6595">
                                            <p:txEl>
                                              <p:pRg st="3" end="3"/>
                                            </p:txEl>
                                          </p:spTgt>
                                        </p:tgtEl>
                                        <p:attrNameLst>
                                          <p:attrName>style.visibility</p:attrName>
                                        </p:attrNameLst>
                                      </p:cBhvr>
                                      <p:to>
                                        <p:strVal val="visible"/>
                                      </p:to>
                                    </p:set>
                                    <p:anim calcmode="lin" valueType="num">
                                      <p:cBhvr additive="base">
                                        <p:cTn id="25" dur="500" fill="hold"/>
                                        <p:tgtEl>
                                          <p:spTgt spid="366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65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6595">
                                            <p:txEl>
                                              <p:pRg st="4" end="4"/>
                                            </p:txEl>
                                          </p:spTgt>
                                        </p:tgtEl>
                                        <p:attrNameLst>
                                          <p:attrName>style.visibility</p:attrName>
                                        </p:attrNameLst>
                                      </p:cBhvr>
                                      <p:to>
                                        <p:strVal val="visible"/>
                                      </p:to>
                                    </p:set>
                                    <p:anim calcmode="lin" valueType="num">
                                      <p:cBhvr additive="base">
                                        <p:cTn id="31" dur="500" fill="hold"/>
                                        <p:tgtEl>
                                          <p:spTgt spid="3665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6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6595">
                                            <p:txEl>
                                              <p:pRg st="5" end="5"/>
                                            </p:txEl>
                                          </p:spTgt>
                                        </p:tgtEl>
                                        <p:attrNameLst>
                                          <p:attrName>style.visibility</p:attrName>
                                        </p:attrNameLst>
                                      </p:cBhvr>
                                      <p:to>
                                        <p:strVal val="visible"/>
                                      </p:to>
                                    </p:set>
                                    <p:anim calcmode="lin" valueType="num">
                                      <p:cBhvr additive="base">
                                        <p:cTn id="37" dur="500" fill="hold"/>
                                        <p:tgtEl>
                                          <p:spTgt spid="3665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65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6595">
                                            <p:txEl>
                                              <p:pRg st="6" end="6"/>
                                            </p:txEl>
                                          </p:spTgt>
                                        </p:tgtEl>
                                        <p:attrNameLst>
                                          <p:attrName>style.visibility</p:attrName>
                                        </p:attrNameLst>
                                      </p:cBhvr>
                                      <p:to>
                                        <p:strVal val="visible"/>
                                      </p:to>
                                    </p:set>
                                    <p:anim calcmode="lin" valueType="num">
                                      <p:cBhvr additive="base">
                                        <p:cTn id="43" dur="500" fill="hold"/>
                                        <p:tgtEl>
                                          <p:spTgt spid="3665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65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6595">
                                            <p:txEl>
                                              <p:pRg st="7" end="7"/>
                                            </p:txEl>
                                          </p:spTgt>
                                        </p:tgtEl>
                                        <p:attrNameLst>
                                          <p:attrName>style.visibility</p:attrName>
                                        </p:attrNameLst>
                                      </p:cBhvr>
                                      <p:to>
                                        <p:strVal val="visible"/>
                                      </p:to>
                                    </p:set>
                                    <p:anim calcmode="lin" valueType="num">
                                      <p:cBhvr additive="base">
                                        <p:cTn id="49" dur="500" fill="hold"/>
                                        <p:tgtEl>
                                          <p:spTgt spid="3665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65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3200400" y="3200400"/>
            <a:ext cx="2590800" cy="2667000"/>
          </a:xfrm>
          <a:prstGeom prst="rect">
            <a:avLst/>
          </a:prstGeom>
          <a:solidFill>
            <a:schemeClr val="bg2"/>
          </a:solidFill>
          <a:ln w="9525">
            <a:noFill/>
            <a:miter lim="800000"/>
            <a:headEnd/>
            <a:tailEnd/>
          </a:ln>
        </p:spPr>
        <p:txBody>
          <a:bodyPr wrap="none" anchor="ctr"/>
          <a:lstStyle/>
          <a:p>
            <a:endParaRPr lang="en-US"/>
          </a:p>
        </p:txBody>
      </p:sp>
      <p:sp>
        <p:nvSpPr>
          <p:cNvPr id="23555" name="Rectangle 3"/>
          <p:cNvSpPr>
            <a:spLocks noGrp="1" noChangeArrowheads="1"/>
          </p:cNvSpPr>
          <p:nvPr>
            <p:ph type="title"/>
          </p:nvPr>
        </p:nvSpPr>
        <p:spPr/>
        <p:txBody>
          <a:bodyPr/>
          <a:lstStyle/>
          <a:p>
            <a:pPr eaLnBrk="1" hangingPunct="1"/>
            <a:r>
              <a:rPr lang="en-US" smtClean="0"/>
              <a:t>What liquid waste do we make?</a:t>
            </a:r>
          </a:p>
        </p:txBody>
      </p:sp>
      <p:sp>
        <p:nvSpPr>
          <p:cNvPr id="339972" name="Rectangle 4" descr="Rectangle: Click to edit Master text styles&#10;Second level&#10;Third level&#10;Fourth level&#10;Fifth level"/>
          <p:cNvSpPr>
            <a:spLocks noGrp="1" noChangeArrowheads="1"/>
          </p:cNvSpPr>
          <p:nvPr>
            <p:ph type="body" idx="1"/>
          </p:nvPr>
        </p:nvSpPr>
        <p:spPr>
          <a:xfrm>
            <a:off x="838200" y="1600200"/>
            <a:ext cx="7772400" cy="1981200"/>
          </a:xfrm>
        </p:spPr>
        <p:txBody>
          <a:bodyPr/>
          <a:lstStyle/>
          <a:p>
            <a:pPr eaLnBrk="1" hangingPunct="1"/>
            <a:r>
              <a:rPr lang="en-US" smtClean="0"/>
              <a:t>Digesting protein makes poison</a:t>
            </a:r>
          </a:p>
          <a:p>
            <a:pPr lvl="1" eaLnBrk="1" hangingPunct="1"/>
            <a:r>
              <a:rPr lang="en-US" u="sng" smtClean="0">
                <a:solidFill>
                  <a:srgbClr val="CC0000"/>
                </a:solidFill>
              </a:rPr>
              <a:t>nitrogen waste = ammonia </a:t>
            </a:r>
            <a:r>
              <a:rPr lang="en-US" sz="3000" u="sng" smtClean="0">
                <a:solidFill>
                  <a:srgbClr val="CC0000"/>
                </a:solidFill>
              </a:rPr>
              <a:t>= poison</a:t>
            </a:r>
          </a:p>
        </p:txBody>
      </p:sp>
      <p:sp>
        <p:nvSpPr>
          <p:cNvPr id="23557" name="Text Box 7"/>
          <p:cNvSpPr txBox="1">
            <a:spLocks noChangeArrowheads="1"/>
          </p:cNvSpPr>
          <p:nvPr/>
        </p:nvSpPr>
        <p:spPr bwMode="auto">
          <a:xfrm>
            <a:off x="3200400" y="5149850"/>
            <a:ext cx="514350" cy="641350"/>
          </a:xfrm>
          <a:prstGeom prst="rect">
            <a:avLst/>
          </a:prstGeom>
          <a:noFill/>
          <a:ln w="9525">
            <a:noFill/>
            <a:miter lim="800000"/>
            <a:headEnd/>
            <a:tailEnd/>
          </a:ln>
        </p:spPr>
        <p:txBody>
          <a:bodyPr wrap="none" anchor="ctr">
            <a:spAutoFit/>
          </a:bodyPr>
          <a:lstStyle/>
          <a:p>
            <a:r>
              <a:rPr lang="en-US" sz="3600" b="1">
                <a:solidFill>
                  <a:srgbClr val="000000"/>
                </a:solidFill>
              </a:rPr>
              <a:t>H</a:t>
            </a:r>
          </a:p>
        </p:txBody>
      </p:sp>
      <p:sp>
        <p:nvSpPr>
          <p:cNvPr id="23558" name="Text Box 8"/>
          <p:cNvSpPr txBox="1">
            <a:spLocks noChangeArrowheads="1"/>
          </p:cNvSpPr>
          <p:nvPr/>
        </p:nvSpPr>
        <p:spPr bwMode="auto">
          <a:xfrm flipH="1">
            <a:off x="1689100" y="3917950"/>
            <a:ext cx="184150" cy="1409700"/>
          </a:xfrm>
          <a:prstGeom prst="rect">
            <a:avLst/>
          </a:prstGeom>
          <a:noFill/>
          <a:ln w="9525">
            <a:noFill/>
            <a:miter lim="800000"/>
            <a:headEnd/>
            <a:tailEnd/>
          </a:ln>
        </p:spPr>
        <p:txBody>
          <a:bodyPr wrap="none" anchor="ctr">
            <a:spAutoFit/>
          </a:bodyPr>
          <a:lstStyle/>
          <a:p>
            <a:pPr>
              <a:lnSpc>
                <a:spcPct val="50000"/>
              </a:lnSpc>
              <a:spcBef>
                <a:spcPct val="50000"/>
              </a:spcBef>
            </a:pPr>
            <a:endParaRPr lang="en-US" sz="3600" b="1">
              <a:solidFill>
                <a:srgbClr val="000000"/>
              </a:solidFill>
            </a:endParaRPr>
          </a:p>
          <a:p>
            <a:pPr>
              <a:lnSpc>
                <a:spcPct val="50000"/>
              </a:lnSpc>
              <a:spcBef>
                <a:spcPct val="50000"/>
              </a:spcBef>
            </a:pPr>
            <a:endParaRPr lang="en-US" sz="3600" b="1">
              <a:solidFill>
                <a:srgbClr val="000000"/>
              </a:solidFill>
            </a:endParaRPr>
          </a:p>
          <a:p>
            <a:pPr>
              <a:lnSpc>
                <a:spcPct val="40000"/>
              </a:lnSpc>
              <a:spcBef>
                <a:spcPct val="50000"/>
              </a:spcBef>
            </a:pPr>
            <a:endParaRPr lang="en-US" sz="3600" b="1">
              <a:solidFill>
                <a:schemeClr val="bg1"/>
              </a:solidFill>
            </a:endParaRPr>
          </a:p>
        </p:txBody>
      </p:sp>
      <p:sp>
        <p:nvSpPr>
          <p:cNvPr id="339977" name="Rectangle 9"/>
          <p:cNvSpPr>
            <a:spLocks noChangeArrowheads="1"/>
          </p:cNvSpPr>
          <p:nvPr/>
        </p:nvSpPr>
        <p:spPr bwMode="auto">
          <a:xfrm>
            <a:off x="6780213" y="3810000"/>
            <a:ext cx="1898650" cy="549275"/>
          </a:xfrm>
          <a:prstGeom prst="rect">
            <a:avLst/>
          </a:prstGeom>
          <a:noFill/>
          <a:ln w="9525">
            <a:noFill/>
            <a:miter lim="800000"/>
            <a:headEnd/>
            <a:tailEnd/>
          </a:ln>
        </p:spPr>
        <p:txBody>
          <a:bodyPr wrap="none" anchor="ctr">
            <a:spAutoFit/>
          </a:bodyPr>
          <a:lstStyle/>
          <a:p>
            <a:r>
              <a:rPr lang="en-US" sz="3000" b="1">
                <a:solidFill>
                  <a:srgbClr val="0F116A"/>
                </a:solidFill>
              </a:rPr>
              <a:t>CO</a:t>
            </a:r>
            <a:r>
              <a:rPr lang="en-US" sz="3000" b="1" baseline="-25000">
                <a:solidFill>
                  <a:srgbClr val="0F116A"/>
                </a:solidFill>
              </a:rPr>
              <a:t>2 + </a:t>
            </a:r>
            <a:r>
              <a:rPr lang="en-US" sz="3000" b="1">
                <a:solidFill>
                  <a:srgbClr val="0F116A"/>
                </a:solidFill>
              </a:rPr>
              <a:t>H</a:t>
            </a:r>
            <a:r>
              <a:rPr lang="en-US" sz="3000" b="1" baseline="-25000">
                <a:solidFill>
                  <a:srgbClr val="0F116A"/>
                </a:solidFill>
              </a:rPr>
              <a:t>2</a:t>
            </a:r>
            <a:r>
              <a:rPr lang="en-US" sz="3000" b="1">
                <a:solidFill>
                  <a:srgbClr val="0F116A"/>
                </a:solidFill>
              </a:rPr>
              <a:t>O</a:t>
            </a:r>
          </a:p>
        </p:txBody>
      </p:sp>
      <p:sp>
        <p:nvSpPr>
          <p:cNvPr id="339978" name="AutoShape 10"/>
          <p:cNvSpPr>
            <a:spLocks noChangeArrowheads="1"/>
          </p:cNvSpPr>
          <p:nvPr/>
        </p:nvSpPr>
        <p:spPr bwMode="auto">
          <a:xfrm>
            <a:off x="5715000" y="3124200"/>
            <a:ext cx="990600" cy="1219200"/>
          </a:xfrm>
          <a:prstGeom prst="curvedRightArrow">
            <a:avLst>
              <a:gd name="adj1" fmla="val 24615"/>
              <a:gd name="adj2" fmla="val 49231"/>
              <a:gd name="adj3" fmla="val 33333"/>
            </a:avLst>
          </a:prstGeom>
          <a:solidFill>
            <a:schemeClr val="hlink"/>
          </a:solidFill>
          <a:ln w="9525">
            <a:solidFill>
              <a:schemeClr val="tx1"/>
            </a:solidFill>
            <a:miter lim="800000"/>
            <a:headEnd/>
            <a:tailEnd/>
          </a:ln>
        </p:spPr>
        <p:txBody>
          <a:bodyPr wrap="none" anchor="ctr"/>
          <a:lstStyle/>
          <a:p>
            <a:endParaRPr lang="en-US"/>
          </a:p>
        </p:txBody>
      </p:sp>
      <p:sp>
        <p:nvSpPr>
          <p:cNvPr id="23561" name="Rectangle 11"/>
          <p:cNvSpPr>
            <a:spLocks noChangeArrowheads="1"/>
          </p:cNvSpPr>
          <p:nvPr/>
        </p:nvSpPr>
        <p:spPr bwMode="auto">
          <a:xfrm>
            <a:off x="5791200" y="2667000"/>
            <a:ext cx="1066800" cy="990600"/>
          </a:xfrm>
          <a:prstGeom prst="rect">
            <a:avLst/>
          </a:prstGeom>
          <a:solidFill>
            <a:schemeClr val="bg1"/>
          </a:solidFill>
          <a:ln w="9525">
            <a:noFill/>
            <a:miter lim="800000"/>
            <a:headEnd/>
            <a:tailEnd/>
          </a:ln>
        </p:spPr>
        <p:txBody>
          <a:bodyPr wrap="none" anchor="ctr"/>
          <a:lstStyle/>
          <a:p>
            <a:endParaRPr lang="en-US"/>
          </a:p>
        </p:txBody>
      </p:sp>
      <p:sp>
        <p:nvSpPr>
          <p:cNvPr id="339980" name="Rectangle 12"/>
          <p:cNvSpPr>
            <a:spLocks noChangeArrowheads="1"/>
          </p:cNvSpPr>
          <p:nvPr/>
        </p:nvSpPr>
        <p:spPr bwMode="auto">
          <a:xfrm>
            <a:off x="2895600" y="6308725"/>
            <a:ext cx="2982913" cy="549275"/>
          </a:xfrm>
          <a:prstGeom prst="rect">
            <a:avLst/>
          </a:prstGeom>
          <a:noFill/>
          <a:ln w="9525">
            <a:noFill/>
            <a:miter lim="800000"/>
            <a:headEnd/>
            <a:tailEnd/>
          </a:ln>
        </p:spPr>
        <p:txBody>
          <a:bodyPr wrap="none" anchor="ctr">
            <a:spAutoFit/>
          </a:bodyPr>
          <a:lstStyle/>
          <a:p>
            <a:pPr algn="l"/>
            <a:r>
              <a:rPr lang="en-US" sz="3000" b="1" u="sng">
                <a:solidFill>
                  <a:srgbClr val="CC0000"/>
                </a:solidFill>
              </a:rPr>
              <a:t>NH</a:t>
            </a:r>
            <a:r>
              <a:rPr lang="en-US" sz="3000" b="1" baseline="-25000">
                <a:solidFill>
                  <a:srgbClr val="CC0000"/>
                </a:solidFill>
              </a:rPr>
              <a:t>2</a:t>
            </a:r>
            <a:r>
              <a:rPr lang="en-US" sz="3000" b="1" u="sng">
                <a:solidFill>
                  <a:srgbClr val="CC0000"/>
                </a:solidFill>
              </a:rPr>
              <a:t> = ammonia</a:t>
            </a:r>
          </a:p>
        </p:txBody>
      </p:sp>
      <p:sp>
        <p:nvSpPr>
          <p:cNvPr id="339981" name="AutoShape 13"/>
          <p:cNvSpPr>
            <a:spLocks noChangeArrowheads="1"/>
          </p:cNvSpPr>
          <p:nvPr/>
        </p:nvSpPr>
        <p:spPr bwMode="auto">
          <a:xfrm>
            <a:off x="1905000" y="5562600"/>
            <a:ext cx="990600" cy="1219200"/>
          </a:xfrm>
          <a:prstGeom prst="curvedRightArrow">
            <a:avLst>
              <a:gd name="adj1" fmla="val 24615"/>
              <a:gd name="adj2" fmla="val 49231"/>
              <a:gd name="adj3" fmla="val 33333"/>
            </a:avLst>
          </a:prstGeom>
          <a:solidFill>
            <a:srgbClr val="FFCC18"/>
          </a:solidFill>
          <a:ln w="9525">
            <a:solidFill>
              <a:schemeClr val="tx1"/>
            </a:solidFill>
            <a:miter lim="800000"/>
            <a:headEnd/>
            <a:tailEnd/>
          </a:ln>
        </p:spPr>
        <p:txBody>
          <a:bodyPr wrap="none" anchor="ctr"/>
          <a:lstStyle/>
          <a:p>
            <a:endParaRPr lang="en-US"/>
          </a:p>
        </p:txBody>
      </p:sp>
      <p:sp>
        <p:nvSpPr>
          <p:cNvPr id="23564" name="Rectangle 14"/>
          <p:cNvSpPr>
            <a:spLocks noChangeArrowheads="1"/>
          </p:cNvSpPr>
          <p:nvPr/>
        </p:nvSpPr>
        <p:spPr bwMode="auto">
          <a:xfrm>
            <a:off x="1981200" y="5105400"/>
            <a:ext cx="1066800" cy="990600"/>
          </a:xfrm>
          <a:prstGeom prst="rect">
            <a:avLst/>
          </a:prstGeom>
          <a:solidFill>
            <a:schemeClr val="bg1"/>
          </a:solidFill>
          <a:ln w="9525">
            <a:noFill/>
            <a:miter lim="800000"/>
            <a:headEnd/>
            <a:tailEnd/>
          </a:ln>
        </p:spPr>
        <p:txBody>
          <a:bodyPr wrap="none" anchor="ctr"/>
          <a:lstStyle/>
          <a:p>
            <a:endParaRPr lang="en-US"/>
          </a:p>
        </p:txBody>
      </p:sp>
      <p:sp>
        <p:nvSpPr>
          <p:cNvPr id="339983" name="Oval 15"/>
          <p:cNvSpPr>
            <a:spLocks noChangeArrowheads="1"/>
          </p:cNvSpPr>
          <p:nvPr/>
        </p:nvSpPr>
        <p:spPr bwMode="auto">
          <a:xfrm>
            <a:off x="1066800" y="3352800"/>
            <a:ext cx="2057400" cy="2514600"/>
          </a:xfrm>
          <a:prstGeom prst="ellipse">
            <a:avLst/>
          </a:prstGeom>
          <a:solidFill>
            <a:srgbClr val="FFEA18"/>
          </a:solidFill>
          <a:ln w="9525">
            <a:noFill/>
            <a:round/>
            <a:headEnd/>
            <a:tailEnd/>
          </a:ln>
        </p:spPr>
        <p:txBody>
          <a:bodyPr wrap="none" anchor="ctr"/>
          <a:lstStyle/>
          <a:p>
            <a:endParaRPr lang="en-US"/>
          </a:p>
        </p:txBody>
      </p:sp>
      <p:grpSp>
        <p:nvGrpSpPr>
          <p:cNvPr id="23566" name="Group 16"/>
          <p:cNvGrpSpPr>
            <a:grpSpLocks/>
          </p:cNvGrpSpPr>
          <p:nvPr/>
        </p:nvGrpSpPr>
        <p:grpSpPr bwMode="auto">
          <a:xfrm>
            <a:off x="1695450" y="3625850"/>
            <a:ext cx="1123950" cy="1860550"/>
            <a:chOff x="2880" y="2832"/>
            <a:chExt cx="708" cy="1172"/>
          </a:xfrm>
        </p:grpSpPr>
        <p:sp>
          <p:nvSpPr>
            <p:cNvPr id="23572" name="Line 17"/>
            <p:cNvSpPr>
              <a:spLocks noChangeShapeType="1"/>
            </p:cNvSpPr>
            <p:nvPr/>
          </p:nvSpPr>
          <p:spPr bwMode="auto">
            <a:xfrm flipH="1" flipV="1">
              <a:off x="3156" y="3044"/>
              <a:ext cx="192" cy="192"/>
            </a:xfrm>
            <a:prstGeom prst="line">
              <a:avLst/>
            </a:prstGeom>
            <a:noFill/>
            <a:ln w="38100">
              <a:solidFill>
                <a:srgbClr val="1822CD"/>
              </a:solidFill>
              <a:round/>
              <a:headEnd/>
              <a:tailEnd/>
            </a:ln>
          </p:spPr>
          <p:txBody>
            <a:bodyPr wrap="none" anchor="ctr"/>
            <a:lstStyle/>
            <a:p>
              <a:endParaRPr lang="en-US"/>
            </a:p>
          </p:txBody>
        </p:sp>
        <p:sp>
          <p:nvSpPr>
            <p:cNvPr id="23573" name="Line 18"/>
            <p:cNvSpPr>
              <a:spLocks noChangeShapeType="1"/>
            </p:cNvSpPr>
            <p:nvPr/>
          </p:nvSpPr>
          <p:spPr bwMode="auto">
            <a:xfrm rot="5400000" flipH="1" flipV="1">
              <a:off x="3156" y="3572"/>
              <a:ext cx="192" cy="192"/>
            </a:xfrm>
            <a:prstGeom prst="line">
              <a:avLst/>
            </a:prstGeom>
            <a:noFill/>
            <a:ln w="38100">
              <a:solidFill>
                <a:srgbClr val="1822CD"/>
              </a:solidFill>
              <a:round/>
              <a:headEnd/>
              <a:tailEnd/>
            </a:ln>
          </p:spPr>
          <p:txBody>
            <a:bodyPr wrap="none" anchor="ctr"/>
            <a:lstStyle/>
            <a:p>
              <a:endParaRPr lang="en-US"/>
            </a:p>
          </p:txBody>
        </p:sp>
        <p:grpSp>
          <p:nvGrpSpPr>
            <p:cNvPr id="23574" name="Group 19"/>
            <p:cNvGrpSpPr>
              <a:grpSpLocks/>
            </p:cNvGrpSpPr>
            <p:nvPr/>
          </p:nvGrpSpPr>
          <p:grpSpPr bwMode="auto">
            <a:xfrm>
              <a:off x="2880" y="2832"/>
              <a:ext cx="708" cy="1172"/>
              <a:chOff x="2880" y="2832"/>
              <a:chExt cx="708" cy="1172"/>
            </a:xfrm>
          </p:grpSpPr>
          <p:sp>
            <p:nvSpPr>
              <p:cNvPr id="23575" name="Text Box 20"/>
              <p:cNvSpPr txBox="1">
                <a:spLocks noChangeArrowheads="1"/>
              </p:cNvSpPr>
              <p:nvPr/>
            </p:nvSpPr>
            <p:spPr bwMode="auto">
              <a:xfrm flipH="1">
                <a:off x="2880" y="2832"/>
                <a:ext cx="324" cy="404"/>
              </a:xfrm>
              <a:prstGeom prst="rect">
                <a:avLst/>
              </a:prstGeom>
              <a:noFill/>
              <a:ln w="9525">
                <a:noFill/>
                <a:miter lim="800000"/>
                <a:headEnd/>
                <a:tailEnd/>
              </a:ln>
            </p:spPr>
            <p:txBody>
              <a:bodyPr wrap="none" anchor="ctr">
                <a:spAutoFit/>
              </a:bodyPr>
              <a:lstStyle/>
              <a:p>
                <a:pPr>
                  <a:spcBef>
                    <a:spcPct val="50000"/>
                  </a:spcBef>
                </a:pPr>
                <a:r>
                  <a:rPr lang="en-US" sz="3600" b="1">
                    <a:solidFill>
                      <a:srgbClr val="1822CD"/>
                    </a:solidFill>
                  </a:rPr>
                  <a:t>H</a:t>
                </a:r>
                <a:endParaRPr lang="en-US"/>
              </a:p>
            </p:txBody>
          </p:sp>
          <p:sp>
            <p:nvSpPr>
              <p:cNvPr id="23576" name="Text Box 21"/>
              <p:cNvSpPr txBox="1">
                <a:spLocks noChangeArrowheads="1"/>
              </p:cNvSpPr>
              <p:nvPr/>
            </p:nvSpPr>
            <p:spPr bwMode="auto">
              <a:xfrm flipH="1">
                <a:off x="2930" y="3600"/>
                <a:ext cx="324" cy="404"/>
              </a:xfrm>
              <a:prstGeom prst="rect">
                <a:avLst/>
              </a:prstGeom>
              <a:noFill/>
              <a:ln w="9525">
                <a:noFill/>
                <a:miter lim="800000"/>
                <a:headEnd/>
                <a:tailEnd/>
              </a:ln>
            </p:spPr>
            <p:txBody>
              <a:bodyPr wrap="none" anchor="ctr">
                <a:spAutoFit/>
              </a:bodyPr>
              <a:lstStyle/>
              <a:p>
                <a:pPr algn="r">
                  <a:spcBef>
                    <a:spcPct val="50000"/>
                  </a:spcBef>
                </a:pPr>
                <a:r>
                  <a:rPr lang="en-US" sz="3600" b="1">
                    <a:solidFill>
                      <a:srgbClr val="1822CD"/>
                    </a:solidFill>
                  </a:rPr>
                  <a:t>H</a:t>
                </a:r>
                <a:endParaRPr lang="en-US">
                  <a:solidFill>
                    <a:srgbClr val="1822CD"/>
                  </a:solidFill>
                </a:endParaRPr>
              </a:p>
            </p:txBody>
          </p:sp>
          <p:sp>
            <p:nvSpPr>
              <p:cNvPr id="23577" name="Rectangle 22"/>
              <p:cNvSpPr>
                <a:spLocks noChangeArrowheads="1"/>
              </p:cNvSpPr>
              <p:nvPr/>
            </p:nvSpPr>
            <p:spPr bwMode="auto">
              <a:xfrm>
                <a:off x="3264" y="3206"/>
                <a:ext cx="324" cy="404"/>
              </a:xfrm>
              <a:prstGeom prst="rect">
                <a:avLst/>
              </a:prstGeom>
              <a:noFill/>
              <a:ln w="9525">
                <a:noFill/>
                <a:miter lim="800000"/>
                <a:headEnd/>
                <a:tailEnd/>
              </a:ln>
            </p:spPr>
            <p:txBody>
              <a:bodyPr anchor="ctr">
                <a:spAutoFit/>
              </a:bodyPr>
              <a:lstStyle/>
              <a:p>
                <a:r>
                  <a:rPr lang="en-US" sz="3600" b="1">
                    <a:solidFill>
                      <a:srgbClr val="1822CD"/>
                    </a:solidFill>
                  </a:rPr>
                  <a:t>N</a:t>
                </a:r>
              </a:p>
            </p:txBody>
          </p:sp>
        </p:grpSp>
      </p:grpSp>
      <p:grpSp>
        <p:nvGrpSpPr>
          <p:cNvPr id="23567" name="Group 27"/>
          <p:cNvGrpSpPr>
            <a:grpSpLocks/>
          </p:cNvGrpSpPr>
          <p:nvPr/>
        </p:nvGrpSpPr>
        <p:grpSpPr bwMode="auto">
          <a:xfrm>
            <a:off x="3859213" y="3273425"/>
            <a:ext cx="2076450" cy="1470025"/>
            <a:chOff x="2440" y="1856"/>
            <a:chExt cx="1308" cy="926"/>
          </a:xfrm>
        </p:grpSpPr>
        <p:sp>
          <p:nvSpPr>
            <p:cNvPr id="23569" name="Text Box 5"/>
            <p:cNvSpPr txBox="1">
              <a:spLocks noChangeArrowheads="1"/>
            </p:cNvSpPr>
            <p:nvPr/>
          </p:nvSpPr>
          <p:spPr bwMode="auto">
            <a:xfrm>
              <a:off x="2440" y="2551"/>
              <a:ext cx="1308" cy="231"/>
            </a:xfrm>
            <a:prstGeom prst="rect">
              <a:avLst/>
            </a:prstGeom>
            <a:noFill/>
            <a:ln w="9525">
              <a:noFill/>
              <a:miter lim="800000"/>
              <a:headEnd/>
              <a:tailEnd/>
            </a:ln>
          </p:spPr>
          <p:txBody>
            <a:bodyPr anchor="ctr">
              <a:spAutoFit/>
            </a:bodyPr>
            <a:lstStyle/>
            <a:p>
              <a:pPr>
                <a:lnSpc>
                  <a:spcPct val="50000"/>
                </a:lnSpc>
                <a:spcBef>
                  <a:spcPct val="50000"/>
                </a:spcBef>
              </a:pPr>
              <a:r>
                <a:rPr lang="en-US" sz="3600" b="1">
                  <a:solidFill>
                    <a:srgbClr val="2F8B20"/>
                  </a:solidFill>
                </a:rPr>
                <a:t>C—OH</a:t>
              </a:r>
            </a:p>
          </p:txBody>
        </p:sp>
        <p:sp>
          <p:nvSpPr>
            <p:cNvPr id="23570" name="Rectangle 25"/>
            <p:cNvSpPr>
              <a:spLocks noChangeArrowheads="1"/>
            </p:cNvSpPr>
            <p:nvPr/>
          </p:nvSpPr>
          <p:spPr bwMode="auto">
            <a:xfrm>
              <a:off x="2600" y="2108"/>
              <a:ext cx="277" cy="404"/>
            </a:xfrm>
            <a:prstGeom prst="rect">
              <a:avLst/>
            </a:prstGeom>
            <a:noFill/>
            <a:ln w="9525">
              <a:noFill/>
              <a:miter lim="800000"/>
              <a:headEnd/>
              <a:tailEnd/>
            </a:ln>
          </p:spPr>
          <p:txBody>
            <a:bodyPr wrap="none" anchor="ctr">
              <a:spAutoFit/>
            </a:bodyPr>
            <a:lstStyle/>
            <a:p>
              <a:r>
                <a:rPr lang="en-US" sz="3600" b="1">
                  <a:solidFill>
                    <a:srgbClr val="2F8B20"/>
                  </a:solidFill>
                </a:rPr>
                <a:t>||</a:t>
              </a:r>
            </a:p>
          </p:txBody>
        </p:sp>
        <p:sp>
          <p:nvSpPr>
            <p:cNvPr id="23571" name="Rectangle 26"/>
            <p:cNvSpPr>
              <a:spLocks noChangeArrowheads="1"/>
            </p:cNvSpPr>
            <p:nvPr/>
          </p:nvSpPr>
          <p:spPr bwMode="auto">
            <a:xfrm>
              <a:off x="2495" y="1856"/>
              <a:ext cx="580" cy="646"/>
            </a:xfrm>
            <a:prstGeom prst="rect">
              <a:avLst/>
            </a:prstGeom>
            <a:noFill/>
            <a:ln w="9525">
              <a:noFill/>
              <a:miter lim="800000"/>
              <a:headEnd/>
              <a:tailEnd/>
            </a:ln>
          </p:spPr>
          <p:txBody>
            <a:bodyPr wrap="none" anchor="b">
              <a:spAutoFit/>
            </a:bodyPr>
            <a:lstStyle/>
            <a:p>
              <a:pPr>
                <a:spcBef>
                  <a:spcPct val="50000"/>
                </a:spcBef>
              </a:pPr>
              <a:r>
                <a:rPr lang="en-US" sz="3600" b="1">
                  <a:solidFill>
                    <a:srgbClr val="2F8B20"/>
                  </a:solidFill>
                </a:rPr>
                <a:t> O  </a:t>
              </a:r>
            </a:p>
            <a:p>
              <a:pPr>
                <a:lnSpc>
                  <a:spcPct val="20000"/>
                </a:lnSpc>
                <a:spcBef>
                  <a:spcPct val="50000"/>
                </a:spcBef>
              </a:pPr>
              <a:r>
                <a:rPr lang="en-US" sz="3600" b="1">
                  <a:solidFill>
                    <a:srgbClr val="2F8B20"/>
                  </a:solidFill>
                </a:rPr>
                <a:t>  </a:t>
              </a:r>
            </a:p>
          </p:txBody>
        </p:sp>
      </p:grpSp>
      <p:sp>
        <p:nvSpPr>
          <p:cNvPr id="23568" name="Text Box 6"/>
          <p:cNvSpPr txBox="1">
            <a:spLocks noChangeArrowheads="1"/>
          </p:cNvSpPr>
          <p:nvPr/>
        </p:nvSpPr>
        <p:spPr bwMode="auto">
          <a:xfrm>
            <a:off x="2743200" y="3113088"/>
            <a:ext cx="1428750" cy="2124075"/>
          </a:xfrm>
          <a:prstGeom prst="rect">
            <a:avLst/>
          </a:prstGeom>
          <a:noFill/>
          <a:ln w="9525">
            <a:noFill/>
            <a:miter lim="800000"/>
            <a:headEnd/>
            <a:tailEnd/>
          </a:ln>
        </p:spPr>
        <p:txBody>
          <a:bodyPr wrap="none" anchor="ctr">
            <a:spAutoFit/>
          </a:bodyPr>
          <a:lstStyle/>
          <a:p>
            <a:pPr>
              <a:spcBef>
                <a:spcPct val="50000"/>
              </a:spcBef>
            </a:pPr>
            <a:r>
              <a:rPr lang="en-US" sz="3600" b="1">
                <a:solidFill>
                  <a:srgbClr val="000000"/>
                </a:solidFill>
              </a:rPr>
              <a:t>H</a:t>
            </a:r>
          </a:p>
          <a:p>
            <a:pPr>
              <a:lnSpc>
                <a:spcPct val="30000"/>
              </a:lnSpc>
              <a:spcBef>
                <a:spcPct val="50000"/>
              </a:spcBef>
            </a:pPr>
            <a:r>
              <a:rPr lang="en-US" sz="3600" b="1">
                <a:solidFill>
                  <a:srgbClr val="000000"/>
                </a:solidFill>
              </a:rPr>
              <a:t>|</a:t>
            </a:r>
          </a:p>
          <a:p>
            <a:pPr>
              <a:lnSpc>
                <a:spcPct val="50000"/>
              </a:lnSpc>
              <a:spcBef>
                <a:spcPct val="50000"/>
              </a:spcBef>
            </a:pPr>
            <a:r>
              <a:rPr lang="en-US" sz="3600" b="1">
                <a:solidFill>
                  <a:srgbClr val="000000"/>
                </a:solidFill>
              </a:rPr>
              <a:t>—C—</a:t>
            </a:r>
          </a:p>
          <a:p>
            <a:pPr>
              <a:lnSpc>
                <a:spcPct val="40000"/>
              </a:lnSpc>
              <a:spcBef>
                <a:spcPct val="50000"/>
              </a:spcBef>
            </a:pPr>
            <a:r>
              <a:rPr lang="en-US" sz="3600" b="1">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9972">
                                            <p:txEl>
                                              <p:pRg st="0" end="0"/>
                                            </p:txEl>
                                          </p:spTgt>
                                        </p:tgtEl>
                                        <p:attrNameLst>
                                          <p:attrName>style.visibility</p:attrName>
                                        </p:attrNameLst>
                                      </p:cBhvr>
                                      <p:to>
                                        <p:strVal val="visible"/>
                                      </p:to>
                                    </p:set>
                                    <p:anim calcmode="lin" valueType="num">
                                      <p:cBhvr additive="base">
                                        <p:cTn id="7" dur="500" fill="hold"/>
                                        <p:tgtEl>
                                          <p:spTgt spid="3399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99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9970"/>
                                        </p:tgtEl>
                                        <p:attrNameLst>
                                          <p:attrName>style.visibility</p:attrName>
                                        </p:attrNameLst>
                                      </p:cBhvr>
                                      <p:to>
                                        <p:strVal val="visible"/>
                                      </p:to>
                                    </p:set>
                                    <p:animEffect transition="in" filter="wipe(left)">
                                      <p:cBhvr>
                                        <p:cTn id="13" dur="500"/>
                                        <p:tgtEl>
                                          <p:spTgt spid="339970"/>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9978"/>
                                        </p:tgtEl>
                                        <p:attrNameLst>
                                          <p:attrName>style.visibility</p:attrName>
                                        </p:attrNameLst>
                                      </p:cBhvr>
                                      <p:to>
                                        <p:strVal val="visible"/>
                                      </p:to>
                                    </p:set>
                                    <p:animEffect transition="in" filter="wipe(left)">
                                      <p:cBhvr>
                                        <p:cTn id="18" dur="500"/>
                                        <p:tgtEl>
                                          <p:spTgt spid="339978"/>
                                        </p:tgtEl>
                                      </p:cBhvr>
                                    </p:animEffect>
                                  </p:childTnLst>
                                  <p:subTnLst>
                                    <p:audio>
                                      <p:cMediaNode>
                                        <p:cTn display="0" masterRel="sameClick">
                                          <p:stCondLst>
                                            <p:cond evt="begin" delay="0">
                                              <p:tn val="16"/>
                                            </p:cond>
                                          </p:stCondLst>
                                          <p:endCondLst>
                                            <p:cond evt="onStopAudio" delay="0">
                                              <p:tgtEl>
                                                <p:sldTgt/>
                                              </p:tgtEl>
                                            </p:cond>
                                          </p:endCondLst>
                                        </p:cTn>
                                        <p:tgtEl>
                                          <p:sndTgt r:embed="rId5" name="Arrow"/>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9977">
                                            <p:txEl>
                                              <p:pRg st="0" end="0"/>
                                            </p:txEl>
                                          </p:spTgt>
                                        </p:tgtEl>
                                        <p:attrNameLst>
                                          <p:attrName>style.visibility</p:attrName>
                                        </p:attrNameLst>
                                      </p:cBhvr>
                                      <p:to>
                                        <p:strVal val="visible"/>
                                      </p:to>
                                    </p:set>
                                    <p:animEffect transition="in" filter="wipe(left)">
                                      <p:cBhvr>
                                        <p:cTn id="23" dur="500"/>
                                        <p:tgtEl>
                                          <p:spTgt spid="339977">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6" name="Pencil Check"/>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39983"/>
                                        </p:tgtEl>
                                        <p:attrNameLst>
                                          <p:attrName>style.visibility</p:attrName>
                                        </p:attrNameLst>
                                      </p:cBhvr>
                                      <p:to>
                                        <p:strVal val="visible"/>
                                      </p:to>
                                    </p:set>
                                    <p:animEffect transition="in" filter="wipe(right)">
                                      <p:cBhvr>
                                        <p:cTn id="28" dur="500"/>
                                        <p:tgtEl>
                                          <p:spTgt spid="339983"/>
                                        </p:tgtEl>
                                      </p:cBhvr>
                                    </p:animEffect>
                                  </p:childTnLst>
                                  <p:subTnLst>
                                    <p:audio>
                                      <p:cMediaNode>
                                        <p:cTn display="0" masterRel="sameClick">
                                          <p:stCondLst>
                                            <p:cond evt="begin" delay="0">
                                              <p:tn val="26"/>
                                            </p:cond>
                                          </p:stCondLst>
                                          <p:endCondLst>
                                            <p:cond evt="onStopAudio" delay="0">
                                              <p:tgtEl>
                                                <p:sldTgt/>
                                              </p:tgtEl>
                                            </p:cond>
                                          </p:endCondLst>
                                        </p:cTn>
                                        <p:tgtEl>
                                          <p:sndTgt r:embed="rId4" name="Vibro Up"/>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39981"/>
                                        </p:tgtEl>
                                        <p:attrNameLst>
                                          <p:attrName>style.visibility</p:attrName>
                                        </p:attrNameLst>
                                      </p:cBhvr>
                                      <p:to>
                                        <p:strVal val="visible"/>
                                      </p:to>
                                    </p:set>
                                    <p:animEffect transition="in" filter="wipe(left)">
                                      <p:cBhvr>
                                        <p:cTn id="33" dur="500"/>
                                        <p:tgtEl>
                                          <p:spTgt spid="339981"/>
                                        </p:tgtEl>
                                      </p:cBhvr>
                                    </p:animEffect>
                                  </p:childTnLst>
                                  <p:subTnLst>
                                    <p:audio>
                                      <p:cMediaNode>
                                        <p:cTn display="0" masterRel="sameClick">
                                          <p:stCondLst>
                                            <p:cond evt="begin" delay="0">
                                              <p:tn val="31"/>
                                            </p:cond>
                                          </p:stCondLst>
                                          <p:endCondLst>
                                            <p:cond evt="onStopAudio" delay="0">
                                              <p:tgtEl>
                                                <p:sldTgt/>
                                              </p:tgtEl>
                                            </p:cond>
                                          </p:endCondLst>
                                        </p:cTn>
                                        <p:tgtEl>
                                          <p:sndTgt r:embed="rId5" name="Arrow"/>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39980">
                                            <p:txEl>
                                              <p:pRg st="0" end="0"/>
                                            </p:txEl>
                                          </p:spTgt>
                                        </p:tgtEl>
                                        <p:attrNameLst>
                                          <p:attrName>style.visibility</p:attrName>
                                        </p:attrNameLst>
                                      </p:cBhvr>
                                      <p:to>
                                        <p:strVal val="visible"/>
                                      </p:to>
                                    </p:set>
                                    <p:animEffect transition="in" filter="wipe(left)">
                                      <p:cBhvr>
                                        <p:cTn id="38" dur="500"/>
                                        <p:tgtEl>
                                          <p:spTgt spid="339980">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7" name="String"/>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9972">
                                            <p:txEl>
                                              <p:pRg st="1" end="1"/>
                                            </p:txEl>
                                          </p:spTgt>
                                        </p:tgtEl>
                                        <p:attrNameLst>
                                          <p:attrName>style.visibility</p:attrName>
                                        </p:attrNameLst>
                                      </p:cBhvr>
                                      <p:to>
                                        <p:strVal val="visible"/>
                                      </p:to>
                                    </p:set>
                                    <p:anim calcmode="lin" valueType="num">
                                      <p:cBhvr additive="base">
                                        <p:cTn id="43" dur="500" fill="hold"/>
                                        <p:tgtEl>
                                          <p:spTgt spid="339972">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99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animBg="1"/>
      <p:bldP spid="339972" grpId="0" build="p" autoUpdateAnimBg="0"/>
      <p:bldP spid="339977" grpId="0" build="p" autoUpdateAnimBg="0"/>
      <p:bldP spid="339978" grpId="0" animBg="1"/>
      <p:bldP spid="339980" grpId="0" build="p" autoUpdateAnimBg="0"/>
      <p:bldP spid="339981" grpId="0" animBg="1"/>
      <p:bldP spid="3399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descr="Rectangle: Click to edit Master text styles&#10;Second level&#10;Third level&#10;Fourth level&#10;Fifth level"/>
          <p:cNvSpPr>
            <a:spLocks noChangeArrowheads="1"/>
          </p:cNvSpPr>
          <p:nvPr/>
        </p:nvSpPr>
        <p:spPr bwMode="auto">
          <a:xfrm>
            <a:off x="20638" y="1371600"/>
            <a:ext cx="3871912" cy="4953000"/>
          </a:xfrm>
          <a:prstGeom prst="rect">
            <a:avLst/>
          </a:prstGeom>
          <a:solidFill>
            <a:schemeClr val="bg1"/>
          </a:solidFill>
          <a:ln w="9525">
            <a:noFill/>
            <a:miter lim="800000"/>
            <a:headEnd/>
            <a:tailEnd/>
          </a:ln>
        </p:spPr>
        <p:txBody>
          <a:bodyPr/>
          <a:lstStyle/>
          <a:p>
            <a:pPr marL="342900" indent="-342900" algn="l" eaLnBrk="1" hangingPunct="1">
              <a:spcBef>
                <a:spcPct val="20000"/>
              </a:spcBef>
              <a:buClr>
                <a:srgbClr val="0F116A"/>
              </a:buClr>
              <a:buSzPct val="120000"/>
              <a:buFont typeface="Wingdings" charset="2"/>
              <a:buChar char="§"/>
            </a:pPr>
            <a:r>
              <a:rPr lang="en-US" sz="2600" b="1">
                <a:solidFill>
                  <a:srgbClr val="0F116A"/>
                </a:solidFill>
              </a:rPr>
              <a:t>The kind of waste you make depends on where you live</a:t>
            </a:r>
          </a:p>
          <a:p>
            <a:pPr marL="742950" lvl="1" indent="-285750" algn="l" eaLnBrk="1" hangingPunct="1">
              <a:spcBef>
                <a:spcPct val="20000"/>
              </a:spcBef>
              <a:buClr>
                <a:schemeClr val="tx1"/>
              </a:buClr>
              <a:buSzPct val="60000"/>
              <a:buFont typeface="Wingdings" charset="2"/>
              <a:buChar char="u"/>
            </a:pPr>
            <a:r>
              <a:rPr lang="en-US" b="1" u="sng">
                <a:solidFill>
                  <a:srgbClr val="CC0000"/>
                </a:solidFill>
              </a:rPr>
              <a:t>Freshwater </a:t>
            </a:r>
          </a:p>
          <a:p>
            <a:pPr marL="1143000" lvl="2" indent="-228600" algn="l" eaLnBrk="1" hangingPunct="1">
              <a:spcBef>
                <a:spcPct val="20000"/>
              </a:spcBef>
              <a:buClr>
                <a:schemeClr val="hlink"/>
              </a:buClr>
              <a:buSzPct val="95000"/>
              <a:buFont typeface="Wingdings" charset="2"/>
              <a:buChar char="§"/>
            </a:pPr>
            <a:r>
              <a:rPr lang="en-US" b="1" u="sng">
                <a:solidFill>
                  <a:srgbClr val="CC0000"/>
                </a:solidFill>
              </a:rPr>
              <a:t>ammonia</a:t>
            </a:r>
            <a:endParaRPr lang="en-US" b="1">
              <a:solidFill>
                <a:srgbClr val="0F116A"/>
              </a:solidFill>
            </a:endParaRPr>
          </a:p>
          <a:p>
            <a:pPr marL="742950" lvl="1" indent="-285750" algn="l" eaLnBrk="1" hangingPunct="1">
              <a:spcBef>
                <a:spcPct val="20000"/>
              </a:spcBef>
              <a:buClr>
                <a:schemeClr val="tx1"/>
              </a:buClr>
              <a:buSzPct val="60000"/>
              <a:buFont typeface="Wingdings" charset="2"/>
              <a:buChar char="u"/>
            </a:pPr>
            <a:r>
              <a:rPr lang="en-US" b="1" u="sng">
                <a:solidFill>
                  <a:srgbClr val="CC0000"/>
                </a:solidFill>
              </a:rPr>
              <a:t>Land</a:t>
            </a:r>
          </a:p>
          <a:p>
            <a:pPr marL="1143000" lvl="2" indent="-228600" algn="l" eaLnBrk="1" hangingPunct="1">
              <a:spcBef>
                <a:spcPct val="20000"/>
              </a:spcBef>
              <a:buClr>
                <a:schemeClr val="hlink"/>
              </a:buClr>
              <a:buSzPct val="95000"/>
              <a:buFont typeface="Wingdings" charset="2"/>
              <a:buChar char="§"/>
            </a:pPr>
            <a:r>
              <a:rPr lang="en-US" b="1" u="sng">
                <a:solidFill>
                  <a:srgbClr val="CC0000"/>
                </a:solidFill>
              </a:rPr>
              <a:t>urea</a:t>
            </a:r>
            <a:endParaRPr lang="en-US" sz="2000" b="1">
              <a:solidFill>
                <a:srgbClr val="0F116A"/>
              </a:solidFill>
            </a:endParaRPr>
          </a:p>
          <a:p>
            <a:pPr marL="742950" lvl="1" indent="-285750" algn="l" eaLnBrk="1" hangingPunct="1">
              <a:spcBef>
                <a:spcPct val="20000"/>
              </a:spcBef>
              <a:buClr>
                <a:schemeClr val="tx1"/>
              </a:buClr>
              <a:buSzPct val="60000"/>
              <a:buFont typeface="Wingdings" charset="2"/>
              <a:buChar char="u"/>
            </a:pPr>
            <a:r>
              <a:rPr lang="en-US" b="1" u="sng">
                <a:solidFill>
                  <a:srgbClr val="CC0000"/>
                </a:solidFill>
              </a:rPr>
              <a:t>Land egg layer</a:t>
            </a:r>
          </a:p>
          <a:p>
            <a:pPr marL="1143000" lvl="2" indent="-228600" algn="l" eaLnBrk="1" hangingPunct="1">
              <a:spcBef>
                <a:spcPct val="20000"/>
              </a:spcBef>
              <a:buClr>
                <a:schemeClr val="hlink"/>
              </a:buClr>
              <a:buSzPct val="95000"/>
              <a:buFont typeface="Wingdings" charset="2"/>
              <a:buChar char="§"/>
            </a:pPr>
            <a:r>
              <a:rPr lang="en-US" b="1" u="sng">
                <a:solidFill>
                  <a:srgbClr val="CC0000"/>
                </a:solidFill>
              </a:rPr>
              <a:t>uric acid</a:t>
            </a:r>
            <a:endParaRPr lang="en-US" b="1">
              <a:solidFill>
                <a:srgbClr val="0F116A"/>
              </a:solidFill>
            </a:endParaRPr>
          </a:p>
        </p:txBody>
      </p:sp>
      <p:pic>
        <p:nvPicPr>
          <p:cNvPr id="25603" name="Picture 2"/>
          <p:cNvPicPr>
            <a:picLocks noChangeAspect="1" noChangeArrowheads="1"/>
          </p:cNvPicPr>
          <p:nvPr/>
        </p:nvPicPr>
        <p:blipFill>
          <a:blip r:embed="rId4"/>
          <a:srcRect l="2707" b="4680"/>
          <a:stretch>
            <a:fillRect/>
          </a:stretch>
        </p:blipFill>
        <p:spPr bwMode="auto">
          <a:xfrm>
            <a:off x="3533775" y="533400"/>
            <a:ext cx="5584825" cy="6170613"/>
          </a:xfrm>
          <a:prstGeom prst="rect">
            <a:avLst/>
          </a:prstGeom>
          <a:noFill/>
          <a:ln w="9525">
            <a:noFill/>
            <a:miter lim="800000"/>
            <a:headEnd/>
            <a:tailEnd/>
          </a:ln>
        </p:spPr>
      </p:pic>
      <p:sp>
        <p:nvSpPr>
          <p:cNvPr id="25604" name="Rectangle 4"/>
          <p:cNvSpPr>
            <a:spLocks noChangeArrowheads="1"/>
          </p:cNvSpPr>
          <p:nvPr/>
        </p:nvSpPr>
        <p:spPr bwMode="auto">
          <a:xfrm>
            <a:off x="609600" y="685800"/>
            <a:ext cx="4114800" cy="762000"/>
          </a:xfrm>
          <a:prstGeom prst="rect">
            <a:avLst/>
          </a:prstGeom>
          <a:noFill/>
          <a:ln w="9525">
            <a:noFill/>
            <a:miter lim="800000"/>
            <a:headEnd/>
            <a:tailEnd/>
          </a:ln>
        </p:spPr>
        <p:txBody>
          <a:bodyPr/>
          <a:lstStyle/>
          <a:p>
            <a:pPr algn="l" eaLnBrk="1" hangingPunct="1"/>
            <a:r>
              <a:rPr lang="en-US" sz="3600" b="1">
                <a:solidFill>
                  <a:schemeClr val="tx2"/>
                </a:solidFill>
              </a:rPr>
              <a:t>Nitrogen waste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 calcmode="lin" valueType="num">
                                      <p:cBhvr additive="base">
                                        <p:cTn id="7" dur="500" fill="hold"/>
                                        <p:tgtEl>
                                          <p:spTgt spid="368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43">
                                            <p:txEl>
                                              <p:pRg st="1" end="1"/>
                                            </p:txEl>
                                          </p:spTgt>
                                        </p:tgtEl>
                                        <p:attrNameLst>
                                          <p:attrName>style.visibility</p:attrName>
                                        </p:attrNameLst>
                                      </p:cBhvr>
                                      <p:to>
                                        <p:strVal val="visible"/>
                                      </p:to>
                                    </p:set>
                                    <p:anim calcmode="lin" valueType="num">
                                      <p:cBhvr additive="base">
                                        <p:cTn id="13" dur="500" fill="hold"/>
                                        <p:tgtEl>
                                          <p:spTgt spid="368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43">
                                            <p:txEl>
                                              <p:pRg st="2" end="2"/>
                                            </p:txEl>
                                          </p:spTgt>
                                        </p:tgtEl>
                                        <p:attrNameLst>
                                          <p:attrName>style.visibility</p:attrName>
                                        </p:attrNameLst>
                                      </p:cBhvr>
                                      <p:to>
                                        <p:strVal val="visible"/>
                                      </p:to>
                                    </p:set>
                                    <p:anim calcmode="lin" valueType="num">
                                      <p:cBhvr additive="base">
                                        <p:cTn id="19" dur="500" fill="hold"/>
                                        <p:tgtEl>
                                          <p:spTgt spid="368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43">
                                            <p:txEl>
                                              <p:pRg st="3" end="3"/>
                                            </p:txEl>
                                          </p:spTgt>
                                        </p:tgtEl>
                                        <p:attrNameLst>
                                          <p:attrName>style.visibility</p:attrName>
                                        </p:attrNameLst>
                                      </p:cBhvr>
                                      <p:to>
                                        <p:strVal val="visible"/>
                                      </p:to>
                                    </p:set>
                                    <p:anim calcmode="lin" valueType="num">
                                      <p:cBhvr additive="base">
                                        <p:cTn id="25" dur="500" fill="hold"/>
                                        <p:tgtEl>
                                          <p:spTgt spid="368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43">
                                            <p:txEl>
                                              <p:pRg st="4" end="4"/>
                                            </p:txEl>
                                          </p:spTgt>
                                        </p:tgtEl>
                                        <p:attrNameLst>
                                          <p:attrName>style.visibility</p:attrName>
                                        </p:attrNameLst>
                                      </p:cBhvr>
                                      <p:to>
                                        <p:strVal val="visible"/>
                                      </p:to>
                                    </p:set>
                                    <p:anim calcmode="lin" valueType="num">
                                      <p:cBhvr additive="base">
                                        <p:cTn id="31" dur="500" fill="hold"/>
                                        <p:tgtEl>
                                          <p:spTgt spid="368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43">
                                            <p:txEl>
                                              <p:pRg st="5" end="5"/>
                                            </p:txEl>
                                          </p:spTgt>
                                        </p:tgtEl>
                                        <p:attrNameLst>
                                          <p:attrName>style.visibility</p:attrName>
                                        </p:attrNameLst>
                                      </p:cBhvr>
                                      <p:to>
                                        <p:strVal val="visible"/>
                                      </p:to>
                                    </p:set>
                                    <p:anim calcmode="lin" valueType="num">
                                      <p:cBhvr additive="base">
                                        <p:cTn id="37" dur="500" fill="hold"/>
                                        <p:tgtEl>
                                          <p:spTgt spid="3686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43">
                                            <p:txEl>
                                              <p:pRg st="6" end="6"/>
                                            </p:txEl>
                                          </p:spTgt>
                                        </p:tgtEl>
                                        <p:attrNameLst>
                                          <p:attrName>style.visibility</p:attrName>
                                        </p:attrNameLst>
                                      </p:cBhvr>
                                      <p:to>
                                        <p:strVal val="visible"/>
                                      </p:to>
                                    </p:set>
                                    <p:anim calcmode="lin" valueType="num">
                                      <p:cBhvr additive="base">
                                        <p:cTn id="43" dur="500" fill="hold"/>
                                        <p:tgtEl>
                                          <p:spTgt spid="3686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44-14b-FishOsmoregulat-NL"/>
          <p:cNvPicPr>
            <a:picLocks noChangeAspect="1" noChangeArrowheads="1"/>
          </p:cNvPicPr>
          <p:nvPr/>
        </p:nvPicPr>
        <p:blipFill>
          <a:blip r:embed="rId4"/>
          <a:srcRect b="5699"/>
          <a:stretch>
            <a:fillRect/>
          </a:stretch>
        </p:blipFill>
        <p:spPr bwMode="auto">
          <a:xfrm>
            <a:off x="5029200" y="4337050"/>
            <a:ext cx="4114800" cy="2520950"/>
          </a:xfrm>
          <a:prstGeom prst="rect">
            <a:avLst/>
          </a:prstGeom>
          <a:noFill/>
          <a:ln w="9525">
            <a:noFill/>
            <a:miter lim="800000"/>
            <a:headEnd/>
            <a:tailEnd/>
          </a:ln>
        </p:spPr>
      </p:pic>
      <p:sp>
        <p:nvSpPr>
          <p:cNvPr id="27651" name="Rectangle 3"/>
          <p:cNvSpPr>
            <a:spLocks noGrp="1" noChangeArrowheads="1"/>
          </p:cNvSpPr>
          <p:nvPr>
            <p:ph type="title"/>
          </p:nvPr>
        </p:nvSpPr>
        <p:spPr/>
        <p:txBody>
          <a:bodyPr/>
          <a:lstStyle/>
          <a:p>
            <a:pPr eaLnBrk="1" hangingPunct="1"/>
            <a:r>
              <a:rPr lang="en-US" smtClean="0"/>
              <a:t>Nitrogen waste disposal </a:t>
            </a:r>
            <a:r>
              <a:rPr lang="en-US" u="sng" smtClean="0"/>
              <a:t>in water</a:t>
            </a:r>
            <a:endParaRPr lang="en-US" smtClean="0"/>
          </a:p>
        </p:txBody>
      </p:sp>
      <p:sp>
        <p:nvSpPr>
          <p:cNvPr id="370692" name="Rectangle 4" descr="Rectangle: Click to edit Master text styles&#10;Second level&#10;Third level&#10;Fourth level&#10;Fifth level"/>
          <p:cNvSpPr>
            <a:spLocks noGrp="1" noChangeArrowheads="1"/>
          </p:cNvSpPr>
          <p:nvPr>
            <p:ph type="body" idx="1"/>
          </p:nvPr>
        </p:nvSpPr>
        <p:spPr>
          <a:xfrm>
            <a:off x="838200" y="1371600"/>
            <a:ext cx="8161338" cy="2895600"/>
          </a:xfrm>
        </p:spPr>
        <p:txBody>
          <a:bodyPr/>
          <a:lstStyle/>
          <a:p>
            <a:pPr eaLnBrk="1" hangingPunct="1"/>
            <a:r>
              <a:rPr lang="en-US" smtClean="0"/>
              <a:t>Freshwater animals</a:t>
            </a:r>
          </a:p>
          <a:p>
            <a:pPr lvl="1" eaLnBrk="1" hangingPunct="1"/>
            <a:r>
              <a:rPr lang="en-US" smtClean="0"/>
              <a:t>If you have a lot of water you can dilute the waste before it poisons you </a:t>
            </a:r>
          </a:p>
          <a:p>
            <a:pPr lvl="2" eaLnBrk="1" hangingPunct="1"/>
            <a:r>
              <a:rPr lang="en-US" smtClean="0"/>
              <a:t>excrete ammonia through gills and as urine</a:t>
            </a:r>
          </a:p>
        </p:txBody>
      </p:sp>
      <p:pic>
        <p:nvPicPr>
          <p:cNvPr id="27653" name="Picture 5" descr="44_02Talapia_UP"/>
          <p:cNvPicPr>
            <a:picLocks noChangeAspect="1" noChangeArrowheads="1"/>
          </p:cNvPicPr>
          <p:nvPr/>
        </p:nvPicPr>
        <p:blipFill>
          <a:blip r:embed="rId5"/>
          <a:srcRect/>
          <a:stretch>
            <a:fillRect/>
          </a:stretch>
        </p:blipFill>
        <p:spPr bwMode="auto">
          <a:xfrm>
            <a:off x="1905000" y="4495800"/>
            <a:ext cx="2895600" cy="222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0692">
                                            <p:txEl>
                                              <p:pRg st="0" end="0"/>
                                            </p:txEl>
                                          </p:spTgt>
                                        </p:tgtEl>
                                        <p:attrNameLst>
                                          <p:attrName>style.visibility</p:attrName>
                                        </p:attrNameLst>
                                      </p:cBhvr>
                                      <p:to>
                                        <p:strVal val="visible"/>
                                      </p:to>
                                    </p:set>
                                    <p:anim calcmode="lin" valueType="num">
                                      <p:cBhvr additive="base">
                                        <p:cTn id="7" dur="500" fill="hold"/>
                                        <p:tgtEl>
                                          <p:spTgt spid="3706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06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0692">
                                            <p:txEl>
                                              <p:pRg st="1" end="1"/>
                                            </p:txEl>
                                          </p:spTgt>
                                        </p:tgtEl>
                                        <p:attrNameLst>
                                          <p:attrName>style.visibility</p:attrName>
                                        </p:attrNameLst>
                                      </p:cBhvr>
                                      <p:to>
                                        <p:strVal val="visible"/>
                                      </p:to>
                                    </p:set>
                                    <p:anim calcmode="lin" valueType="num">
                                      <p:cBhvr additive="base">
                                        <p:cTn id="13" dur="500" fill="hold"/>
                                        <p:tgtEl>
                                          <p:spTgt spid="3706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06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0692">
                                            <p:txEl>
                                              <p:pRg st="2" end="2"/>
                                            </p:txEl>
                                          </p:spTgt>
                                        </p:tgtEl>
                                        <p:attrNameLst>
                                          <p:attrName>style.visibility</p:attrName>
                                        </p:attrNameLst>
                                      </p:cBhvr>
                                      <p:to>
                                        <p:strVal val="visible"/>
                                      </p:to>
                                    </p:set>
                                    <p:anim calcmode="lin" valueType="num">
                                      <p:cBhvr additive="base">
                                        <p:cTn id="19" dur="500" fill="hold"/>
                                        <p:tgtEl>
                                          <p:spTgt spid="3706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06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Nitrogen waste disposal </a:t>
            </a:r>
            <a:r>
              <a:rPr lang="en-US" u="sng" smtClean="0"/>
              <a:t>on land</a:t>
            </a:r>
            <a:endParaRPr lang="en-US" smtClean="0"/>
          </a:p>
        </p:txBody>
      </p:sp>
      <p:sp>
        <p:nvSpPr>
          <p:cNvPr id="372739" name="Rectangle 3" descr="Rectangle: Click to edit Master text styles&#10;Second level&#10;Third level&#10;Fourth level&#10;Fifth level"/>
          <p:cNvSpPr>
            <a:spLocks noGrp="1" noChangeArrowheads="1"/>
          </p:cNvSpPr>
          <p:nvPr>
            <p:ph type="body" idx="1"/>
          </p:nvPr>
        </p:nvSpPr>
        <p:spPr>
          <a:xfrm>
            <a:off x="698500" y="1371600"/>
            <a:ext cx="8097838" cy="2830513"/>
          </a:xfrm>
        </p:spPr>
        <p:txBody>
          <a:bodyPr/>
          <a:lstStyle/>
          <a:p>
            <a:pPr eaLnBrk="1" hangingPunct="1"/>
            <a:r>
              <a:rPr lang="en-US" smtClean="0"/>
              <a:t>Land animals</a:t>
            </a:r>
          </a:p>
          <a:p>
            <a:pPr lvl="1" eaLnBrk="1" hangingPunct="1"/>
            <a:r>
              <a:rPr lang="en-US" u="sng" smtClean="0">
                <a:solidFill>
                  <a:srgbClr val="CC0000"/>
                </a:solidFill>
              </a:rPr>
              <a:t>need to save H</a:t>
            </a:r>
            <a:r>
              <a:rPr lang="en-US" baseline="-25000" smtClean="0">
                <a:solidFill>
                  <a:srgbClr val="CC0000"/>
                </a:solidFill>
              </a:rPr>
              <a:t>2</a:t>
            </a:r>
            <a:r>
              <a:rPr lang="en-US" u="sng" smtClean="0">
                <a:solidFill>
                  <a:srgbClr val="CC0000"/>
                </a:solidFill>
              </a:rPr>
              <a:t>O</a:t>
            </a:r>
            <a:endParaRPr lang="en-US" smtClean="0"/>
          </a:p>
          <a:p>
            <a:pPr lvl="1" eaLnBrk="1" hangingPunct="1"/>
            <a:r>
              <a:rPr lang="en-US" u="sng" smtClean="0">
                <a:solidFill>
                  <a:srgbClr val="CC0000"/>
                </a:solidFill>
              </a:rPr>
              <a:t>evolved less poisonous waste product</a:t>
            </a:r>
            <a:r>
              <a:rPr lang="en-US" smtClean="0"/>
              <a:t> </a:t>
            </a:r>
          </a:p>
          <a:p>
            <a:pPr lvl="2" eaLnBrk="1" hangingPunct="1"/>
            <a:r>
              <a:rPr lang="en-US" u="sng" smtClean="0">
                <a:solidFill>
                  <a:srgbClr val="CC0000"/>
                </a:solidFill>
              </a:rPr>
              <a:t>urea</a:t>
            </a:r>
            <a:endParaRPr lang="en-US" smtClean="0"/>
          </a:p>
          <a:p>
            <a:pPr lvl="1" eaLnBrk="1" hangingPunct="1"/>
            <a:r>
              <a:rPr lang="en-US" u="sng" smtClean="0">
                <a:solidFill>
                  <a:srgbClr val="CC0000"/>
                </a:solidFill>
              </a:rPr>
              <a:t>excrete urea &amp; H</a:t>
            </a:r>
            <a:r>
              <a:rPr lang="en-US" baseline="-25000" smtClean="0">
                <a:solidFill>
                  <a:srgbClr val="CC0000"/>
                </a:solidFill>
              </a:rPr>
              <a:t>2</a:t>
            </a:r>
            <a:r>
              <a:rPr lang="en-US" u="sng" smtClean="0">
                <a:solidFill>
                  <a:srgbClr val="CC0000"/>
                </a:solidFill>
              </a:rPr>
              <a:t>O as urine</a:t>
            </a:r>
            <a:endParaRPr lang="en-US" smtClean="0"/>
          </a:p>
        </p:txBody>
      </p:sp>
      <p:pic>
        <p:nvPicPr>
          <p:cNvPr id="5" name="Picture 4" descr="dogpeeing.jpg"/>
          <p:cNvPicPr>
            <a:picLocks noChangeAspect="1"/>
          </p:cNvPicPr>
          <p:nvPr/>
        </p:nvPicPr>
        <p:blipFill>
          <a:blip r:embed="rId4"/>
          <a:srcRect l="23696" t="43747" r="14582" b="7291"/>
          <a:stretch>
            <a:fillRect/>
          </a:stretch>
        </p:blipFill>
        <p:spPr>
          <a:xfrm>
            <a:off x="271210" y="4297978"/>
            <a:ext cx="3095625" cy="2455863"/>
          </a:xfrm>
          <a:prstGeom prst="rect">
            <a:avLst/>
          </a:prstGeom>
          <a:effectLst>
            <a:outerShdw blurRad="63500" dist="38100" dir="2700000">
              <a:srgbClr val="000000">
                <a:alpha val="75000"/>
              </a:srgbClr>
            </a:outerShdw>
          </a:effectLst>
        </p:spPr>
      </p:pic>
      <p:pic>
        <p:nvPicPr>
          <p:cNvPr id="7" name="Picture 6" descr="elephant-peeing-small.jpg"/>
          <p:cNvPicPr>
            <a:picLocks noChangeAspect="1"/>
          </p:cNvPicPr>
          <p:nvPr/>
        </p:nvPicPr>
        <p:blipFill>
          <a:blip r:embed="rId5"/>
          <a:srcRect l="13500" b="15000"/>
          <a:stretch>
            <a:fillRect/>
          </a:stretch>
        </p:blipFill>
        <p:spPr>
          <a:xfrm>
            <a:off x="5282102" y="4297978"/>
            <a:ext cx="3316288" cy="2443162"/>
          </a:xfrm>
          <a:prstGeom prst="rect">
            <a:avLst/>
          </a:prstGeom>
          <a:effectLst>
            <a:outerShdw blurRad="63500" dist="38100" dir="2700000">
              <a:srgbClr val="00000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 calcmode="lin" valueType="num">
                                      <p:cBhvr additive="base">
                                        <p:cTn id="7" dur="500" fill="hold"/>
                                        <p:tgtEl>
                                          <p:spTgt spid="372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2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 calcmode="lin" valueType="num">
                                      <p:cBhvr additive="base">
                                        <p:cTn id="13" dur="500" fill="hold"/>
                                        <p:tgtEl>
                                          <p:spTgt spid="372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2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2739">
                                            <p:txEl>
                                              <p:pRg st="2" end="2"/>
                                            </p:txEl>
                                          </p:spTgt>
                                        </p:tgtEl>
                                        <p:attrNameLst>
                                          <p:attrName>style.visibility</p:attrName>
                                        </p:attrNameLst>
                                      </p:cBhvr>
                                      <p:to>
                                        <p:strVal val="visible"/>
                                      </p:to>
                                    </p:set>
                                    <p:anim calcmode="lin" valueType="num">
                                      <p:cBhvr additive="base">
                                        <p:cTn id="19" dur="500" fill="hold"/>
                                        <p:tgtEl>
                                          <p:spTgt spid="372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2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2739">
                                            <p:txEl>
                                              <p:pRg st="3" end="3"/>
                                            </p:txEl>
                                          </p:spTgt>
                                        </p:tgtEl>
                                        <p:attrNameLst>
                                          <p:attrName>style.visibility</p:attrName>
                                        </p:attrNameLst>
                                      </p:cBhvr>
                                      <p:to>
                                        <p:strVal val="visible"/>
                                      </p:to>
                                    </p:set>
                                    <p:anim calcmode="lin" valueType="num">
                                      <p:cBhvr additive="base">
                                        <p:cTn id="25" dur="500" fill="hold"/>
                                        <p:tgtEl>
                                          <p:spTgt spid="372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2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2739">
                                            <p:txEl>
                                              <p:pRg st="4" end="4"/>
                                            </p:txEl>
                                          </p:spTgt>
                                        </p:tgtEl>
                                        <p:attrNameLst>
                                          <p:attrName>style.visibility</p:attrName>
                                        </p:attrNameLst>
                                      </p:cBhvr>
                                      <p:to>
                                        <p:strVal val="visible"/>
                                      </p:to>
                                    </p:set>
                                    <p:anim calcmode="lin" valueType="num">
                                      <p:cBhvr additive="base">
                                        <p:cTn id="31" dur="500" fill="hold"/>
                                        <p:tgtEl>
                                          <p:spTgt spid="372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27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3" descr="f49-16a_the_urinary_sys_cb"/>
          <p:cNvPicPr>
            <a:picLocks noChangeAspect="1" noChangeArrowheads="1"/>
          </p:cNvPicPr>
          <p:nvPr/>
        </p:nvPicPr>
        <p:blipFill>
          <a:blip r:embed="rId4"/>
          <a:srcRect l="25874" t="2251" r="14626"/>
          <a:stretch>
            <a:fillRect/>
          </a:stretch>
        </p:blipFill>
        <p:spPr bwMode="auto">
          <a:xfrm>
            <a:off x="5729288" y="2514600"/>
            <a:ext cx="3414712" cy="4206875"/>
          </a:xfrm>
          <a:prstGeom prst="rect">
            <a:avLst/>
          </a:prstGeom>
          <a:noFill/>
          <a:ln w="9525">
            <a:noFill/>
            <a:miter lim="800000"/>
            <a:headEnd/>
            <a:tailEnd/>
          </a:ln>
        </p:spPr>
      </p:pic>
      <p:grpSp>
        <p:nvGrpSpPr>
          <p:cNvPr id="31747" name="Group 10"/>
          <p:cNvGrpSpPr>
            <a:grpSpLocks/>
          </p:cNvGrpSpPr>
          <p:nvPr/>
        </p:nvGrpSpPr>
        <p:grpSpPr bwMode="auto">
          <a:xfrm>
            <a:off x="2768600" y="3352800"/>
            <a:ext cx="2794000" cy="3505200"/>
            <a:chOff x="3648" y="1670"/>
            <a:chExt cx="2112" cy="2650"/>
          </a:xfrm>
        </p:grpSpPr>
        <p:pic>
          <p:nvPicPr>
            <p:cNvPr id="31753" name="Picture 8" descr="f49-16b_the_urinary_sys_cb"/>
            <p:cNvPicPr>
              <a:picLocks noChangeAspect="1" noChangeArrowheads="1"/>
            </p:cNvPicPr>
            <p:nvPr/>
          </p:nvPicPr>
          <p:blipFill>
            <a:blip r:embed="rId5"/>
            <a:srcRect l="10126" t="2251" r="33749"/>
            <a:stretch>
              <a:fillRect/>
            </a:stretch>
          </p:blipFill>
          <p:spPr bwMode="auto">
            <a:xfrm>
              <a:off x="3732" y="1670"/>
              <a:ext cx="2028" cy="2650"/>
            </a:xfrm>
            <a:prstGeom prst="rect">
              <a:avLst/>
            </a:prstGeom>
            <a:noFill/>
            <a:ln w="9525">
              <a:noFill/>
              <a:miter lim="800000"/>
              <a:headEnd/>
              <a:tailEnd/>
            </a:ln>
          </p:spPr>
        </p:pic>
        <p:sp>
          <p:nvSpPr>
            <p:cNvPr id="31754" name="Rectangle 9"/>
            <p:cNvSpPr>
              <a:spLocks noChangeArrowheads="1"/>
            </p:cNvSpPr>
            <p:nvPr/>
          </p:nvSpPr>
          <p:spPr bwMode="auto">
            <a:xfrm>
              <a:off x="3648" y="3984"/>
              <a:ext cx="288" cy="336"/>
            </a:xfrm>
            <a:prstGeom prst="rect">
              <a:avLst/>
            </a:prstGeom>
            <a:solidFill>
              <a:schemeClr val="bg1"/>
            </a:solidFill>
            <a:ln w="9525">
              <a:noFill/>
              <a:miter lim="800000"/>
              <a:headEnd/>
              <a:tailEnd/>
            </a:ln>
          </p:spPr>
          <p:txBody>
            <a:bodyPr wrap="none" anchor="ctr"/>
            <a:lstStyle/>
            <a:p>
              <a:endParaRPr lang="en-US"/>
            </a:p>
          </p:txBody>
        </p:sp>
      </p:grpSp>
      <p:sp>
        <p:nvSpPr>
          <p:cNvPr id="31748" name="Rectangle 2"/>
          <p:cNvSpPr>
            <a:spLocks noGrp="1" noChangeArrowheads="1"/>
          </p:cNvSpPr>
          <p:nvPr>
            <p:ph type="title"/>
          </p:nvPr>
        </p:nvSpPr>
        <p:spPr/>
        <p:txBody>
          <a:bodyPr/>
          <a:lstStyle/>
          <a:p>
            <a:pPr eaLnBrk="1" hangingPunct="1"/>
            <a:r>
              <a:rPr lang="en-US" smtClean="0"/>
              <a:t>Human kidney</a:t>
            </a:r>
          </a:p>
        </p:txBody>
      </p:sp>
      <p:sp>
        <p:nvSpPr>
          <p:cNvPr id="344067" name="Rectangle 3" descr="Rectangle: Click to edit Master text styles&#10;Second level&#10;Third level&#10;Fourth level&#10;Fifth level"/>
          <p:cNvSpPr>
            <a:spLocks noGrp="1" noChangeArrowheads="1"/>
          </p:cNvSpPr>
          <p:nvPr>
            <p:ph type="body" idx="1"/>
          </p:nvPr>
        </p:nvSpPr>
        <p:spPr>
          <a:xfrm>
            <a:off x="838200" y="1371600"/>
            <a:ext cx="7315200" cy="2133600"/>
          </a:xfrm>
        </p:spPr>
        <p:txBody>
          <a:bodyPr/>
          <a:lstStyle/>
          <a:p>
            <a:pPr eaLnBrk="1" hangingPunct="1">
              <a:buClrTx/>
            </a:pPr>
            <a:r>
              <a:rPr lang="en-US" smtClean="0"/>
              <a:t>Mammals have a pair of </a:t>
            </a:r>
            <a:br>
              <a:rPr lang="en-US" smtClean="0"/>
            </a:br>
            <a:r>
              <a:rPr lang="en-US" smtClean="0"/>
              <a:t>bean-shaped kidneys</a:t>
            </a:r>
          </a:p>
          <a:p>
            <a:pPr lvl="1" eaLnBrk="1" hangingPunct="1">
              <a:buClrTx/>
            </a:pPr>
            <a:r>
              <a:rPr lang="en-US" smtClean="0"/>
              <a:t>supplied with blood by a </a:t>
            </a:r>
            <a:r>
              <a:rPr lang="en-US" u="sng" smtClean="0">
                <a:solidFill>
                  <a:srgbClr val="0F116A"/>
                </a:solidFill>
              </a:rPr>
              <a:t>renal artery</a:t>
            </a:r>
            <a:r>
              <a:rPr lang="en-US" smtClean="0">
                <a:solidFill>
                  <a:srgbClr val="0F116A"/>
                </a:solidFill>
              </a:rPr>
              <a:t> </a:t>
            </a:r>
            <a:r>
              <a:rPr lang="en-US" smtClean="0"/>
              <a:t>and a </a:t>
            </a:r>
            <a:r>
              <a:rPr lang="en-US" u="sng" smtClean="0">
                <a:solidFill>
                  <a:srgbClr val="0F116A"/>
                </a:solidFill>
              </a:rPr>
              <a:t>renal vein</a:t>
            </a:r>
            <a:endParaRPr lang="en-US" smtClean="0">
              <a:solidFill>
                <a:srgbClr val="0F116A"/>
              </a:solidFill>
            </a:endParaRPr>
          </a:p>
        </p:txBody>
      </p:sp>
      <p:pic>
        <p:nvPicPr>
          <p:cNvPr id="31750" name="Picture 15" descr="f49-16c_the_urinary_sys_cb"/>
          <p:cNvPicPr>
            <a:picLocks noChangeAspect="1" noChangeArrowheads="1"/>
          </p:cNvPicPr>
          <p:nvPr/>
        </p:nvPicPr>
        <p:blipFill>
          <a:blip r:embed="rId6"/>
          <a:srcRect l="20250" t="2251" r="24750"/>
          <a:stretch>
            <a:fillRect/>
          </a:stretch>
        </p:blipFill>
        <p:spPr bwMode="auto">
          <a:xfrm>
            <a:off x="152400" y="3581400"/>
            <a:ext cx="2344738" cy="3124200"/>
          </a:xfrm>
          <a:prstGeom prst="rect">
            <a:avLst/>
          </a:prstGeom>
          <a:noFill/>
          <a:ln w="9525">
            <a:noFill/>
            <a:miter lim="800000"/>
            <a:headEnd/>
            <a:tailEnd/>
          </a:ln>
        </p:spPr>
      </p:pic>
      <p:sp>
        <p:nvSpPr>
          <p:cNvPr id="31751" name="AutoShape 16"/>
          <p:cNvSpPr>
            <a:spLocks noChangeArrowheads="1"/>
          </p:cNvSpPr>
          <p:nvPr/>
        </p:nvSpPr>
        <p:spPr bwMode="auto">
          <a:xfrm>
            <a:off x="5486400" y="4572000"/>
            <a:ext cx="685800" cy="685800"/>
          </a:xfrm>
          <a:prstGeom prst="left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
        <p:nvSpPr>
          <p:cNvPr id="31752" name="AutoShape 17"/>
          <p:cNvSpPr>
            <a:spLocks noChangeArrowheads="1"/>
          </p:cNvSpPr>
          <p:nvPr/>
        </p:nvSpPr>
        <p:spPr bwMode="auto">
          <a:xfrm>
            <a:off x="2209800" y="4572000"/>
            <a:ext cx="685800" cy="685800"/>
          </a:xfrm>
          <a:prstGeom prst="leftArrow">
            <a:avLst>
              <a:gd name="adj1" fmla="val 50000"/>
              <a:gd name="adj2" fmla="val 25000"/>
            </a:avLst>
          </a:prstGeom>
          <a:solidFill>
            <a:srgbClr val="FFEA18"/>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 calcmode="lin" valueType="num">
                                      <p:cBhvr additive="base">
                                        <p:cTn id="13" dur="500" fill="hold"/>
                                        <p:tgtEl>
                                          <p:spTgt spid="344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40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5"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Kimputer:Applications (Mac OS 9):WORD PROCESSING:Microsoft Office 2001:Templates:Presentations:Designs:Blueprint</Template>
  <TotalTime>7942</TotalTime>
  <Words>855</Words>
  <Application>Microsoft Office PowerPoint</Application>
  <PresentationFormat>On-screen Show (4:3)</PresentationFormat>
  <Paragraphs>160</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Blueprint</vt:lpstr>
      <vt:lpstr>PowerPoint Presentation</vt:lpstr>
      <vt:lpstr>What do animal cells do to stay alive?</vt:lpstr>
      <vt:lpstr>Unicellular  Multicellular</vt:lpstr>
      <vt:lpstr>Keeping an animal alive</vt:lpstr>
      <vt:lpstr>What liquid waste do we make?</vt:lpstr>
      <vt:lpstr>PowerPoint Presentation</vt:lpstr>
      <vt:lpstr>Nitrogen waste disposal in water</vt:lpstr>
      <vt:lpstr>Nitrogen waste disposal on land</vt:lpstr>
      <vt:lpstr>Human kidney</vt:lpstr>
      <vt:lpstr>PowerPoint Presentation</vt:lpstr>
      <vt:lpstr>PowerPoint Presentation</vt:lpstr>
      <vt:lpstr>Nitrogen waste disposal in egg</vt:lpstr>
      <vt:lpstr>Uric acid</vt:lpstr>
      <vt:lpstr>So why do you humans have two kinds of waste?</vt:lpstr>
    </vt:vector>
  </TitlesOfParts>
  <Company>WD Interactive</Company>
  <LinksUpToDate>false</LinksUpToDate>
  <SharedDoc>false</SharedDoc>
  <HyperlinkBase>http://bio.kimunity.com, http://www.WDinteractive.com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Regents Biology</dc:title>
  <dc:subject>Regents Biology</dc:subject>
  <dc:creator>Kim B. Foglia</dc:creator>
  <cp:keywords>Education, WD Interactive</cp:keywords>
  <dc:description>All Rights Reserved. Copyright 2003. WD Interactive.</dc:description>
  <cp:lastModifiedBy>LPS User</cp:lastModifiedBy>
  <cp:revision>296</cp:revision>
  <cp:lastPrinted>2005-04-18T10:43:31Z</cp:lastPrinted>
  <dcterms:created xsi:type="dcterms:W3CDTF">2010-02-02T14:41:02Z</dcterms:created>
  <dcterms:modified xsi:type="dcterms:W3CDTF">2016-04-11T15:30:24Z</dcterms:modified>
  <cp:category>Education</cp:category>
</cp:coreProperties>
</file>