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366" r:id="rId2"/>
    <p:sldId id="367" r:id="rId3"/>
    <p:sldId id="368" r:id="rId4"/>
    <p:sldId id="363" r:id="rId5"/>
    <p:sldId id="369" r:id="rId6"/>
    <p:sldId id="370" r:id="rId7"/>
    <p:sldId id="322" r:id="rId8"/>
    <p:sldId id="324" r:id="rId9"/>
    <p:sldId id="362" r:id="rId10"/>
    <p:sldId id="352" r:id="rId11"/>
    <p:sldId id="327" r:id="rId12"/>
    <p:sldId id="328" r:id="rId13"/>
    <p:sldId id="353" r:id="rId14"/>
    <p:sldId id="356" r:id="rId15"/>
    <p:sldId id="389" r:id="rId16"/>
    <p:sldId id="390" r:id="rId17"/>
    <p:sldId id="391" r:id="rId18"/>
    <p:sldId id="360" r:id="rId19"/>
    <p:sldId id="359" r:id="rId20"/>
    <p:sldId id="355" r:id="rId21"/>
    <p:sldId id="364" r:id="rId22"/>
    <p:sldId id="397" r:id="rId23"/>
    <p:sldId id="349" r:id="rId24"/>
    <p:sldId id="361" r:id="rId25"/>
    <p:sldId id="348" r:id="rId26"/>
    <p:sldId id="357" r:id="rId2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00"/>
    <a:srgbClr val="CC57B6"/>
    <a:srgbClr val="CC0000"/>
    <a:srgbClr val="FFEA18"/>
    <a:srgbClr val="FFCC18"/>
    <a:srgbClr val="660000"/>
    <a:srgbClr val="0F1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16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96000" y="8686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D7D49EE5-839F-4E32-A9D7-A75B3A91C115}" type="slidenum">
              <a:rPr lang="en-US"/>
              <a:pPr/>
              <a:t>‹#›</a:t>
            </a:fld>
            <a:endParaRPr lang="en-US" sz="120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28600" y="141288"/>
            <a:ext cx="6400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tabLst>
                <a:tab pos="6170613" algn="r"/>
              </a:tabLst>
              <a:defRPr/>
            </a:pPr>
            <a:r>
              <a:rPr lang="en-US" sz="1100" b="1">
                <a:ea typeface="+mn-ea"/>
              </a:rPr>
              <a:t>Division Ave High School	Ms. Foglia</a:t>
            </a:r>
            <a:endParaRPr lang="en-US" sz="1800" b="1">
              <a:ea typeface="+mn-ea"/>
            </a:endParaRPr>
          </a:p>
          <a:p>
            <a:pPr>
              <a:tabLst>
                <a:tab pos="6170613" algn="r"/>
              </a:tabLst>
              <a:defRPr/>
            </a:pPr>
            <a:r>
              <a:rPr lang="en-US" sz="1400" b="1">
                <a:ea typeface="+mn-ea"/>
              </a:rPr>
              <a:t>Regents Biology</a:t>
            </a:r>
          </a:p>
        </p:txBody>
      </p:sp>
    </p:spTree>
    <p:extLst>
      <p:ext uri="{BB962C8B-B14F-4D97-AF65-F5344CB8AC3E}">
        <p14:creationId xmlns:p14="http://schemas.microsoft.com/office/powerpoint/2010/main" val="34930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4324480A-4F15-4E57-BD0D-129DFE7780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77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32B21-733D-4045-8A62-6B6CB18CB506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914A5-C2EB-468D-9C09-8EB3436A1063}" type="slidenum">
              <a:rPr lang="en-US"/>
              <a:pPr/>
              <a:t>11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Clr>
                <a:srgbClr val="339933"/>
              </a:buClr>
            </a:pPr>
            <a:r>
              <a:rPr lang="en-US" smtClean="0">
                <a:solidFill>
                  <a:srgbClr val="000000"/>
                </a:solidFill>
              </a:rPr>
              <a:t>Certain bacterial infections can induce an overwhelming systemic inflammatory response leading to a condition known as </a:t>
            </a:r>
            <a:r>
              <a:rPr lang="en-US" i="1" smtClean="0">
                <a:solidFill>
                  <a:srgbClr val="000000"/>
                </a:solidFill>
              </a:rPr>
              <a:t>septic shock</a:t>
            </a:r>
            <a:r>
              <a:rPr lang="en-US" smtClean="0">
                <a:solidFill>
                  <a:srgbClr val="000000"/>
                </a:solidFill>
              </a:rPr>
              <a:t>.</a:t>
            </a:r>
          </a:p>
          <a:p>
            <a:pPr lvl="1" eaLnBrk="1" hangingPunct="1">
              <a:buClr>
                <a:srgbClr val="339933"/>
              </a:buClr>
            </a:pPr>
            <a:r>
              <a:rPr lang="en-US" smtClean="0">
                <a:solidFill>
                  <a:srgbClr val="000000"/>
                </a:solidFill>
              </a:rPr>
              <a:t>Characterized by high fever and low blood pressure, septic shock is the most common cause of death in U.S. critical care units.</a:t>
            </a:r>
          </a:p>
          <a:p>
            <a:pPr lvl="1" eaLnBrk="1" hangingPunct="1">
              <a:buClr>
                <a:srgbClr val="339933"/>
              </a:buClr>
            </a:pPr>
            <a:r>
              <a:rPr lang="en-US" smtClean="0">
                <a:solidFill>
                  <a:srgbClr val="000000"/>
                </a:solidFill>
              </a:rPr>
              <a:t>Clearly, while local inflammation is an essential step toward healing, widespread inflammation can be devastating.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1F6A9C-D599-4B4A-8FE7-62A76B136672}" type="slidenum">
              <a:rPr lang="en-US"/>
              <a:pPr/>
              <a:t>12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590D0-0A6B-4964-A8F5-11110F5A9C6D}" type="slidenum">
              <a:rPr lang="en-US"/>
              <a:pPr/>
              <a:t>13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E38767-E0E1-402E-89D9-71B36594FA99}" type="slidenum">
              <a:rPr lang="en-US"/>
              <a:pPr/>
              <a:t>14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DFAC29-BDBE-4708-833F-68564F4965F7}" type="slidenum">
              <a:rPr lang="en-US"/>
              <a:pPr/>
              <a:t>15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46A5A0-F25F-4008-9AC7-5DA72099009B}" type="slidenum">
              <a:rPr lang="en-US"/>
              <a:pPr/>
              <a:t>16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169863" indent="-169863" eaLnBrk="1" hangingPunct="1">
              <a:buFont typeface="Wingdings" charset="2"/>
              <a:buChar char="§"/>
            </a:pPr>
            <a:r>
              <a:rPr lang="en-US" smtClean="0"/>
              <a:t>Poliomyelitis (polio) is caused by a virus that enters the body through the mouth. The virus multiplies in the intestine and invades the nervous system. It can cause total paralysis in a matter of hours.</a:t>
            </a:r>
          </a:p>
          <a:p>
            <a:pPr marL="169863" indent="-169863" eaLnBrk="1" hangingPunct="1">
              <a:buFont typeface="Wingdings" charset="2"/>
              <a:buChar char="§"/>
            </a:pPr>
            <a:r>
              <a:rPr lang="en-US" smtClean="0"/>
              <a:t>One in 200 infections leads to irreversible paralysis. Among those paralyzed, 5-10 percent die when their breathing muscles are immobilized.</a:t>
            </a:r>
          </a:p>
          <a:p>
            <a:pPr marL="169863" indent="-169863" eaLnBrk="1" hangingPunct="1">
              <a:buFont typeface="Wingdings" charset="2"/>
              <a:buChar char="§"/>
            </a:pPr>
            <a:r>
              <a:rPr lang="en-US" smtClean="0"/>
              <a:t>Polio mainly affects children under age 5.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5F938D-D385-4B6D-9B10-05A55BCED606}" type="slidenum">
              <a:rPr lang="en-US"/>
              <a:pPr/>
              <a:t>17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200" smtClean="0"/>
              <a:t> 1916 The first major polio epidemic strikes in the United States; 27,000 people suffer paralysis and 6,000 die. Increasing numbers of outbreaks occur each year.</a:t>
            </a:r>
          </a:p>
          <a:p>
            <a:pPr eaLnBrk="1" hangingPunct="1"/>
            <a:r>
              <a:rPr lang="en-US" sz="1200" smtClean="0"/>
              <a:t>1921 Franklin D. Roosevelt is diagnosed with polio.</a:t>
            </a:r>
          </a:p>
          <a:p>
            <a:pPr eaLnBrk="1" hangingPunct="1"/>
            <a:r>
              <a:rPr lang="en-US" sz="1200" smtClean="0"/>
              <a:t>1928 Iron lungs are introduced to help patients with acute polio breathe.</a:t>
            </a:r>
          </a:p>
          <a:p>
            <a:pPr eaLnBrk="1" hangingPunct="1"/>
            <a:r>
              <a:rPr lang="en-US" sz="1200" smtClean="0"/>
              <a:t>1932 Franklin D. Roosevelt is elected President of the United States</a:t>
            </a:r>
          </a:p>
          <a:p>
            <a:pPr eaLnBrk="1" hangingPunct="1"/>
            <a:r>
              <a:rPr lang="en-US" sz="1200" smtClean="0"/>
              <a:t>1949 Dr. John Enders, Dr. Frederick Robbins and Dr. Thomas Weller develop a way to grow poliovirus in tissue culture, a breakthrough that aided in the creation of the polio vaccine. Their work earned the three scientists the Nobel Prize in physiology and medicine in 1954.</a:t>
            </a:r>
          </a:p>
          <a:p>
            <a:pPr eaLnBrk="1" hangingPunct="1"/>
            <a:r>
              <a:rPr lang="en-US" sz="1200" smtClean="0"/>
              <a:t>1952 The United States reports 57,628 polio cases -- the worst U.S. epidemic on record.</a:t>
            </a:r>
          </a:p>
          <a:p>
            <a:pPr eaLnBrk="1" hangingPunct="1"/>
            <a:r>
              <a:rPr lang="en-US" sz="1200" smtClean="0"/>
              <a:t>1979 The last U.S. case of polio caused by wild poliovirus is reported.</a:t>
            </a:r>
          </a:p>
          <a:p>
            <a:pPr eaLnBrk="1" hangingPunct="1"/>
            <a:r>
              <a:rPr lang="en-US" sz="1200" smtClean="0"/>
              <a:t>1988 Worldwide, polio continues to affect some 350,000 people in 125 countries.</a:t>
            </a:r>
          </a:p>
          <a:p>
            <a:pPr eaLnBrk="1" hangingPunct="1"/>
            <a:r>
              <a:rPr lang="en-US" sz="1200" smtClean="0"/>
              <a:t>1994 The Americas are certified polio-free.</a:t>
            </a:r>
          </a:p>
          <a:p>
            <a:pPr eaLnBrk="1" hangingPunct="1"/>
            <a:r>
              <a:rPr lang="en-US" sz="1200" smtClean="0"/>
              <a:t>2000 The Western Pacific region is certified polio-free.</a:t>
            </a:r>
          </a:p>
          <a:p>
            <a:pPr eaLnBrk="1" hangingPunct="1"/>
            <a:r>
              <a:rPr lang="en-US" sz="1200" smtClean="0"/>
              <a:t>2002 Europe is certified polio-free.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03F017-2A07-4E6D-B29D-4E302A7711DB}" type="slidenum">
              <a:rPr lang="en-US"/>
              <a:pPr/>
              <a:t>18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0F450E-52AD-4301-A779-0F2738CAC245}" type="slidenum">
              <a:rPr lang="en-US"/>
              <a:pPr/>
              <a:t>19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CE2C3-471D-420A-96E2-8B6EA8162B15}" type="slidenum">
              <a:rPr lang="en-US"/>
              <a:pPr/>
              <a:t>20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56E27B-06CE-46AC-81B6-18CF32DD9C09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54C73-FA39-417A-979A-6AA92A88E978}" type="slidenum">
              <a:rPr lang="en-US"/>
              <a:pPr/>
              <a:t>21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17D83D-399C-42AA-8E43-332406611DD8}" type="slidenum">
              <a:rPr lang="en-US"/>
              <a:pPr/>
              <a:t>22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2EAF3-990B-4EA2-AAF4-962AAF0103E0}" type="slidenum">
              <a:rPr lang="en-US"/>
              <a:pPr/>
              <a:t>23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80FEA6-A78C-4BFE-9F6A-33E2F8292278}" type="slidenum">
              <a:rPr lang="en-US"/>
              <a:pPr/>
              <a:t>24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8BB83-4670-4AE0-9383-085617EFD5CF}" type="slidenum">
              <a:rPr lang="en-US"/>
              <a:pPr/>
              <a:t>25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A5F75-24FF-4766-A61A-A15B1FEE19E0}" type="slidenum">
              <a:rPr lang="en-US"/>
              <a:pPr/>
              <a:t>26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C2EEE4-6855-4BE9-AE02-1C89EC33FC92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615FA-D122-4937-BED8-81511F01E259}" type="slidenum">
              <a:rPr lang="en-US"/>
              <a:pPr/>
              <a:t>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4A94D3-0A46-4588-917E-B310EDECCCBD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8EEA13-2DF8-4391-B50A-91F5396F2D15}" type="slidenum">
              <a:rPr lang="en-US"/>
              <a:pPr/>
              <a:t>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B9BAF2-38DB-4992-9ED2-F0A962E9AAC8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2D42CE-50D3-4AA9-B37C-1A73DA19154E}" type="slidenum">
              <a:rPr lang="en-US"/>
              <a:pPr/>
              <a:t>9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A2ED8B-A145-4CB6-8201-2C84F71B2777}" type="slidenum">
              <a:rPr lang="en-US"/>
              <a:pPr/>
              <a:t>10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3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+mn-ea"/>
            </a:endParaRPr>
          </a:p>
        </p:txBody>
      </p:sp>
      <p:sp>
        <p:nvSpPr>
          <p:cNvPr id="5" name="Rectangle 74"/>
          <p:cNvSpPr>
            <a:spLocks noChangeArrowheads="1"/>
          </p:cNvSpPr>
          <p:nvPr userDrawn="1"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pSp>
        <p:nvGrpSpPr>
          <p:cNvPr id="6" name="Group 78"/>
          <p:cNvGrpSpPr>
            <a:grpSpLocks/>
          </p:cNvGrpSpPr>
          <p:nvPr userDrawn="1"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7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grpSp>
        <p:nvGrpSpPr>
          <p:cNvPr id="10" name="Group 79"/>
          <p:cNvGrpSpPr>
            <a:grpSpLocks/>
          </p:cNvGrpSpPr>
          <p:nvPr userDrawn="1"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11" name="Line 80"/>
            <p:cNvSpPr>
              <a:spLocks noChangeShapeType="1"/>
            </p:cNvSpPr>
            <p:nvPr userDrawn="1"/>
          </p:nvSpPr>
          <p:spPr bwMode="auto">
            <a:xfrm>
              <a:off x="247" y="1158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2" name="Line 81"/>
            <p:cNvSpPr>
              <a:spLocks noChangeShapeType="1"/>
            </p:cNvSpPr>
            <p:nvPr userDrawn="1"/>
          </p:nvSpPr>
          <p:spPr bwMode="auto">
            <a:xfrm>
              <a:off x="390" y="966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" name="Oval 82"/>
            <p:cNvSpPr>
              <a:spLocks noChangeArrowheads="1"/>
            </p:cNvSpPr>
            <p:nvPr userDrawn="1"/>
          </p:nvSpPr>
          <p:spPr bwMode="auto">
            <a:xfrm>
              <a:off x="342" y="1110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14" name="Text Box 83"/>
          <p:cNvSpPr txBox="1">
            <a:spLocks noChangeArrowheads="1"/>
          </p:cNvSpPr>
          <p:nvPr userDrawn="1"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/>
              <a:t>AP Biology</a:t>
            </a:r>
            <a:endParaRPr lang="en-US">
              <a:latin typeface="Times" charset="0"/>
            </a:endParaRP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ea typeface="+mn-ea"/>
              </a:defRPr>
            </a:lvl1pPr>
          </a:lstStyle>
          <a:p>
            <a:pPr>
              <a:defRPr/>
            </a:pPr>
            <a:r>
              <a:rPr lang="en-US"/>
              <a:t>2006-2007</a:t>
            </a:r>
          </a:p>
        </p:txBody>
      </p:sp>
      <p:sp>
        <p:nvSpPr>
          <p:cNvPr id="16" name="Rectangle 7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5E640-8E05-4194-AD23-E7DA2EF65318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4E89D-913A-47CD-B774-BD98798B86C7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23FBB1-A66D-4963-99FC-7F12E233684B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481B3-927E-4EF4-BF9D-593B4589BABB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C86B7-0DCE-4CC4-A4B7-50B123E721C4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9CF595-86B6-4EF7-9CD8-EBF801C17F33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3CECA-CC2D-4F5F-A164-F5C0B1FC2037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1EBB27-5B54-4D05-B1E2-D0D0D1386CF5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F6EC5-97BC-4B9E-90AD-472650A9FAB8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5CCCE-C2C4-4BEE-A2DF-331223E8395F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fld id="{64A9C322-5028-4E32-89E2-92565CDF717D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+mn-ea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153" name="Text Box 81"/>
          <p:cNvSpPr txBox="1">
            <a:spLocks noChangeArrowheads="1"/>
          </p:cNvSpPr>
          <p:nvPr userDrawn="1"/>
        </p:nvSpPr>
        <p:spPr bwMode="auto">
          <a:xfrm>
            <a:off x="228600" y="6384925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/>
              <a:t>Regents Biology</a:t>
            </a:r>
            <a:endParaRPr lang="en-US">
              <a:latin typeface="Time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charset="2"/>
        <a:buChar char="§"/>
        <a:defRPr sz="3000" b="1">
          <a:solidFill>
            <a:srgbClr val="0F116A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2"/>
        <a:buChar char="u"/>
        <a:defRPr sz="28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2"/>
        <a:buChar char="§"/>
        <a:defRPr sz="2400" b="1">
          <a:solidFill>
            <a:srgbClr val="0F116A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charset="2"/>
        <a:buChar char="w"/>
        <a:defRPr sz="2000" b="1">
          <a:solidFill>
            <a:srgbClr val="0F116A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rgbClr val="0F116A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rgbClr val="0F116A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rgbClr val="0F116A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rgbClr val="0F116A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b="1">
          <a:solidFill>
            <a:srgbClr val="0F116A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bin"/><Relationship Id="rId4" Type="http://schemas.openxmlformats.org/officeDocument/2006/relationships/audio" Target="../media/audio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9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2006-2007</a:t>
            </a:r>
            <a:endParaRPr lang="en-US" b="0" smtClean="0">
              <a:ea typeface="ＭＳ Ｐゴシック" charset="-128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 l="22501" r="45000"/>
          <a:stretch>
            <a:fillRect/>
          </a:stretch>
        </p:blipFill>
        <p:spPr bwMode="auto">
          <a:xfrm>
            <a:off x="6905625" y="1663700"/>
            <a:ext cx="22463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33528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CC0000"/>
                </a:solidFill>
                <a:latin typeface="Comic Sans MS" charset="0"/>
              </a:rPr>
              <a:t>“Fighting the Enemy Within”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2971800" y="3200400"/>
            <a:ext cx="3690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Immune System</a:t>
            </a:r>
          </a:p>
        </p:txBody>
      </p:sp>
      <p:pic>
        <p:nvPicPr>
          <p:cNvPr id="4730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60363"/>
            <a:ext cx="2582863" cy="2230437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4730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13" y="3432175"/>
            <a:ext cx="2536825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2667000" y="5638800"/>
            <a:ext cx="18923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200" b="1">
                <a:solidFill>
                  <a:srgbClr val="0F116A"/>
                </a:solidFill>
              </a:rPr>
              <a:t>lymphocytes</a:t>
            </a:r>
          </a:p>
          <a:p>
            <a:pPr algn="l"/>
            <a:r>
              <a:rPr lang="en-US" sz="2200" b="1">
                <a:solidFill>
                  <a:srgbClr val="0F116A"/>
                </a:solidFill>
              </a:rPr>
              <a:t>attacking</a:t>
            </a:r>
          </a:p>
          <a:p>
            <a:pPr algn="l"/>
            <a:r>
              <a:rPr lang="en-US" sz="2200" b="1">
                <a:solidFill>
                  <a:srgbClr val="0F116A"/>
                </a:solidFill>
              </a:rPr>
              <a:t>cancer cell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15369" name="Rectangle 8"/>
          <p:cNvSpPr>
            <a:spLocks noChangeArrowheads="1"/>
          </p:cNvSpPr>
          <p:nvPr/>
        </p:nvSpPr>
        <p:spPr bwMode="auto">
          <a:xfrm>
            <a:off x="7239000" y="457200"/>
            <a:ext cx="1744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b="1">
                <a:solidFill>
                  <a:srgbClr val="0F116A"/>
                </a:solidFill>
              </a:rPr>
              <a:t>phagocytic leukocyte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6367463" y="6019800"/>
            <a:ext cx="1147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200" b="1">
                <a:solidFill>
                  <a:srgbClr val="0F116A"/>
                </a:solidFill>
              </a:rPr>
              <a:t>lymph</a:t>
            </a:r>
          </a:p>
          <a:p>
            <a:pPr algn="r"/>
            <a:r>
              <a:rPr lang="en-US" sz="2200" b="1">
                <a:solidFill>
                  <a:srgbClr val="0F116A"/>
                </a:solidFill>
              </a:rPr>
              <a:t>system</a:t>
            </a:r>
            <a:endParaRPr lang="en-US" sz="3000" b="1">
              <a:solidFill>
                <a:srgbClr val="0F11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1798638"/>
            <a:ext cx="3584575" cy="4459287"/>
          </a:xfrm>
          <a:solidFill>
            <a:schemeClr val="bg1"/>
          </a:solidFill>
        </p:spPr>
        <p:txBody>
          <a:bodyPr/>
          <a:lstStyle/>
          <a:p>
            <a:pPr eaLnBrk="1" hangingPunct="1">
              <a:buClrTx/>
              <a:buFont typeface="Wingdings" charset="2"/>
              <a:buNone/>
            </a:pPr>
            <a:endParaRPr lang="en-US" smtClean="0"/>
          </a:p>
          <a:p>
            <a:pPr marL="1085850" lvl="2" eaLnBrk="1" hangingPunct="1"/>
            <a:r>
              <a:rPr lang="en-US" u="sng" smtClean="0">
                <a:solidFill>
                  <a:srgbClr val="CC0000"/>
                </a:solidFill>
              </a:rPr>
              <a:t>histamines</a:t>
            </a:r>
            <a:endParaRPr lang="en-US" sz="1800" smtClean="0">
              <a:solidFill>
                <a:srgbClr val="CC0000"/>
              </a:solidFill>
            </a:endParaRPr>
          </a:p>
          <a:p>
            <a:pPr marL="1428750" lvl="3" eaLnBrk="1" hangingPunct="1"/>
            <a:r>
              <a:rPr lang="en-US" smtClean="0"/>
              <a:t>increases blood flow</a:t>
            </a:r>
          </a:p>
          <a:p>
            <a:pPr marL="1428750" lvl="3" eaLnBrk="1" hangingPunct="1"/>
            <a:r>
              <a:rPr lang="en-US" smtClean="0"/>
              <a:t>brings more white blood cells to fight bacteria</a:t>
            </a:r>
          </a:p>
          <a:p>
            <a:pPr marL="1428750" lvl="3" eaLnBrk="1" hangingPunct="1"/>
            <a:r>
              <a:rPr lang="en-US" smtClean="0"/>
              <a:t>brings more red blood cells &amp; clotting factors to repair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do injuries swell?</a:t>
            </a:r>
          </a:p>
        </p:txBody>
      </p:sp>
      <p:pic>
        <p:nvPicPr>
          <p:cNvPr id="32772" name="Picture 8"/>
          <p:cNvPicPr>
            <a:picLocks noChangeAspect="1" noChangeArrowheads="1"/>
          </p:cNvPicPr>
          <p:nvPr/>
        </p:nvPicPr>
        <p:blipFill>
          <a:blip r:embed="rId4"/>
          <a:srcRect t="14999" r="34875" b="14999"/>
          <a:stretch>
            <a:fillRect/>
          </a:stretch>
        </p:blipFill>
        <p:spPr bwMode="auto">
          <a:xfrm>
            <a:off x="3606800" y="2343150"/>
            <a:ext cx="5475288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9"/>
          <p:cNvSpPr>
            <a:spLocks noChangeArrowheads="1"/>
          </p:cNvSpPr>
          <p:nvPr/>
        </p:nvSpPr>
        <p:spPr bwMode="auto">
          <a:xfrm>
            <a:off x="3911600" y="3176588"/>
            <a:ext cx="952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Bacteria</a:t>
            </a:r>
            <a:endParaRPr lang="en-US"/>
          </a:p>
        </p:txBody>
      </p:sp>
      <p:sp>
        <p:nvSpPr>
          <p:cNvPr id="32774" name="Line 10"/>
          <p:cNvSpPr>
            <a:spLocks noChangeShapeType="1"/>
          </p:cNvSpPr>
          <p:nvPr/>
        </p:nvSpPr>
        <p:spPr bwMode="auto">
          <a:xfrm flipV="1">
            <a:off x="5059363" y="2627313"/>
            <a:ext cx="392112" cy="273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Line 11"/>
          <p:cNvSpPr>
            <a:spLocks noChangeShapeType="1"/>
          </p:cNvSpPr>
          <p:nvPr/>
        </p:nvSpPr>
        <p:spPr bwMode="auto">
          <a:xfrm>
            <a:off x="3911600" y="6224588"/>
            <a:ext cx="38100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6" name="Rectangle 12"/>
          <p:cNvSpPr>
            <a:spLocks noChangeArrowheads="1"/>
          </p:cNvSpPr>
          <p:nvPr/>
        </p:nvSpPr>
        <p:spPr bwMode="auto">
          <a:xfrm>
            <a:off x="4368800" y="6376988"/>
            <a:ext cx="17049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Blood vessel</a:t>
            </a:r>
            <a:endParaRPr lang="en-US" sz="2300" b="1">
              <a:solidFill>
                <a:srgbClr val="000000"/>
              </a:solidFill>
            </a:endParaRPr>
          </a:p>
        </p:txBody>
      </p:sp>
      <p:sp>
        <p:nvSpPr>
          <p:cNvPr id="32777" name="Rectangle 13"/>
          <p:cNvSpPr>
            <a:spLocks noChangeArrowheads="1"/>
          </p:cNvSpPr>
          <p:nvPr/>
        </p:nvSpPr>
        <p:spPr bwMode="auto">
          <a:xfrm>
            <a:off x="3473450" y="3862388"/>
            <a:ext cx="13350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Chemical</a:t>
            </a:r>
          </a:p>
          <a:p>
            <a:pPr algn="r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alarm signals</a:t>
            </a:r>
            <a:endParaRPr lang="en-US"/>
          </a:p>
        </p:txBody>
      </p:sp>
      <p:sp>
        <p:nvSpPr>
          <p:cNvPr id="32778" name="Freeform 14"/>
          <p:cNvSpPr>
            <a:spLocks/>
          </p:cNvSpPr>
          <p:nvPr/>
        </p:nvSpPr>
        <p:spPr bwMode="auto">
          <a:xfrm>
            <a:off x="4826000" y="4090988"/>
            <a:ext cx="228600" cy="457200"/>
          </a:xfrm>
          <a:custGeom>
            <a:avLst/>
            <a:gdLst>
              <a:gd name="T0" fmla="*/ 2147483647 w 345"/>
              <a:gd name="T1" fmla="*/ 2147483647 h 110"/>
              <a:gd name="T2" fmla="*/ 0 w 345"/>
              <a:gd name="T3" fmla="*/ 0 h 110"/>
              <a:gd name="T4" fmla="*/ 2147483647 w 345"/>
              <a:gd name="T5" fmla="*/ 0 h 110"/>
              <a:gd name="T6" fmla="*/ 0 60000 65536"/>
              <a:gd name="T7" fmla="*/ 0 60000 65536"/>
              <a:gd name="T8" fmla="*/ 0 60000 65536"/>
              <a:gd name="T9" fmla="*/ 0 w 345"/>
              <a:gd name="T10" fmla="*/ 0 h 110"/>
              <a:gd name="T11" fmla="*/ 345 w 345"/>
              <a:gd name="T12" fmla="*/ 110 h 1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5" h="110">
                <a:moveTo>
                  <a:pt x="345" y="110"/>
                </a:moveTo>
                <a:lnTo>
                  <a:pt x="0" y="0"/>
                </a:lnTo>
                <a:lnTo>
                  <a:pt x="312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Rectangle 15"/>
          <p:cNvSpPr>
            <a:spLocks noChangeArrowheads="1"/>
          </p:cNvSpPr>
          <p:nvPr/>
        </p:nvSpPr>
        <p:spPr bwMode="auto">
          <a:xfrm>
            <a:off x="5248275" y="2386013"/>
            <a:ext cx="16224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Pin or splinter</a:t>
            </a:r>
            <a:endParaRPr lang="en-US"/>
          </a:p>
        </p:txBody>
      </p:sp>
      <p:sp>
        <p:nvSpPr>
          <p:cNvPr id="32780" name="Rectangle 16"/>
          <p:cNvSpPr>
            <a:spLocks noChangeArrowheads="1"/>
          </p:cNvSpPr>
          <p:nvPr/>
        </p:nvSpPr>
        <p:spPr bwMode="auto">
          <a:xfrm>
            <a:off x="7797800" y="2262188"/>
            <a:ext cx="11795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Blood clot</a:t>
            </a:r>
            <a:endParaRPr lang="en-US"/>
          </a:p>
        </p:txBody>
      </p:sp>
      <p:sp>
        <p:nvSpPr>
          <p:cNvPr id="32781" name="Line 17"/>
          <p:cNvSpPr>
            <a:spLocks noChangeShapeType="1"/>
          </p:cNvSpPr>
          <p:nvPr/>
        </p:nvSpPr>
        <p:spPr bwMode="auto">
          <a:xfrm flipV="1">
            <a:off x="7874000" y="2490788"/>
            <a:ext cx="22860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2" name="Rectangle 18"/>
          <p:cNvSpPr>
            <a:spLocks noChangeArrowheads="1"/>
          </p:cNvSpPr>
          <p:nvPr/>
        </p:nvSpPr>
        <p:spPr bwMode="auto">
          <a:xfrm>
            <a:off x="6426200" y="4819650"/>
            <a:ext cx="1538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Phagocytes</a:t>
            </a:r>
          </a:p>
        </p:txBody>
      </p:sp>
      <p:sp>
        <p:nvSpPr>
          <p:cNvPr id="32783" name="Line 19"/>
          <p:cNvSpPr>
            <a:spLocks noChangeShapeType="1"/>
          </p:cNvSpPr>
          <p:nvPr/>
        </p:nvSpPr>
        <p:spPr bwMode="auto">
          <a:xfrm flipV="1">
            <a:off x="7340600" y="4471988"/>
            <a:ext cx="22860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4" name="Line 20"/>
          <p:cNvSpPr>
            <a:spLocks noChangeShapeType="1"/>
          </p:cNvSpPr>
          <p:nvPr/>
        </p:nvSpPr>
        <p:spPr bwMode="auto">
          <a:xfrm flipV="1">
            <a:off x="7340600" y="4852988"/>
            <a:ext cx="762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5" name="Rectangle 21"/>
          <p:cNvSpPr>
            <a:spLocks noChangeArrowheads="1"/>
          </p:cNvSpPr>
          <p:nvPr/>
        </p:nvSpPr>
        <p:spPr bwMode="auto">
          <a:xfrm>
            <a:off x="6502400" y="3009900"/>
            <a:ext cx="1163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rgbClr val="000000"/>
                </a:solidFill>
              </a:rPr>
              <a:t>Swelling</a:t>
            </a:r>
          </a:p>
        </p:txBody>
      </p:sp>
      <p:sp>
        <p:nvSpPr>
          <p:cNvPr id="398358" name="Rectangle 22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52400" y="1376363"/>
            <a:ext cx="8691563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SzPct val="120000"/>
              <a:buFont typeface="Wingdings" charset="2"/>
              <a:buChar char="§"/>
            </a:pPr>
            <a:r>
              <a:rPr lang="en-US" sz="3000" b="1">
                <a:solidFill>
                  <a:srgbClr val="0F116A"/>
                </a:solidFill>
              </a:rPr>
              <a:t>Inflammation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  <a:buSzPct val="60000"/>
              <a:buFont typeface="Wingdings" charset="2"/>
              <a:buChar char="u"/>
            </a:pPr>
            <a:r>
              <a:rPr lang="en-US" sz="2800" b="1"/>
              <a:t>injured cells release chemical signals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8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8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8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8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9" grpId="0" build="p" bldLvl="5" autoUpdateAnimBg="0"/>
      <p:bldP spid="39835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Fever </a:t>
            </a:r>
          </a:p>
        </p:txBody>
      </p:sp>
      <p:sp>
        <p:nvSpPr>
          <p:cNvPr id="3686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a local response is not enough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full body response to infection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raises body temperature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higher temperature helps in defense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mtClean="0"/>
              <a:t>slows growth of germs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mtClean="0"/>
              <a:t>helps macrophages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mtClean="0"/>
              <a:t>speeds up repair of tissues</a:t>
            </a:r>
          </a:p>
        </p:txBody>
      </p:sp>
      <p:pic>
        <p:nvPicPr>
          <p:cNvPr id="3686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7450" y="5040313"/>
            <a:ext cx="278130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pic>
        <p:nvPicPr>
          <p:cNvPr id="34821" name="Picture 5" descr="temp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1163" y="3516313"/>
            <a:ext cx="2262187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3" grpId="0" build="p" bldLvl="3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5181600" cy="762000"/>
          </a:xfrm>
        </p:spPr>
        <p:txBody>
          <a:bodyPr/>
          <a:lstStyle/>
          <a:p>
            <a:pPr eaLnBrk="1" hangingPunct="1"/>
            <a:r>
              <a:rPr lang="en-US" smtClean="0"/>
              <a:t>3rd line: Lymphocytes </a:t>
            </a:r>
          </a:p>
        </p:txBody>
      </p:sp>
      <p:sp>
        <p:nvSpPr>
          <p:cNvPr id="3706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06400" y="1371600"/>
            <a:ext cx="5921375" cy="4995863"/>
          </a:xfrm>
        </p:spPr>
        <p:txBody>
          <a:bodyPr/>
          <a:lstStyle/>
          <a:p>
            <a:pPr eaLnBrk="1" hangingPunct="1">
              <a:buClrTx/>
            </a:pPr>
            <a:r>
              <a:rPr lang="en-US" sz="3400" smtClean="0"/>
              <a:t>Specific defense</a:t>
            </a:r>
          </a:p>
          <a:p>
            <a:pPr lvl="1" eaLnBrk="1" hangingPunct="1"/>
            <a:r>
              <a:rPr lang="en-US" sz="3200" smtClean="0"/>
              <a:t>responds to specific invaders</a:t>
            </a:r>
            <a:r>
              <a:rPr lang="en-US" sz="3200" u="sng" smtClean="0">
                <a:solidFill>
                  <a:srgbClr val="CC0000"/>
                </a:solidFill>
              </a:rPr>
              <a:t> </a:t>
            </a:r>
          </a:p>
          <a:p>
            <a:pPr lvl="2" eaLnBrk="1" hangingPunct="1"/>
            <a:r>
              <a:rPr lang="en-US" sz="3000" smtClean="0"/>
              <a:t>recognizes specific foreign antigens</a:t>
            </a:r>
            <a:endParaRPr lang="en-US" sz="2800" smtClean="0"/>
          </a:p>
          <a:p>
            <a:pPr lvl="2" eaLnBrk="1" hangingPunct="1"/>
            <a:r>
              <a:rPr lang="en-US" sz="3000" u="sng" smtClean="0">
                <a:solidFill>
                  <a:srgbClr val="CC0000"/>
                </a:solidFill>
              </a:rPr>
              <a:t>white blood cells</a:t>
            </a:r>
            <a:endParaRPr lang="en-US" sz="3000" smtClean="0"/>
          </a:p>
          <a:p>
            <a:pPr lvl="3" eaLnBrk="1" hangingPunct="1"/>
            <a:r>
              <a:rPr lang="en-US" sz="3000" u="sng" smtClean="0">
                <a:solidFill>
                  <a:srgbClr val="CC0000"/>
                </a:solidFill>
              </a:rPr>
              <a:t>B cells &amp; antibodies</a:t>
            </a:r>
            <a:endParaRPr lang="en-US" sz="3000" smtClean="0"/>
          </a:p>
          <a:p>
            <a:pPr lvl="3" eaLnBrk="1" hangingPunct="1"/>
            <a:r>
              <a:rPr lang="en-US" sz="3000" u="sng" smtClean="0">
                <a:solidFill>
                  <a:srgbClr val="CC0000"/>
                </a:solidFill>
              </a:rPr>
              <a:t>T cells</a:t>
            </a:r>
            <a:endParaRPr lang="en-US" sz="2600" smtClean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7550" y="3900488"/>
            <a:ext cx="32607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43-08x-BtypeLymphocy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4375" y="754063"/>
            <a:ext cx="32639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8137525" y="762000"/>
            <a:ext cx="9302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chemeClr val="bg1"/>
                </a:solidFill>
              </a:rPr>
              <a:t>B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1" grpId="0" build="p" bldLvl="4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 cells &amp; </a:t>
            </a:r>
            <a:r>
              <a:rPr lang="en-US" smtClean="0">
                <a:solidFill>
                  <a:srgbClr val="CC0000"/>
                </a:solidFill>
              </a:rPr>
              <a:t>antibodies</a:t>
            </a:r>
            <a:endParaRPr lang="en-US" smtClean="0"/>
          </a:p>
        </p:txBody>
      </p:sp>
      <p:sp>
        <p:nvSpPr>
          <p:cNvPr id="399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36588" y="1371600"/>
            <a:ext cx="8507412" cy="5486400"/>
          </a:xfrm>
          <a:noFill/>
        </p:spPr>
        <p:txBody>
          <a:bodyPr lIns="0" rIns="0"/>
          <a:lstStyle/>
          <a:p>
            <a:pPr eaLnBrk="1" hangingPunct="1"/>
            <a:r>
              <a:rPr lang="en-US" u="sng" smtClean="0">
                <a:solidFill>
                  <a:srgbClr val="CC0000"/>
                </a:solidFill>
              </a:rPr>
              <a:t>B cells</a:t>
            </a:r>
          </a:p>
          <a:p>
            <a:pPr lvl="1" eaLnBrk="1" hangingPunct="1"/>
            <a:r>
              <a:rPr lang="en-US" smtClean="0"/>
              <a:t>white blood cells that attack </a:t>
            </a:r>
            <a:br>
              <a:rPr lang="en-US" smtClean="0"/>
            </a:br>
            <a:r>
              <a:rPr lang="en-US" smtClean="0"/>
              <a:t>invaders in blood</a:t>
            </a:r>
          </a:p>
          <a:p>
            <a:pPr lvl="1" eaLnBrk="1" hangingPunct="1"/>
            <a:r>
              <a:rPr lang="en-US" smtClean="0"/>
              <a:t>mature in </a:t>
            </a:r>
            <a:r>
              <a:rPr lang="en-US" u="sng" smtClean="0">
                <a:solidFill>
                  <a:srgbClr val="CC0000"/>
                </a:solidFill>
              </a:rPr>
              <a:t>B</a:t>
            </a:r>
            <a:r>
              <a:rPr lang="en-US" smtClean="0"/>
              <a:t>one marrow</a:t>
            </a:r>
          </a:p>
          <a:p>
            <a:pPr eaLnBrk="1" hangingPunct="1"/>
            <a:r>
              <a:rPr lang="en-US" smtClean="0"/>
              <a:t>Patrolling B cells</a:t>
            </a:r>
            <a:r>
              <a:rPr lang="en-US" sz="2600" smtClean="0"/>
              <a:t> </a:t>
            </a:r>
          </a:p>
          <a:p>
            <a:pPr lvl="1" eaLnBrk="1" hangingPunct="1"/>
            <a:r>
              <a:rPr lang="en-US" sz="2600" u="sng" smtClean="0">
                <a:solidFill>
                  <a:srgbClr val="CC0000"/>
                </a:solidFill>
              </a:rPr>
              <a:t>make antibodies against invader immediately</a:t>
            </a:r>
            <a:endParaRPr lang="en-US" smtClean="0"/>
          </a:p>
          <a:p>
            <a:pPr eaLnBrk="1" hangingPunct="1"/>
            <a:r>
              <a:rPr lang="en-US" smtClean="0"/>
              <a:t>Memory B cells</a:t>
            </a:r>
            <a:endParaRPr lang="en-US" sz="2600" u="sng" smtClean="0">
              <a:solidFill>
                <a:srgbClr val="CC0000"/>
              </a:solidFill>
            </a:endParaRPr>
          </a:p>
          <a:p>
            <a:pPr lvl="1" eaLnBrk="1" hangingPunct="1"/>
            <a:r>
              <a:rPr lang="en-US" sz="2600" u="sng" smtClean="0">
                <a:solidFill>
                  <a:srgbClr val="CC0000"/>
                </a:solidFill>
              </a:rPr>
              <a:t>remembers invader</a:t>
            </a:r>
            <a:endParaRPr lang="en-US" sz="2600" u="sng" smtClean="0">
              <a:solidFill>
                <a:schemeClr val="tx2"/>
              </a:solidFill>
            </a:endParaRPr>
          </a:p>
          <a:p>
            <a:pPr lvl="1" eaLnBrk="1" hangingPunct="1"/>
            <a:r>
              <a:rPr lang="en-US" sz="2600" smtClean="0"/>
              <a:t>can make antibodies quickly the next time</a:t>
            </a:r>
          </a:p>
          <a:p>
            <a:pPr lvl="2" eaLnBrk="1" hangingPunct="1"/>
            <a:r>
              <a:rPr lang="en-US" smtClean="0"/>
              <a:t>protects you from getting disease more than once</a:t>
            </a:r>
            <a:endParaRPr lang="en-US" u="sng" smtClean="0">
              <a:solidFill>
                <a:srgbClr val="CC0000"/>
              </a:solidFill>
            </a:endParaRPr>
          </a:p>
        </p:txBody>
      </p:sp>
      <p:pic>
        <p:nvPicPr>
          <p:cNvPr id="38916" name="Picture 5" descr="43-08x-BtypeLymphocy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0675" y="363538"/>
            <a:ext cx="247332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3" grpId="0" build="p" bldLvl="4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122"/>
          <p:cNvGrpSpPr>
            <a:grpSpLocks/>
          </p:cNvGrpSpPr>
          <p:nvPr/>
        </p:nvGrpSpPr>
        <p:grpSpPr bwMode="auto">
          <a:xfrm>
            <a:off x="4271963" y="3386138"/>
            <a:ext cx="4751387" cy="3471862"/>
            <a:chOff x="2691" y="2133"/>
            <a:chExt cx="2993" cy="2187"/>
          </a:xfrm>
        </p:grpSpPr>
        <p:grpSp>
          <p:nvGrpSpPr>
            <p:cNvPr id="41019" name="Group 121"/>
            <p:cNvGrpSpPr>
              <a:grpSpLocks/>
            </p:cNvGrpSpPr>
            <p:nvPr/>
          </p:nvGrpSpPr>
          <p:grpSpPr bwMode="auto">
            <a:xfrm>
              <a:off x="2691" y="2133"/>
              <a:ext cx="2993" cy="2187"/>
              <a:chOff x="2691" y="2133"/>
              <a:chExt cx="2993" cy="2187"/>
            </a:xfrm>
          </p:grpSpPr>
          <p:grpSp>
            <p:nvGrpSpPr>
              <p:cNvPr id="41021" name="Group 27"/>
              <p:cNvGrpSpPr>
                <a:grpSpLocks/>
              </p:cNvGrpSpPr>
              <p:nvPr/>
            </p:nvGrpSpPr>
            <p:grpSpPr bwMode="auto">
              <a:xfrm>
                <a:off x="2804" y="2133"/>
                <a:ext cx="2880" cy="2160"/>
                <a:chOff x="1056" y="1671"/>
                <a:chExt cx="2880" cy="2160"/>
              </a:xfrm>
            </p:grpSpPr>
            <p:grpSp>
              <p:nvGrpSpPr>
                <p:cNvPr id="41026" name="Group 24"/>
                <p:cNvGrpSpPr>
                  <a:grpSpLocks/>
                </p:cNvGrpSpPr>
                <p:nvPr/>
              </p:nvGrpSpPr>
              <p:grpSpPr bwMode="auto">
                <a:xfrm>
                  <a:off x="1056" y="1671"/>
                  <a:ext cx="2880" cy="2160"/>
                  <a:chOff x="1056" y="1671"/>
                  <a:chExt cx="2880" cy="2160"/>
                </a:xfrm>
              </p:grpSpPr>
              <p:grpSp>
                <p:nvGrpSpPr>
                  <p:cNvPr id="41028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056" y="1671"/>
                    <a:ext cx="2880" cy="2160"/>
                    <a:chOff x="1056" y="1671"/>
                    <a:chExt cx="2880" cy="2160"/>
                  </a:xfrm>
                </p:grpSpPr>
                <p:sp>
                  <p:nvSpPr>
                    <p:cNvPr id="41030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2592"/>
                      <a:ext cx="912" cy="864"/>
                    </a:xfrm>
                    <a:prstGeom prst="ellipse">
                      <a:avLst/>
                    </a:prstGeom>
                    <a:solidFill>
                      <a:srgbClr val="FFEA1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31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8" y="2967"/>
                      <a:ext cx="912" cy="864"/>
                    </a:xfrm>
                    <a:prstGeom prst="ellipse">
                      <a:avLst/>
                    </a:prstGeom>
                    <a:solidFill>
                      <a:srgbClr val="FFEA1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32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2967"/>
                      <a:ext cx="912" cy="864"/>
                    </a:xfrm>
                    <a:prstGeom prst="ellipse">
                      <a:avLst/>
                    </a:prstGeom>
                    <a:solidFill>
                      <a:srgbClr val="FFEA1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33" name="Oval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8" y="2007"/>
                      <a:ext cx="912" cy="864"/>
                    </a:xfrm>
                    <a:prstGeom prst="ellipse">
                      <a:avLst/>
                    </a:prstGeom>
                    <a:solidFill>
                      <a:srgbClr val="FFEA1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34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2" y="1671"/>
                      <a:ext cx="912" cy="864"/>
                    </a:xfrm>
                    <a:prstGeom prst="ellipse">
                      <a:avLst/>
                    </a:prstGeom>
                    <a:solidFill>
                      <a:srgbClr val="FFEA1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35" name="Oval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2775"/>
                      <a:ext cx="912" cy="864"/>
                    </a:xfrm>
                    <a:prstGeom prst="ellipse">
                      <a:avLst/>
                    </a:prstGeom>
                    <a:solidFill>
                      <a:srgbClr val="FFEA1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36" name="Oval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2" y="2343"/>
                      <a:ext cx="912" cy="864"/>
                    </a:xfrm>
                    <a:prstGeom prst="ellipse">
                      <a:avLst/>
                    </a:prstGeom>
                    <a:solidFill>
                      <a:srgbClr val="FFEA1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37" name="Oval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2" y="1863"/>
                      <a:ext cx="912" cy="864"/>
                    </a:xfrm>
                    <a:prstGeom prst="ellipse">
                      <a:avLst/>
                    </a:prstGeom>
                    <a:solidFill>
                      <a:srgbClr val="FFEA1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38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24" y="2295"/>
                      <a:ext cx="912" cy="864"/>
                    </a:xfrm>
                    <a:prstGeom prst="ellipse">
                      <a:avLst/>
                    </a:prstGeom>
                    <a:solidFill>
                      <a:srgbClr val="FFEA1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1029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1680"/>
                    <a:ext cx="912" cy="864"/>
                  </a:xfrm>
                  <a:prstGeom prst="ellipse">
                    <a:avLst/>
                  </a:prstGeom>
                  <a:solidFill>
                    <a:srgbClr val="FFEA1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27" name="Oval 15"/>
                <p:cNvSpPr>
                  <a:spLocks noChangeArrowheads="1"/>
                </p:cNvSpPr>
                <p:nvPr/>
              </p:nvSpPr>
              <p:spPr bwMode="auto">
                <a:xfrm>
                  <a:off x="1728" y="2448"/>
                  <a:ext cx="912" cy="86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022" name="Oval 41"/>
              <p:cNvSpPr>
                <a:spLocks noChangeArrowheads="1"/>
              </p:cNvSpPr>
              <p:nvPr/>
            </p:nvSpPr>
            <p:spPr bwMode="auto">
              <a:xfrm>
                <a:off x="2736" y="2759"/>
                <a:ext cx="912" cy="864"/>
              </a:xfrm>
              <a:prstGeom prst="ellipse">
                <a:avLst/>
              </a:prstGeom>
              <a:solidFill>
                <a:srgbClr val="FFEA1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3" name="Oval 42"/>
              <p:cNvSpPr>
                <a:spLocks noChangeArrowheads="1"/>
              </p:cNvSpPr>
              <p:nvPr/>
            </p:nvSpPr>
            <p:spPr bwMode="auto">
              <a:xfrm>
                <a:off x="3180" y="3456"/>
                <a:ext cx="912" cy="864"/>
              </a:xfrm>
              <a:prstGeom prst="ellipse">
                <a:avLst/>
              </a:prstGeom>
              <a:solidFill>
                <a:srgbClr val="FFEA1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4" name="Oval 43"/>
              <p:cNvSpPr>
                <a:spLocks noChangeArrowheads="1"/>
              </p:cNvSpPr>
              <p:nvPr/>
            </p:nvSpPr>
            <p:spPr bwMode="auto">
              <a:xfrm>
                <a:off x="2691" y="3308"/>
                <a:ext cx="912" cy="864"/>
              </a:xfrm>
              <a:prstGeom prst="ellipse">
                <a:avLst/>
              </a:prstGeom>
              <a:solidFill>
                <a:srgbClr val="FFEA1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5" name="Oval 44"/>
              <p:cNvSpPr>
                <a:spLocks noChangeArrowheads="1"/>
              </p:cNvSpPr>
              <p:nvPr/>
            </p:nvSpPr>
            <p:spPr bwMode="auto">
              <a:xfrm>
                <a:off x="3948" y="3456"/>
                <a:ext cx="912" cy="864"/>
              </a:xfrm>
              <a:prstGeom prst="ellipse">
                <a:avLst/>
              </a:prstGeom>
              <a:solidFill>
                <a:srgbClr val="FFEA1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20" name="Oval 25"/>
            <p:cNvSpPr>
              <a:spLocks noChangeArrowheads="1"/>
            </p:cNvSpPr>
            <p:nvPr/>
          </p:nvSpPr>
          <p:spPr bwMode="auto">
            <a:xfrm>
              <a:off x="3988" y="2263"/>
              <a:ext cx="1440" cy="96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2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Proteins made by B cells that tag invaders in the blood so macrophages can eat them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tag says “this is an invader” </a:t>
            </a:r>
            <a:r>
              <a:rPr lang="en-US" sz="2600" smtClean="0">
                <a:sym typeface="Symbol" charset="2"/>
              </a:rPr>
              <a:t> </a:t>
            </a:r>
            <a:r>
              <a:rPr lang="en-US" sz="2600" smtClean="0"/>
              <a:t>gotcha!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smtClean="0"/>
              <a:t>biological “handcuffs”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u="sng" smtClean="0">
                <a:solidFill>
                  <a:srgbClr val="CC0000"/>
                </a:solidFill>
              </a:rPr>
              <a:t>antibody attaches to antigen of invader</a:t>
            </a:r>
            <a:endParaRPr lang="en-US" sz="2600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Antibodies </a:t>
            </a:r>
          </a:p>
        </p:txBody>
      </p:sp>
      <p:sp>
        <p:nvSpPr>
          <p:cNvPr id="40965" name="Rectangle 45"/>
          <p:cNvSpPr>
            <a:spLocks noChangeArrowheads="1"/>
          </p:cNvSpPr>
          <p:nvPr/>
        </p:nvSpPr>
        <p:spPr bwMode="auto">
          <a:xfrm>
            <a:off x="5299075" y="5529263"/>
            <a:ext cx="32273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660000"/>
                </a:solidFill>
              </a:rPr>
              <a:t>macrophage</a:t>
            </a:r>
            <a:br>
              <a:rPr lang="en-US" sz="2200" b="1">
                <a:solidFill>
                  <a:srgbClr val="660000"/>
                </a:solidFill>
              </a:rPr>
            </a:br>
            <a:r>
              <a:rPr lang="en-US" sz="2200" b="1">
                <a:solidFill>
                  <a:srgbClr val="660000"/>
                </a:solidFill>
              </a:rPr>
              <a:t>eating tagged invaders</a:t>
            </a:r>
            <a:endParaRPr lang="en-US" sz="2600" b="1">
              <a:solidFill>
                <a:srgbClr val="0F116A"/>
              </a:solidFill>
            </a:endParaRPr>
          </a:p>
        </p:txBody>
      </p:sp>
      <p:sp>
        <p:nvSpPr>
          <p:cNvPr id="40966" name="Rectangle 46"/>
          <p:cNvSpPr>
            <a:spLocks noChangeArrowheads="1"/>
          </p:cNvSpPr>
          <p:nvPr/>
        </p:nvSpPr>
        <p:spPr bwMode="auto">
          <a:xfrm>
            <a:off x="3802063" y="3667125"/>
            <a:ext cx="3481387" cy="669925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US" sz="2200" b="1">
                <a:solidFill>
                  <a:schemeClr val="tx2"/>
                </a:solidFill>
              </a:rPr>
              <a:t>invading germs tagged with antibodies</a:t>
            </a:r>
          </a:p>
        </p:txBody>
      </p:sp>
      <p:grpSp>
        <p:nvGrpSpPr>
          <p:cNvPr id="40967" name="Group 53"/>
          <p:cNvGrpSpPr>
            <a:grpSpLocks/>
          </p:cNvGrpSpPr>
          <p:nvPr/>
        </p:nvGrpSpPr>
        <p:grpSpPr bwMode="auto">
          <a:xfrm>
            <a:off x="6450013" y="3297238"/>
            <a:ext cx="2143125" cy="2022475"/>
            <a:chOff x="2420" y="1883"/>
            <a:chExt cx="1506" cy="1421"/>
          </a:xfrm>
        </p:grpSpPr>
        <p:sp>
          <p:nvSpPr>
            <p:cNvPr id="41010" name="Rectangle 10"/>
            <p:cNvSpPr>
              <a:spLocks noChangeArrowheads="1"/>
            </p:cNvSpPr>
            <p:nvPr/>
          </p:nvSpPr>
          <p:spPr bwMode="auto">
            <a:xfrm rot="7974751">
              <a:off x="2492" y="2410"/>
              <a:ext cx="391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4400" b="1">
                  <a:solidFill>
                    <a:srgbClr val="099B00"/>
                  </a:solidFill>
                </a:rPr>
                <a:t>Y</a:t>
              </a:r>
            </a:p>
          </p:txBody>
        </p:sp>
        <p:grpSp>
          <p:nvGrpSpPr>
            <p:cNvPr id="41011" name="Group 52"/>
            <p:cNvGrpSpPr>
              <a:grpSpLocks/>
            </p:cNvGrpSpPr>
            <p:nvPr/>
          </p:nvGrpSpPr>
          <p:grpSpPr bwMode="auto">
            <a:xfrm>
              <a:off x="2640" y="1883"/>
              <a:ext cx="1286" cy="1421"/>
              <a:chOff x="2640" y="1883"/>
              <a:chExt cx="1286" cy="1421"/>
            </a:xfrm>
          </p:grpSpPr>
          <p:sp>
            <p:nvSpPr>
              <p:cNvPr id="41012" name="Rectangle 4"/>
              <p:cNvSpPr>
                <a:spLocks noChangeArrowheads="1"/>
              </p:cNvSpPr>
              <p:nvPr/>
            </p:nvSpPr>
            <p:spPr bwMode="auto">
              <a:xfrm rot="-474626">
                <a:off x="2832" y="2769"/>
                <a:ext cx="391" cy="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4400" b="1">
                    <a:solidFill>
                      <a:srgbClr val="099B00"/>
                    </a:solidFill>
                  </a:rPr>
                  <a:t>Y</a:t>
                </a:r>
              </a:p>
            </p:txBody>
          </p:sp>
          <p:sp>
            <p:nvSpPr>
              <p:cNvPr id="41013" name="Rectangle 8"/>
              <p:cNvSpPr>
                <a:spLocks noChangeArrowheads="1"/>
              </p:cNvSpPr>
              <p:nvPr/>
            </p:nvSpPr>
            <p:spPr bwMode="auto">
              <a:xfrm rot="-3557980">
                <a:off x="3321" y="2385"/>
                <a:ext cx="392" cy="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4400" b="1">
                    <a:solidFill>
                      <a:srgbClr val="099B00"/>
                    </a:solidFill>
                  </a:rPr>
                  <a:t>Y</a:t>
                </a:r>
              </a:p>
            </p:txBody>
          </p:sp>
          <p:sp>
            <p:nvSpPr>
              <p:cNvPr id="41014" name="Rectangle 48"/>
              <p:cNvSpPr>
                <a:spLocks noChangeArrowheads="1"/>
              </p:cNvSpPr>
              <p:nvPr/>
            </p:nvSpPr>
            <p:spPr bwMode="auto">
              <a:xfrm>
                <a:off x="3534" y="2259"/>
                <a:ext cx="392" cy="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4400" b="1">
                    <a:solidFill>
                      <a:srgbClr val="099B00"/>
                    </a:solidFill>
                  </a:rPr>
                  <a:t>Y</a:t>
                </a:r>
              </a:p>
            </p:txBody>
          </p:sp>
          <p:sp>
            <p:nvSpPr>
              <p:cNvPr id="41015" name="Rectangle 49"/>
              <p:cNvSpPr>
                <a:spLocks noChangeArrowheads="1"/>
              </p:cNvSpPr>
              <p:nvPr/>
            </p:nvSpPr>
            <p:spPr bwMode="auto">
              <a:xfrm rot="8975848">
                <a:off x="2865" y="2174"/>
                <a:ext cx="392" cy="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4400" b="1">
                    <a:solidFill>
                      <a:srgbClr val="099B00"/>
                    </a:solidFill>
                  </a:rPr>
                  <a:t>Y</a:t>
                </a:r>
              </a:p>
            </p:txBody>
          </p:sp>
          <p:sp>
            <p:nvSpPr>
              <p:cNvPr id="41016" name="Rectangle 50"/>
              <p:cNvSpPr>
                <a:spLocks noChangeArrowheads="1"/>
              </p:cNvSpPr>
              <p:nvPr/>
            </p:nvSpPr>
            <p:spPr bwMode="auto">
              <a:xfrm rot="9042285">
                <a:off x="3224" y="1883"/>
                <a:ext cx="392" cy="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4400" b="1">
                    <a:solidFill>
                      <a:srgbClr val="099B00"/>
                    </a:solidFill>
                  </a:rPr>
                  <a:t>Y</a:t>
                </a:r>
              </a:p>
            </p:txBody>
          </p:sp>
          <p:sp>
            <p:nvSpPr>
              <p:cNvPr id="41017" name="Oval 51"/>
              <p:cNvSpPr>
                <a:spLocks noChangeArrowheads="1"/>
              </p:cNvSpPr>
              <p:nvPr/>
            </p:nvSpPr>
            <p:spPr bwMode="auto">
              <a:xfrm rot="-1556080">
                <a:off x="3137" y="2263"/>
                <a:ext cx="655" cy="205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18" name="Oval 11"/>
              <p:cNvSpPr>
                <a:spLocks noChangeArrowheads="1"/>
              </p:cNvSpPr>
              <p:nvPr/>
            </p:nvSpPr>
            <p:spPr bwMode="auto">
              <a:xfrm rot="-1556080">
                <a:off x="2640" y="2640"/>
                <a:ext cx="768" cy="240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0968" name="Rectangle 78"/>
          <p:cNvSpPr>
            <a:spLocks noChangeArrowheads="1"/>
          </p:cNvSpPr>
          <p:nvPr/>
        </p:nvSpPr>
        <p:spPr bwMode="auto">
          <a:xfrm rot="5400000" flipH="1">
            <a:off x="708025" y="5207000"/>
            <a:ext cx="22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99B00"/>
                </a:solidFill>
              </a:rPr>
              <a:t>Y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0969" name="Text Box 114"/>
          <p:cNvSpPr txBox="1">
            <a:spLocks noChangeArrowheads="1"/>
          </p:cNvSpPr>
          <p:nvPr/>
        </p:nvSpPr>
        <p:spPr bwMode="auto">
          <a:xfrm>
            <a:off x="0" y="3779838"/>
            <a:ext cx="28051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B cells 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releasing antibodies</a:t>
            </a:r>
          </a:p>
        </p:txBody>
      </p:sp>
      <p:grpSp>
        <p:nvGrpSpPr>
          <p:cNvPr id="40970" name="Group 119"/>
          <p:cNvGrpSpPr>
            <a:grpSpLocks/>
          </p:cNvGrpSpPr>
          <p:nvPr/>
        </p:nvGrpSpPr>
        <p:grpSpPr bwMode="auto">
          <a:xfrm>
            <a:off x="1003300" y="4421188"/>
            <a:ext cx="1957388" cy="2076450"/>
            <a:chOff x="265" y="2744"/>
            <a:chExt cx="1233" cy="1308"/>
          </a:xfrm>
        </p:grpSpPr>
        <p:grpSp>
          <p:nvGrpSpPr>
            <p:cNvPr id="40972" name="Group 57"/>
            <p:cNvGrpSpPr>
              <a:grpSpLocks/>
            </p:cNvGrpSpPr>
            <p:nvPr/>
          </p:nvGrpSpPr>
          <p:grpSpPr bwMode="auto">
            <a:xfrm>
              <a:off x="522" y="3032"/>
              <a:ext cx="420" cy="480"/>
              <a:chOff x="4608" y="2208"/>
              <a:chExt cx="420" cy="480"/>
            </a:xfrm>
          </p:grpSpPr>
          <p:grpSp>
            <p:nvGrpSpPr>
              <p:cNvPr id="41003" name="Group 58"/>
              <p:cNvGrpSpPr>
                <a:grpSpLocks/>
              </p:cNvGrpSpPr>
              <p:nvPr/>
            </p:nvGrpSpPr>
            <p:grpSpPr bwMode="auto">
              <a:xfrm>
                <a:off x="4608" y="2208"/>
                <a:ext cx="420" cy="480"/>
                <a:chOff x="4704" y="3168"/>
                <a:chExt cx="336" cy="384"/>
              </a:xfrm>
            </p:grpSpPr>
            <p:sp>
              <p:nvSpPr>
                <p:cNvPr id="41008" name="Oval 59"/>
                <p:cNvSpPr>
                  <a:spLocks noChangeArrowheads="1"/>
                </p:cNvSpPr>
                <p:nvPr/>
              </p:nvSpPr>
              <p:spPr bwMode="auto">
                <a:xfrm>
                  <a:off x="4704" y="3168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009" name="Oval 60"/>
                <p:cNvSpPr>
                  <a:spLocks noChangeArrowheads="1"/>
                </p:cNvSpPr>
                <p:nvPr/>
              </p:nvSpPr>
              <p:spPr bwMode="auto">
                <a:xfrm>
                  <a:off x="4800" y="3264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1004" name="Freeform 61"/>
              <p:cNvSpPr>
                <a:spLocks/>
              </p:cNvSpPr>
              <p:nvPr/>
            </p:nvSpPr>
            <p:spPr bwMode="auto">
              <a:xfrm>
                <a:off x="4726" y="2458"/>
                <a:ext cx="198" cy="81"/>
              </a:xfrm>
              <a:custGeom>
                <a:avLst/>
                <a:gdLst>
                  <a:gd name="T0" fmla="*/ 0 w 198"/>
                  <a:gd name="T1" fmla="*/ 66 h 81"/>
                  <a:gd name="T2" fmla="*/ 148 w 198"/>
                  <a:gd name="T3" fmla="*/ 74 h 81"/>
                  <a:gd name="T4" fmla="*/ 198 w 198"/>
                  <a:gd name="T5" fmla="*/ 0 h 81"/>
                  <a:gd name="T6" fmla="*/ 0 60000 65536"/>
                  <a:gd name="T7" fmla="*/ 0 60000 65536"/>
                  <a:gd name="T8" fmla="*/ 0 60000 65536"/>
                  <a:gd name="T9" fmla="*/ 0 w 198"/>
                  <a:gd name="T10" fmla="*/ 0 h 81"/>
                  <a:gd name="T11" fmla="*/ 198 w 198"/>
                  <a:gd name="T12" fmla="*/ 81 h 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8" h="81">
                    <a:moveTo>
                      <a:pt x="0" y="66"/>
                    </a:moveTo>
                    <a:cubicBezTo>
                      <a:pt x="60" y="77"/>
                      <a:pt x="82" y="81"/>
                      <a:pt x="148" y="74"/>
                    </a:cubicBezTo>
                    <a:cubicBezTo>
                      <a:pt x="176" y="47"/>
                      <a:pt x="181" y="33"/>
                      <a:pt x="198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005" name="Freeform 62"/>
              <p:cNvSpPr>
                <a:spLocks/>
              </p:cNvSpPr>
              <p:nvPr/>
            </p:nvSpPr>
            <p:spPr bwMode="auto">
              <a:xfrm>
                <a:off x="4704" y="2496"/>
                <a:ext cx="198" cy="81"/>
              </a:xfrm>
              <a:custGeom>
                <a:avLst/>
                <a:gdLst>
                  <a:gd name="T0" fmla="*/ 0 w 198"/>
                  <a:gd name="T1" fmla="*/ 66 h 81"/>
                  <a:gd name="T2" fmla="*/ 148 w 198"/>
                  <a:gd name="T3" fmla="*/ 74 h 81"/>
                  <a:gd name="T4" fmla="*/ 198 w 198"/>
                  <a:gd name="T5" fmla="*/ 0 h 81"/>
                  <a:gd name="T6" fmla="*/ 0 60000 65536"/>
                  <a:gd name="T7" fmla="*/ 0 60000 65536"/>
                  <a:gd name="T8" fmla="*/ 0 60000 65536"/>
                  <a:gd name="T9" fmla="*/ 0 w 198"/>
                  <a:gd name="T10" fmla="*/ 0 h 81"/>
                  <a:gd name="T11" fmla="*/ 198 w 198"/>
                  <a:gd name="T12" fmla="*/ 81 h 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8" h="81">
                    <a:moveTo>
                      <a:pt x="0" y="66"/>
                    </a:moveTo>
                    <a:cubicBezTo>
                      <a:pt x="60" y="77"/>
                      <a:pt x="82" y="81"/>
                      <a:pt x="148" y="74"/>
                    </a:cubicBezTo>
                    <a:cubicBezTo>
                      <a:pt x="176" y="47"/>
                      <a:pt x="181" y="33"/>
                      <a:pt x="198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006" name="Freeform 63"/>
              <p:cNvSpPr>
                <a:spLocks/>
              </p:cNvSpPr>
              <p:nvPr/>
            </p:nvSpPr>
            <p:spPr bwMode="auto">
              <a:xfrm>
                <a:off x="4752" y="2544"/>
                <a:ext cx="198" cy="81"/>
              </a:xfrm>
              <a:custGeom>
                <a:avLst/>
                <a:gdLst>
                  <a:gd name="T0" fmla="*/ 0 w 198"/>
                  <a:gd name="T1" fmla="*/ 66 h 81"/>
                  <a:gd name="T2" fmla="*/ 148 w 198"/>
                  <a:gd name="T3" fmla="*/ 74 h 81"/>
                  <a:gd name="T4" fmla="*/ 198 w 198"/>
                  <a:gd name="T5" fmla="*/ 0 h 81"/>
                  <a:gd name="T6" fmla="*/ 0 60000 65536"/>
                  <a:gd name="T7" fmla="*/ 0 60000 65536"/>
                  <a:gd name="T8" fmla="*/ 0 60000 65536"/>
                  <a:gd name="T9" fmla="*/ 0 w 198"/>
                  <a:gd name="T10" fmla="*/ 0 h 81"/>
                  <a:gd name="T11" fmla="*/ 198 w 198"/>
                  <a:gd name="T12" fmla="*/ 81 h 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8" h="81">
                    <a:moveTo>
                      <a:pt x="0" y="66"/>
                    </a:moveTo>
                    <a:cubicBezTo>
                      <a:pt x="60" y="77"/>
                      <a:pt x="82" y="81"/>
                      <a:pt x="148" y="74"/>
                    </a:cubicBezTo>
                    <a:cubicBezTo>
                      <a:pt x="176" y="47"/>
                      <a:pt x="181" y="33"/>
                      <a:pt x="198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007" name="Freeform 64"/>
              <p:cNvSpPr>
                <a:spLocks/>
              </p:cNvSpPr>
              <p:nvPr/>
            </p:nvSpPr>
            <p:spPr bwMode="auto">
              <a:xfrm>
                <a:off x="4704" y="2415"/>
                <a:ext cx="198" cy="81"/>
              </a:xfrm>
              <a:custGeom>
                <a:avLst/>
                <a:gdLst>
                  <a:gd name="T0" fmla="*/ 0 w 198"/>
                  <a:gd name="T1" fmla="*/ 66 h 81"/>
                  <a:gd name="T2" fmla="*/ 148 w 198"/>
                  <a:gd name="T3" fmla="*/ 74 h 81"/>
                  <a:gd name="T4" fmla="*/ 198 w 198"/>
                  <a:gd name="T5" fmla="*/ 0 h 81"/>
                  <a:gd name="T6" fmla="*/ 0 60000 65536"/>
                  <a:gd name="T7" fmla="*/ 0 60000 65536"/>
                  <a:gd name="T8" fmla="*/ 0 60000 65536"/>
                  <a:gd name="T9" fmla="*/ 0 w 198"/>
                  <a:gd name="T10" fmla="*/ 0 h 81"/>
                  <a:gd name="T11" fmla="*/ 198 w 198"/>
                  <a:gd name="T12" fmla="*/ 81 h 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8" h="81">
                    <a:moveTo>
                      <a:pt x="0" y="66"/>
                    </a:moveTo>
                    <a:cubicBezTo>
                      <a:pt x="60" y="77"/>
                      <a:pt x="82" y="81"/>
                      <a:pt x="148" y="74"/>
                    </a:cubicBezTo>
                    <a:cubicBezTo>
                      <a:pt x="176" y="47"/>
                      <a:pt x="181" y="33"/>
                      <a:pt x="198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0973" name="Rectangle 65"/>
            <p:cNvSpPr>
              <a:spLocks noChangeArrowheads="1"/>
            </p:cNvSpPr>
            <p:nvPr/>
          </p:nvSpPr>
          <p:spPr bwMode="auto">
            <a:xfrm>
              <a:off x="948" y="293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99B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0974" name="Rectangle 66"/>
            <p:cNvSpPr>
              <a:spLocks noChangeArrowheads="1"/>
            </p:cNvSpPr>
            <p:nvPr/>
          </p:nvSpPr>
          <p:spPr bwMode="auto">
            <a:xfrm flipV="1">
              <a:off x="943" y="352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99B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0975" name="Rectangle 67"/>
            <p:cNvSpPr>
              <a:spLocks noChangeArrowheads="1"/>
            </p:cNvSpPr>
            <p:nvPr/>
          </p:nvSpPr>
          <p:spPr bwMode="auto">
            <a:xfrm rot="5400000" flipV="1">
              <a:off x="358" y="3079"/>
              <a:ext cx="1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99B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0976" name="Rectangle 68"/>
            <p:cNvSpPr>
              <a:spLocks noChangeArrowheads="1"/>
            </p:cNvSpPr>
            <p:nvPr/>
          </p:nvSpPr>
          <p:spPr bwMode="auto">
            <a:xfrm rot="-3231045" flipH="1" flipV="1">
              <a:off x="1158" y="3455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99B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0977" name="Rectangle 69"/>
            <p:cNvSpPr>
              <a:spLocks noChangeArrowheads="1"/>
            </p:cNvSpPr>
            <p:nvPr/>
          </p:nvSpPr>
          <p:spPr bwMode="auto">
            <a:xfrm>
              <a:off x="282" y="288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99B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0978" name="Rectangle 70"/>
            <p:cNvSpPr>
              <a:spLocks noChangeArrowheads="1"/>
            </p:cNvSpPr>
            <p:nvPr/>
          </p:nvSpPr>
          <p:spPr bwMode="auto">
            <a:xfrm rot="15826212" flipV="1">
              <a:off x="1232" y="3203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99B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0979" name="Rectangle 72"/>
            <p:cNvSpPr>
              <a:spLocks noChangeArrowheads="1"/>
            </p:cNvSpPr>
            <p:nvPr/>
          </p:nvSpPr>
          <p:spPr bwMode="auto">
            <a:xfrm flipV="1">
              <a:off x="666" y="274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99B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0980" name="Rectangle 73"/>
            <p:cNvSpPr>
              <a:spLocks noChangeArrowheads="1"/>
            </p:cNvSpPr>
            <p:nvPr/>
          </p:nvSpPr>
          <p:spPr bwMode="auto">
            <a:xfrm rot="5400000" flipV="1">
              <a:off x="376" y="3658"/>
              <a:ext cx="1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99B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0981" name="Rectangle 74"/>
            <p:cNvSpPr>
              <a:spLocks noChangeArrowheads="1"/>
            </p:cNvSpPr>
            <p:nvPr/>
          </p:nvSpPr>
          <p:spPr bwMode="auto">
            <a:xfrm rot="5400000" flipV="1">
              <a:off x="1182" y="3669"/>
              <a:ext cx="1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99B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0982" name="Rectangle 75"/>
            <p:cNvSpPr>
              <a:spLocks noChangeArrowheads="1"/>
            </p:cNvSpPr>
            <p:nvPr/>
          </p:nvSpPr>
          <p:spPr bwMode="auto">
            <a:xfrm rot="12675838" flipV="1">
              <a:off x="1158" y="2999"/>
              <a:ext cx="1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99B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0983" name="Rectangle 76"/>
            <p:cNvSpPr>
              <a:spLocks noChangeArrowheads="1"/>
            </p:cNvSpPr>
            <p:nvPr/>
          </p:nvSpPr>
          <p:spPr bwMode="auto">
            <a:xfrm>
              <a:off x="753" y="376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99B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0984" name="Rectangle 77"/>
            <p:cNvSpPr>
              <a:spLocks noChangeArrowheads="1"/>
            </p:cNvSpPr>
            <p:nvPr/>
          </p:nvSpPr>
          <p:spPr bwMode="auto">
            <a:xfrm rot="5400000" flipH="1">
              <a:off x="548" y="2862"/>
              <a:ext cx="1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99B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grpSp>
          <p:nvGrpSpPr>
            <p:cNvPr id="40985" name="Group 87"/>
            <p:cNvGrpSpPr>
              <a:grpSpLocks/>
            </p:cNvGrpSpPr>
            <p:nvPr/>
          </p:nvGrpSpPr>
          <p:grpSpPr bwMode="auto">
            <a:xfrm>
              <a:off x="474" y="3320"/>
              <a:ext cx="420" cy="480"/>
              <a:chOff x="4608" y="2208"/>
              <a:chExt cx="420" cy="480"/>
            </a:xfrm>
          </p:grpSpPr>
          <p:grpSp>
            <p:nvGrpSpPr>
              <p:cNvPr id="40996" name="Group 88"/>
              <p:cNvGrpSpPr>
                <a:grpSpLocks/>
              </p:cNvGrpSpPr>
              <p:nvPr/>
            </p:nvGrpSpPr>
            <p:grpSpPr bwMode="auto">
              <a:xfrm>
                <a:off x="4608" y="2208"/>
                <a:ext cx="420" cy="480"/>
                <a:chOff x="4704" y="3168"/>
                <a:chExt cx="336" cy="384"/>
              </a:xfrm>
            </p:grpSpPr>
            <p:sp>
              <p:nvSpPr>
                <p:cNvPr id="41001" name="Oval 89"/>
                <p:cNvSpPr>
                  <a:spLocks noChangeArrowheads="1"/>
                </p:cNvSpPr>
                <p:nvPr/>
              </p:nvSpPr>
              <p:spPr bwMode="auto">
                <a:xfrm>
                  <a:off x="4704" y="3168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002" name="Oval 90"/>
                <p:cNvSpPr>
                  <a:spLocks noChangeArrowheads="1"/>
                </p:cNvSpPr>
                <p:nvPr/>
              </p:nvSpPr>
              <p:spPr bwMode="auto">
                <a:xfrm>
                  <a:off x="4800" y="3264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0997" name="Freeform 91"/>
              <p:cNvSpPr>
                <a:spLocks/>
              </p:cNvSpPr>
              <p:nvPr/>
            </p:nvSpPr>
            <p:spPr bwMode="auto">
              <a:xfrm>
                <a:off x="4726" y="2458"/>
                <a:ext cx="198" cy="81"/>
              </a:xfrm>
              <a:custGeom>
                <a:avLst/>
                <a:gdLst>
                  <a:gd name="T0" fmla="*/ 0 w 198"/>
                  <a:gd name="T1" fmla="*/ 66 h 81"/>
                  <a:gd name="T2" fmla="*/ 148 w 198"/>
                  <a:gd name="T3" fmla="*/ 74 h 81"/>
                  <a:gd name="T4" fmla="*/ 198 w 198"/>
                  <a:gd name="T5" fmla="*/ 0 h 81"/>
                  <a:gd name="T6" fmla="*/ 0 60000 65536"/>
                  <a:gd name="T7" fmla="*/ 0 60000 65536"/>
                  <a:gd name="T8" fmla="*/ 0 60000 65536"/>
                  <a:gd name="T9" fmla="*/ 0 w 198"/>
                  <a:gd name="T10" fmla="*/ 0 h 81"/>
                  <a:gd name="T11" fmla="*/ 198 w 198"/>
                  <a:gd name="T12" fmla="*/ 81 h 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8" h="81">
                    <a:moveTo>
                      <a:pt x="0" y="66"/>
                    </a:moveTo>
                    <a:cubicBezTo>
                      <a:pt x="60" y="77"/>
                      <a:pt x="82" y="81"/>
                      <a:pt x="148" y="74"/>
                    </a:cubicBezTo>
                    <a:cubicBezTo>
                      <a:pt x="176" y="47"/>
                      <a:pt x="181" y="33"/>
                      <a:pt x="198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998" name="Freeform 92"/>
              <p:cNvSpPr>
                <a:spLocks/>
              </p:cNvSpPr>
              <p:nvPr/>
            </p:nvSpPr>
            <p:spPr bwMode="auto">
              <a:xfrm>
                <a:off x="4704" y="2496"/>
                <a:ext cx="198" cy="81"/>
              </a:xfrm>
              <a:custGeom>
                <a:avLst/>
                <a:gdLst>
                  <a:gd name="T0" fmla="*/ 0 w 198"/>
                  <a:gd name="T1" fmla="*/ 66 h 81"/>
                  <a:gd name="T2" fmla="*/ 148 w 198"/>
                  <a:gd name="T3" fmla="*/ 74 h 81"/>
                  <a:gd name="T4" fmla="*/ 198 w 198"/>
                  <a:gd name="T5" fmla="*/ 0 h 81"/>
                  <a:gd name="T6" fmla="*/ 0 60000 65536"/>
                  <a:gd name="T7" fmla="*/ 0 60000 65536"/>
                  <a:gd name="T8" fmla="*/ 0 60000 65536"/>
                  <a:gd name="T9" fmla="*/ 0 w 198"/>
                  <a:gd name="T10" fmla="*/ 0 h 81"/>
                  <a:gd name="T11" fmla="*/ 198 w 198"/>
                  <a:gd name="T12" fmla="*/ 81 h 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8" h="81">
                    <a:moveTo>
                      <a:pt x="0" y="66"/>
                    </a:moveTo>
                    <a:cubicBezTo>
                      <a:pt x="60" y="77"/>
                      <a:pt x="82" y="81"/>
                      <a:pt x="148" y="74"/>
                    </a:cubicBezTo>
                    <a:cubicBezTo>
                      <a:pt x="176" y="47"/>
                      <a:pt x="181" y="33"/>
                      <a:pt x="198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999" name="Freeform 93"/>
              <p:cNvSpPr>
                <a:spLocks/>
              </p:cNvSpPr>
              <p:nvPr/>
            </p:nvSpPr>
            <p:spPr bwMode="auto">
              <a:xfrm>
                <a:off x="4752" y="2544"/>
                <a:ext cx="198" cy="81"/>
              </a:xfrm>
              <a:custGeom>
                <a:avLst/>
                <a:gdLst>
                  <a:gd name="T0" fmla="*/ 0 w 198"/>
                  <a:gd name="T1" fmla="*/ 66 h 81"/>
                  <a:gd name="T2" fmla="*/ 148 w 198"/>
                  <a:gd name="T3" fmla="*/ 74 h 81"/>
                  <a:gd name="T4" fmla="*/ 198 w 198"/>
                  <a:gd name="T5" fmla="*/ 0 h 81"/>
                  <a:gd name="T6" fmla="*/ 0 60000 65536"/>
                  <a:gd name="T7" fmla="*/ 0 60000 65536"/>
                  <a:gd name="T8" fmla="*/ 0 60000 65536"/>
                  <a:gd name="T9" fmla="*/ 0 w 198"/>
                  <a:gd name="T10" fmla="*/ 0 h 81"/>
                  <a:gd name="T11" fmla="*/ 198 w 198"/>
                  <a:gd name="T12" fmla="*/ 81 h 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8" h="81">
                    <a:moveTo>
                      <a:pt x="0" y="66"/>
                    </a:moveTo>
                    <a:cubicBezTo>
                      <a:pt x="60" y="77"/>
                      <a:pt x="82" y="81"/>
                      <a:pt x="148" y="74"/>
                    </a:cubicBezTo>
                    <a:cubicBezTo>
                      <a:pt x="176" y="47"/>
                      <a:pt x="181" y="33"/>
                      <a:pt x="198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000" name="Freeform 94"/>
              <p:cNvSpPr>
                <a:spLocks/>
              </p:cNvSpPr>
              <p:nvPr/>
            </p:nvSpPr>
            <p:spPr bwMode="auto">
              <a:xfrm>
                <a:off x="4704" y="2415"/>
                <a:ext cx="198" cy="81"/>
              </a:xfrm>
              <a:custGeom>
                <a:avLst/>
                <a:gdLst>
                  <a:gd name="T0" fmla="*/ 0 w 198"/>
                  <a:gd name="T1" fmla="*/ 66 h 81"/>
                  <a:gd name="T2" fmla="*/ 148 w 198"/>
                  <a:gd name="T3" fmla="*/ 74 h 81"/>
                  <a:gd name="T4" fmla="*/ 198 w 198"/>
                  <a:gd name="T5" fmla="*/ 0 h 81"/>
                  <a:gd name="T6" fmla="*/ 0 60000 65536"/>
                  <a:gd name="T7" fmla="*/ 0 60000 65536"/>
                  <a:gd name="T8" fmla="*/ 0 60000 65536"/>
                  <a:gd name="T9" fmla="*/ 0 w 198"/>
                  <a:gd name="T10" fmla="*/ 0 h 81"/>
                  <a:gd name="T11" fmla="*/ 198 w 198"/>
                  <a:gd name="T12" fmla="*/ 81 h 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8" h="81">
                    <a:moveTo>
                      <a:pt x="0" y="66"/>
                    </a:moveTo>
                    <a:cubicBezTo>
                      <a:pt x="60" y="77"/>
                      <a:pt x="82" y="81"/>
                      <a:pt x="148" y="74"/>
                    </a:cubicBezTo>
                    <a:cubicBezTo>
                      <a:pt x="176" y="47"/>
                      <a:pt x="181" y="33"/>
                      <a:pt x="198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0986" name="Group 95"/>
            <p:cNvGrpSpPr>
              <a:grpSpLocks/>
            </p:cNvGrpSpPr>
            <p:nvPr/>
          </p:nvGrpSpPr>
          <p:grpSpPr bwMode="auto">
            <a:xfrm>
              <a:off x="869" y="3133"/>
              <a:ext cx="420" cy="480"/>
              <a:chOff x="4608" y="2208"/>
              <a:chExt cx="420" cy="480"/>
            </a:xfrm>
          </p:grpSpPr>
          <p:grpSp>
            <p:nvGrpSpPr>
              <p:cNvPr id="40989" name="Group 96"/>
              <p:cNvGrpSpPr>
                <a:grpSpLocks/>
              </p:cNvGrpSpPr>
              <p:nvPr/>
            </p:nvGrpSpPr>
            <p:grpSpPr bwMode="auto">
              <a:xfrm>
                <a:off x="4608" y="2208"/>
                <a:ext cx="420" cy="480"/>
                <a:chOff x="4704" y="3168"/>
                <a:chExt cx="336" cy="384"/>
              </a:xfrm>
            </p:grpSpPr>
            <p:sp>
              <p:nvSpPr>
                <p:cNvPr id="40994" name="Oval 97"/>
                <p:cNvSpPr>
                  <a:spLocks noChangeArrowheads="1"/>
                </p:cNvSpPr>
                <p:nvPr/>
              </p:nvSpPr>
              <p:spPr bwMode="auto">
                <a:xfrm>
                  <a:off x="4704" y="3168"/>
                  <a:ext cx="336" cy="384"/>
                </a:xfrm>
                <a:prstGeom prst="ellipse">
                  <a:avLst/>
                </a:prstGeom>
                <a:solidFill>
                  <a:srgbClr val="FFEA1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0995" name="Oval 98"/>
                <p:cNvSpPr>
                  <a:spLocks noChangeArrowheads="1"/>
                </p:cNvSpPr>
                <p:nvPr/>
              </p:nvSpPr>
              <p:spPr bwMode="auto">
                <a:xfrm>
                  <a:off x="4800" y="3264"/>
                  <a:ext cx="96" cy="96"/>
                </a:xfrm>
                <a:prstGeom prst="ellipse">
                  <a:avLst/>
                </a:prstGeom>
                <a:solidFill>
                  <a:srgbClr val="66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0990" name="Freeform 99"/>
              <p:cNvSpPr>
                <a:spLocks/>
              </p:cNvSpPr>
              <p:nvPr/>
            </p:nvSpPr>
            <p:spPr bwMode="auto">
              <a:xfrm>
                <a:off x="4726" y="2458"/>
                <a:ext cx="198" cy="81"/>
              </a:xfrm>
              <a:custGeom>
                <a:avLst/>
                <a:gdLst>
                  <a:gd name="T0" fmla="*/ 0 w 198"/>
                  <a:gd name="T1" fmla="*/ 66 h 81"/>
                  <a:gd name="T2" fmla="*/ 148 w 198"/>
                  <a:gd name="T3" fmla="*/ 74 h 81"/>
                  <a:gd name="T4" fmla="*/ 198 w 198"/>
                  <a:gd name="T5" fmla="*/ 0 h 81"/>
                  <a:gd name="T6" fmla="*/ 0 60000 65536"/>
                  <a:gd name="T7" fmla="*/ 0 60000 65536"/>
                  <a:gd name="T8" fmla="*/ 0 60000 65536"/>
                  <a:gd name="T9" fmla="*/ 0 w 198"/>
                  <a:gd name="T10" fmla="*/ 0 h 81"/>
                  <a:gd name="T11" fmla="*/ 198 w 198"/>
                  <a:gd name="T12" fmla="*/ 81 h 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8" h="81">
                    <a:moveTo>
                      <a:pt x="0" y="66"/>
                    </a:moveTo>
                    <a:cubicBezTo>
                      <a:pt x="60" y="77"/>
                      <a:pt x="82" y="81"/>
                      <a:pt x="148" y="74"/>
                    </a:cubicBezTo>
                    <a:cubicBezTo>
                      <a:pt x="176" y="47"/>
                      <a:pt x="181" y="33"/>
                      <a:pt x="198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991" name="Freeform 100"/>
              <p:cNvSpPr>
                <a:spLocks/>
              </p:cNvSpPr>
              <p:nvPr/>
            </p:nvSpPr>
            <p:spPr bwMode="auto">
              <a:xfrm>
                <a:off x="4704" y="2496"/>
                <a:ext cx="198" cy="81"/>
              </a:xfrm>
              <a:custGeom>
                <a:avLst/>
                <a:gdLst>
                  <a:gd name="T0" fmla="*/ 0 w 198"/>
                  <a:gd name="T1" fmla="*/ 66 h 81"/>
                  <a:gd name="T2" fmla="*/ 148 w 198"/>
                  <a:gd name="T3" fmla="*/ 74 h 81"/>
                  <a:gd name="T4" fmla="*/ 198 w 198"/>
                  <a:gd name="T5" fmla="*/ 0 h 81"/>
                  <a:gd name="T6" fmla="*/ 0 60000 65536"/>
                  <a:gd name="T7" fmla="*/ 0 60000 65536"/>
                  <a:gd name="T8" fmla="*/ 0 60000 65536"/>
                  <a:gd name="T9" fmla="*/ 0 w 198"/>
                  <a:gd name="T10" fmla="*/ 0 h 81"/>
                  <a:gd name="T11" fmla="*/ 198 w 198"/>
                  <a:gd name="T12" fmla="*/ 81 h 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8" h="81">
                    <a:moveTo>
                      <a:pt x="0" y="66"/>
                    </a:moveTo>
                    <a:cubicBezTo>
                      <a:pt x="60" y="77"/>
                      <a:pt x="82" y="81"/>
                      <a:pt x="148" y="74"/>
                    </a:cubicBezTo>
                    <a:cubicBezTo>
                      <a:pt x="176" y="47"/>
                      <a:pt x="181" y="33"/>
                      <a:pt x="198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992" name="Freeform 101"/>
              <p:cNvSpPr>
                <a:spLocks/>
              </p:cNvSpPr>
              <p:nvPr/>
            </p:nvSpPr>
            <p:spPr bwMode="auto">
              <a:xfrm>
                <a:off x="4752" y="2544"/>
                <a:ext cx="198" cy="81"/>
              </a:xfrm>
              <a:custGeom>
                <a:avLst/>
                <a:gdLst>
                  <a:gd name="T0" fmla="*/ 0 w 198"/>
                  <a:gd name="T1" fmla="*/ 66 h 81"/>
                  <a:gd name="T2" fmla="*/ 148 w 198"/>
                  <a:gd name="T3" fmla="*/ 74 h 81"/>
                  <a:gd name="T4" fmla="*/ 198 w 198"/>
                  <a:gd name="T5" fmla="*/ 0 h 81"/>
                  <a:gd name="T6" fmla="*/ 0 60000 65536"/>
                  <a:gd name="T7" fmla="*/ 0 60000 65536"/>
                  <a:gd name="T8" fmla="*/ 0 60000 65536"/>
                  <a:gd name="T9" fmla="*/ 0 w 198"/>
                  <a:gd name="T10" fmla="*/ 0 h 81"/>
                  <a:gd name="T11" fmla="*/ 198 w 198"/>
                  <a:gd name="T12" fmla="*/ 81 h 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8" h="81">
                    <a:moveTo>
                      <a:pt x="0" y="66"/>
                    </a:moveTo>
                    <a:cubicBezTo>
                      <a:pt x="60" y="77"/>
                      <a:pt x="82" y="81"/>
                      <a:pt x="148" y="74"/>
                    </a:cubicBezTo>
                    <a:cubicBezTo>
                      <a:pt x="176" y="47"/>
                      <a:pt x="181" y="33"/>
                      <a:pt x="198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0993" name="Freeform 102"/>
              <p:cNvSpPr>
                <a:spLocks/>
              </p:cNvSpPr>
              <p:nvPr/>
            </p:nvSpPr>
            <p:spPr bwMode="auto">
              <a:xfrm>
                <a:off x="4704" y="2415"/>
                <a:ext cx="198" cy="81"/>
              </a:xfrm>
              <a:custGeom>
                <a:avLst/>
                <a:gdLst>
                  <a:gd name="T0" fmla="*/ 0 w 198"/>
                  <a:gd name="T1" fmla="*/ 66 h 81"/>
                  <a:gd name="T2" fmla="*/ 148 w 198"/>
                  <a:gd name="T3" fmla="*/ 74 h 81"/>
                  <a:gd name="T4" fmla="*/ 198 w 198"/>
                  <a:gd name="T5" fmla="*/ 0 h 81"/>
                  <a:gd name="T6" fmla="*/ 0 60000 65536"/>
                  <a:gd name="T7" fmla="*/ 0 60000 65536"/>
                  <a:gd name="T8" fmla="*/ 0 60000 65536"/>
                  <a:gd name="T9" fmla="*/ 0 w 198"/>
                  <a:gd name="T10" fmla="*/ 0 h 81"/>
                  <a:gd name="T11" fmla="*/ 198 w 198"/>
                  <a:gd name="T12" fmla="*/ 81 h 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8" h="81">
                    <a:moveTo>
                      <a:pt x="0" y="66"/>
                    </a:moveTo>
                    <a:cubicBezTo>
                      <a:pt x="60" y="77"/>
                      <a:pt x="82" y="81"/>
                      <a:pt x="148" y="74"/>
                    </a:cubicBezTo>
                    <a:cubicBezTo>
                      <a:pt x="176" y="47"/>
                      <a:pt x="181" y="33"/>
                      <a:pt x="198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0987" name="Rectangle 111"/>
            <p:cNvSpPr>
              <a:spLocks noChangeArrowheads="1"/>
            </p:cNvSpPr>
            <p:nvPr/>
          </p:nvSpPr>
          <p:spPr bwMode="auto">
            <a:xfrm rot="5400000" flipH="1">
              <a:off x="1183" y="2754"/>
              <a:ext cx="1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99B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40988" name="Rectangle 118"/>
            <p:cNvSpPr>
              <a:spLocks noChangeArrowheads="1"/>
            </p:cNvSpPr>
            <p:nvPr/>
          </p:nvSpPr>
          <p:spPr bwMode="auto">
            <a:xfrm rot="5400000" flipV="1">
              <a:off x="311" y="3407"/>
              <a:ext cx="1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099B00"/>
                  </a:solidFill>
                </a:rPr>
                <a:t>Y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40971" name="AutoShape 120"/>
          <p:cNvSpPr>
            <a:spLocks noChangeArrowheads="1"/>
          </p:cNvSpPr>
          <p:nvPr/>
        </p:nvSpPr>
        <p:spPr bwMode="auto">
          <a:xfrm>
            <a:off x="3227388" y="4949825"/>
            <a:ext cx="630237" cy="787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 bldLvl="3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Vaccinations </a:t>
            </a:r>
          </a:p>
        </p:txBody>
      </p:sp>
      <p:pic>
        <p:nvPicPr>
          <p:cNvPr id="519171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5092700" y="3800475"/>
            <a:ext cx="3975100" cy="2981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4C4C4C"/>
            </a:outerShdw>
          </a:effectLst>
        </p:spPr>
      </p:pic>
      <p:sp>
        <p:nvSpPr>
          <p:cNvPr id="51917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30238" y="1371600"/>
            <a:ext cx="8328025" cy="5300663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CC0000"/>
                </a:solidFill>
              </a:rPr>
              <a:t>Exposure to harmless version of germ</a:t>
            </a:r>
            <a:endParaRPr lang="en-US" smtClean="0"/>
          </a:p>
          <a:p>
            <a:pPr lvl="1" eaLnBrk="1" hangingPunct="1"/>
            <a:r>
              <a:rPr lang="en-US" u="sng" smtClean="0">
                <a:solidFill>
                  <a:srgbClr val="CC0000"/>
                </a:solidFill>
              </a:rPr>
              <a:t>stimulates immune system to produce </a:t>
            </a:r>
            <a:br>
              <a:rPr lang="en-US" u="sng" smtClean="0">
                <a:solidFill>
                  <a:srgbClr val="CC0000"/>
                </a:solidFill>
              </a:rPr>
            </a:br>
            <a:r>
              <a:rPr lang="en-US" u="sng" smtClean="0">
                <a:solidFill>
                  <a:srgbClr val="CC0000"/>
                </a:solidFill>
              </a:rPr>
              <a:t>antibodies to invader</a:t>
            </a:r>
            <a:endParaRPr lang="en-US" smtClean="0"/>
          </a:p>
          <a:p>
            <a:pPr lvl="1" eaLnBrk="1" hangingPunct="1"/>
            <a:r>
              <a:rPr lang="en-US" smtClean="0"/>
              <a:t>rapid response if </a:t>
            </a:r>
            <a:br>
              <a:rPr lang="en-US" smtClean="0"/>
            </a:br>
            <a:r>
              <a:rPr lang="en-US" smtClean="0"/>
              <a:t>future exposure</a:t>
            </a:r>
          </a:p>
          <a:p>
            <a:pPr eaLnBrk="1" hangingPunct="1"/>
            <a:r>
              <a:rPr lang="en-US" smtClean="0"/>
              <a:t>Most successful </a:t>
            </a:r>
            <a:br>
              <a:rPr lang="en-US" smtClean="0"/>
            </a:br>
            <a:r>
              <a:rPr lang="en-US" smtClean="0"/>
              <a:t>against viral diseases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9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9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9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9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9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9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2" grpId="0" build="p" bldLvl="4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Jonas Salk</a:t>
            </a:r>
          </a:p>
        </p:txBody>
      </p:sp>
      <p:sp>
        <p:nvSpPr>
          <p:cNvPr id="471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1371600"/>
          </a:xfrm>
        </p:spPr>
        <p:txBody>
          <a:bodyPr/>
          <a:lstStyle/>
          <a:p>
            <a:pPr eaLnBrk="1" hangingPunct="1"/>
            <a:r>
              <a:rPr lang="en-US" smtClean="0"/>
              <a:t>Developed first vaccine</a:t>
            </a:r>
          </a:p>
          <a:p>
            <a:pPr lvl="1" eaLnBrk="1" hangingPunct="1"/>
            <a:r>
              <a:rPr lang="en-US" smtClean="0"/>
              <a:t>against polio</a:t>
            </a:r>
          </a:p>
        </p:txBody>
      </p:sp>
      <p:pic>
        <p:nvPicPr>
          <p:cNvPr id="521220" name="Picture 4"/>
          <p:cNvPicPr>
            <a:picLocks noChangeAspect="1" noChangeArrowheads="1"/>
          </p:cNvPicPr>
          <p:nvPr/>
        </p:nvPicPr>
        <p:blipFill>
          <a:blip r:embed="rId3"/>
          <a:srcRect l="5640" t="9000"/>
          <a:stretch>
            <a:fillRect/>
          </a:stretch>
        </p:blipFill>
        <p:spPr bwMode="auto">
          <a:xfrm>
            <a:off x="5799138" y="3581400"/>
            <a:ext cx="315277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pic>
        <p:nvPicPr>
          <p:cNvPr id="521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743200"/>
            <a:ext cx="2286000" cy="2225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6613525" y="304800"/>
            <a:ext cx="2444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sz="3200" b="1">
                <a:solidFill>
                  <a:srgbClr val="0F116A"/>
                </a:solidFill>
              </a:rPr>
              <a:t>1914 – 1995</a:t>
            </a:r>
          </a:p>
        </p:txBody>
      </p:sp>
      <p:pic>
        <p:nvPicPr>
          <p:cNvPr id="5212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147" y="3106278"/>
            <a:ext cx="2824163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1066800"/>
            <a:ext cx="17081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3581400" y="5105400"/>
            <a:ext cx="214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April 12, 1955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266" name="Picture 1026" descr="IronLun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57200"/>
            <a:ext cx="4360863" cy="3171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523267" name="Picture 10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4343400"/>
            <a:ext cx="20494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43731" y="457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Polio epidemics</a:t>
            </a:r>
          </a:p>
        </p:txBody>
      </p:sp>
      <p:pic>
        <p:nvPicPr>
          <p:cNvPr id="523269" name="Picture 10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4654550"/>
            <a:ext cx="30480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pic>
        <p:nvPicPr>
          <p:cNvPr id="523270" name="Picture 10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8424" y="4140200"/>
            <a:ext cx="3276600" cy="2641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pic>
        <p:nvPicPr>
          <p:cNvPr id="523271" name="Picture 10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40088" y="2438400"/>
            <a:ext cx="17129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pic>
        <p:nvPicPr>
          <p:cNvPr id="523272" name="Picture 103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1371600"/>
            <a:ext cx="1652588" cy="2514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pic>
        <p:nvPicPr>
          <p:cNvPr id="523273" name="Picture 103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" y="1149350"/>
            <a:ext cx="1346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pic>
        <p:nvPicPr>
          <p:cNvPr id="523274" name="Picture 1034"/>
          <p:cNvPicPr>
            <a:picLocks noChangeAspect="1" noChangeArrowheads="1"/>
          </p:cNvPicPr>
          <p:nvPr/>
        </p:nvPicPr>
        <p:blipFill>
          <a:blip r:embed="rId10">
            <a:grayscl/>
          </a:blip>
          <a:srcRect/>
          <a:stretch>
            <a:fillRect/>
          </a:stretch>
        </p:blipFill>
        <p:spPr bwMode="auto">
          <a:xfrm>
            <a:off x="185159" y="4425950"/>
            <a:ext cx="1879600" cy="2514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  <p:sp>
        <p:nvSpPr>
          <p:cNvPr id="49163" name="Rectangle 1035"/>
          <p:cNvSpPr>
            <a:spLocks noChangeArrowheads="1"/>
          </p:cNvSpPr>
          <p:nvPr/>
        </p:nvSpPr>
        <p:spPr bwMode="auto">
          <a:xfrm>
            <a:off x="6913563" y="3844925"/>
            <a:ext cx="2070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600" b="1">
                <a:solidFill>
                  <a:schemeClr val="tx2"/>
                </a:solidFill>
              </a:rPr>
              <a:t>1994: </a:t>
            </a:r>
            <a:br>
              <a:rPr lang="en-US" sz="1600" b="1">
                <a:solidFill>
                  <a:schemeClr val="tx2"/>
                </a:solidFill>
              </a:rPr>
            </a:br>
            <a:r>
              <a:rPr lang="en-US" sz="1600" b="1">
                <a:solidFill>
                  <a:schemeClr val="tx2"/>
                </a:solidFill>
              </a:rPr>
              <a:t>Americas polio free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3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3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3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3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3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3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3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3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3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3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3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3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2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5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90557" y="1371600"/>
            <a:ext cx="6565856" cy="5486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u="sng" dirty="0" smtClean="0">
                <a:solidFill>
                  <a:srgbClr val="CC0000"/>
                </a:solidFill>
              </a:rPr>
              <a:t>Vaccinations</a:t>
            </a:r>
          </a:p>
          <a:p>
            <a:pPr lvl="1" eaLnBrk="1" hangingPunct="1"/>
            <a:r>
              <a:rPr lang="en-US" dirty="0" smtClean="0"/>
              <a:t>advantage</a:t>
            </a:r>
          </a:p>
          <a:p>
            <a:pPr marL="1085850" lvl="2" eaLnBrk="1" hangingPunct="1"/>
            <a:r>
              <a:rPr lang="en-US" dirty="0" smtClean="0"/>
              <a:t>don’t get illness</a:t>
            </a:r>
          </a:p>
          <a:p>
            <a:pPr marL="1085850" lvl="2" eaLnBrk="1" hangingPunct="1"/>
            <a:r>
              <a:rPr lang="en-US" dirty="0" smtClean="0"/>
              <a:t>long term immunity </a:t>
            </a:r>
          </a:p>
          <a:p>
            <a:pPr marL="1428750" lvl="3" eaLnBrk="1" hangingPunct="1"/>
            <a:r>
              <a:rPr lang="en-US" dirty="0" smtClean="0"/>
              <a:t>produce antibodies for life</a:t>
            </a:r>
          </a:p>
          <a:p>
            <a:pPr marL="1085850" lvl="2" eaLnBrk="1" hangingPunct="1"/>
            <a:r>
              <a:rPr lang="en-US" dirty="0" smtClean="0"/>
              <a:t>works against many viruses </a:t>
            </a:r>
            <a:br>
              <a:rPr lang="en-US" dirty="0" smtClean="0"/>
            </a:br>
            <a:r>
              <a:rPr lang="en-US" dirty="0" smtClean="0"/>
              <a:t>&amp; bacteria</a:t>
            </a:r>
          </a:p>
          <a:p>
            <a:pPr lvl="1" eaLnBrk="1" hangingPunct="1"/>
            <a:r>
              <a:rPr lang="en-US" dirty="0" smtClean="0"/>
              <a:t>disadvantage</a:t>
            </a:r>
          </a:p>
          <a:p>
            <a:pPr marL="1085850" lvl="2" eaLnBrk="1" hangingPunct="1"/>
            <a:r>
              <a:rPr lang="en-US" dirty="0" smtClean="0"/>
              <a:t>not possible against all invaders</a:t>
            </a:r>
          </a:p>
          <a:p>
            <a:pPr eaLnBrk="1" hangingPunct="1"/>
            <a:r>
              <a:rPr lang="en-US" u="sng" dirty="0" smtClean="0">
                <a:solidFill>
                  <a:srgbClr val="CC0000"/>
                </a:solidFill>
              </a:rPr>
              <a:t>Breastfeeding</a:t>
            </a:r>
            <a:endParaRPr lang="en-US" sz="2600" u="sng" dirty="0" smtClean="0">
              <a:solidFill>
                <a:srgbClr val="CC0000"/>
              </a:solidFill>
            </a:endParaRPr>
          </a:p>
          <a:p>
            <a:pPr lvl="1" eaLnBrk="1" hangingPunct="1"/>
            <a:r>
              <a:rPr lang="en-US" sz="2600" dirty="0" smtClean="0"/>
              <a:t>mother’s milk gives baby </a:t>
            </a:r>
            <a:br>
              <a:rPr lang="en-US" sz="2600" dirty="0" smtClean="0"/>
            </a:br>
            <a:r>
              <a:rPr lang="en-US" sz="2600" dirty="0" smtClean="0"/>
              <a:t>antibodies &amp; keeps baby healthy`</a:t>
            </a:r>
            <a:endParaRPr lang="en-US" sz="2400" dirty="0" smtClean="0"/>
          </a:p>
        </p:txBody>
      </p:sp>
      <p:pic>
        <p:nvPicPr>
          <p:cNvPr id="51203" name="Picture 10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066800"/>
            <a:ext cx="24511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Protecting you from disease</a:t>
            </a:r>
          </a:p>
        </p:txBody>
      </p:sp>
      <p:sp>
        <p:nvSpPr>
          <p:cNvPr id="51205" name="Rectangle 1029"/>
          <p:cNvSpPr>
            <a:spLocks noChangeArrowheads="1"/>
          </p:cNvSpPr>
          <p:nvPr/>
        </p:nvSpPr>
        <p:spPr bwMode="auto">
          <a:xfrm>
            <a:off x="6664325" y="4162425"/>
            <a:ext cx="2408238" cy="2197100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300" b="1" u="sng">
                <a:solidFill>
                  <a:srgbClr val="CC0000"/>
                </a:solidFill>
              </a:rPr>
              <a:t>IMPORTANT</a:t>
            </a:r>
            <a:br>
              <a:rPr lang="en-US" sz="2300" b="1" u="sng">
                <a:solidFill>
                  <a:srgbClr val="CC0000"/>
                </a:solidFill>
              </a:rPr>
            </a:br>
            <a:r>
              <a:rPr lang="en-US" sz="2300" b="1" u="sng">
                <a:solidFill>
                  <a:srgbClr val="CC0000"/>
                </a:solidFill>
              </a:rPr>
              <a:t>PROTECTION</a:t>
            </a:r>
          </a:p>
          <a:p>
            <a:pPr algn="l"/>
            <a:r>
              <a:rPr lang="en-US" sz="2300" b="1">
                <a:solidFill>
                  <a:srgbClr val="0F116A"/>
                </a:solidFill>
              </a:rPr>
              <a:t>antibodies pass from mother to baby in breast milk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7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7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7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7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7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7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7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7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5" grpId="0" build="p" bldLvl="4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37537" y="329369"/>
            <a:ext cx="7602538" cy="1839913"/>
          </a:xfrm>
          <a:prstGeom prst="roundRect">
            <a:avLst>
              <a:gd name="adj" fmla="val 16667"/>
            </a:avLst>
          </a:prstGeom>
          <a:solidFill>
            <a:srgbClr val="FFCC18"/>
          </a:solidFill>
        </p:spPr>
        <p:txBody>
          <a:bodyPr tIns="0" bIns="0"/>
          <a:lstStyle/>
          <a:p>
            <a:pPr algn="ctr" eaLnBrk="1" hangingPunct="1"/>
            <a:r>
              <a:rPr lang="en-US" dirty="0" smtClean="0"/>
              <a:t>What if the attacker gets past </a:t>
            </a:r>
            <a:br>
              <a:rPr lang="en-US" dirty="0" smtClean="0"/>
            </a:br>
            <a:r>
              <a:rPr lang="en-US" dirty="0" smtClean="0"/>
              <a:t>the B cells in the blood &amp;</a:t>
            </a:r>
            <a:br>
              <a:rPr lang="en-US" dirty="0" smtClean="0"/>
            </a:br>
            <a:r>
              <a:rPr lang="en-US" dirty="0" smtClean="0"/>
              <a:t>infects some of your cells?</a:t>
            </a:r>
          </a:p>
        </p:txBody>
      </p:sp>
      <p:sp>
        <p:nvSpPr>
          <p:cNvPr id="416771" name="AutoShape 3"/>
          <p:cNvSpPr>
            <a:spLocks noGrp="1" noChangeArrowheads="1"/>
          </p:cNvSpPr>
          <p:nvPr>
            <p:ph type="subTitle" idx="1"/>
          </p:nvPr>
        </p:nvSpPr>
        <p:spPr>
          <a:xfrm>
            <a:off x="1581306" y="2517864"/>
            <a:ext cx="5715000" cy="990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</p:spPr>
        <p:txBody>
          <a:bodyPr tIns="0" bIns="0"/>
          <a:lstStyle/>
          <a:p>
            <a:pPr eaLnBrk="1" hangingPunct="1"/>
            <a:r>
              <a:rPr lang="en-US" dirty="0" smtClean="0"/>
              <a:t>You need trained assassins to kill off these infected cells!</a:t>
            </a: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1363" y="3717614"/>
            <a:ext cx="2274887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40_04ExchangeSurfaces_CL"/>
          <p:cNvPicPr>
            <a:picLocks noChangeAspect="1" noChangeArrowheads="1"/>
          </p:cNvPicPr>
          <p:nvPr/>
        </p:nvPicPr>
        <p:blipFill>
          <a:blip r:embed="rId3"/>
          <a:srcRect t="3751"/>
          <a:stretch>
            <a:fillRect/>
          </a:stretch>
        </p:blipFill>
        <p:spPr bwMode="auto">
          <a:xfrm>
            <a:off x="4105275" y="428625"/>
            <a:ext cx="5038725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09600" y="685800"/>
            <a:ext cx="4121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3600" b="1">
                <a:solidFill>
                  <a:schemeClr val="tx2"/>
                </a:solidFill>
              </a:rPr>
              <a:t>Avenues of attack</a:t>
            </a:r>
          </a:p>
        </p:txBody>
      </p:sp>
      <p:sp>
        <p:nvSpPr>
          <p:cNvPr id="475140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55638" y="1643063"/>
            <a:ext cx="4724400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</a:pPr>
            <a:r>
              <a:rPr lang="en-US" sz="3000" b="1">
                <a:solidFill>
                  <a:srgbClr val="CC0000"/>
                </a:solidFill>
              </a:rPr>
              <a:t>Points of entry</a:t>
            </a:r>
            <a:endParaRPr lang="en-US" sz="3000" b="1">
              <a:solidFill>
                <a:srgbClr val="0F116A"/>
              </a:solidFill>
            </a:endParaRP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sz="2800" b="1"/>
              <a:t>digestive system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sz="2800" b="1"/>
              <a:t>respiratory system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sz="2800" b="1"/>
              <a:t>urinary system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sz="2800" b="1"/>
              <a:t>genitals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sz="2800" b="1"/>
              <a:t>break in skin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</a:pPr>
            <a:r>
              <a:rPr lang="en-US" sz="3000" b="1">
                <a:solidFill>
                  <a:srgbClr val="CC0000"/>
                </a:solidFill>
              </a:rPr>
              <a:t>Pathways for attack</a:t>
            </a:r>
            <a:endParaRPr lang="en-US" sz="3000" b="1">
              <a:solidFill>
                <a:srgbClr val="0F116A"/>
              </a:solidFill>
            </a:endParaRP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sz="2800" b="1"/>
              <a:t>circulatory system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sz="2800" b="1"/>
              <a:t>lymph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5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5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5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5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5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5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5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5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5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5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5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5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5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5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40" grpId="0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/>
          <p:cNvPicPr>
            <a:picLocks noChangeAspect="1" noChangeArrowheads="1"/>
          </p:cNvPicPr>
          <p:nvPr/>
        </p:nvPicPr>
        <p:blipFill>
          <a:blip r:embed="rId4"/>
          <a:srcRect b="3600"/>
          <a:stretch>
            <a:fillRect/>
          </a:stretch>
        </p:blipFill>
        <p:spPr bwMode="auto">
          <a:xfrm>
            <a:off x="5722938" y="796925"/>
            <a:ext cx="3421062" cy="571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 cells</a:t>
            </a:r>
          </a:p>
        </p:txBody>
      </p:sp>
      <p:sp>
        <p:nvSpPr>
          <p:cNvPr id="401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5943600" cy="5029200"/>
          </a:xfrm>
        </p:spPr>
        <p:txBody>
          <a:bodyPr/>
          <a:lstStyle/>
          <a:p>
            <a:pPr eaLnBrk="1" hangingPunct="1"/>
            <a:r>
              <a:rPr lang="en-US" smtClean="0"/>
              <a:t>T cells mature in </a:t>
            </a:r>
            <a:r>
              <a:rPr lang="en-US" u="sng" smtClean="0">
                <a:solidFill>
                  <a:srgbClr val="CC0000"/>
                </a:solidFill>
              </a:rPr>
              <a:t>T</a:t>
            </a:r>
            <a:r>
              <a:rPr lang="en-US" smtClean="0"/>
              <a:t>hymus</a:t>
            </a:r>
          </a:p>
          <a:p>
            <a:pPr eaLnBrk="1" hangingPunct="1"/>
            <a:r>
              <a:rPr lang="en-US" smtClean="0"/>
              <a:t>Helper T cells </a:t>
            </a:r>
          </a:p>
          <a:p>
            <a:pPr lvl="1" eaLnBrk="1" hangingPunct="1"/>
            <a:r>
              <a:rPr lang="en-US" sz="2600" u="sng" smtClean="0">
                <a:solidFill>
                  <a:srgbClr val="CC0000"/>
                </a:solidFill>
              </a:rPr>
              <a:t>sound the alarm for rest </a:t>
            </a:r>
            <a:br>
              <a:rPr lang="en-US" sz="2600" u="sng" smtClean="0">
                <a:solidFill>
                  <a:srgbClr val="CC0000"/>
                </a:solidFill>
              </a:rPr>
            </a:br>
            <a:r>
              <a:rPr lang="en-US" sz="2600" u="sng" smtClean="0">
                <a:solidFill>
                  <a:srgbClr val="CC0000"/>
                </a:solidFill>
              </a:rPr>
              <a:t>of immune system</a:t>
            </a:r>
          </a:p>
          <a:p>
            <a:pPr eaLnBrk="1" hangingPunct="1"/>
            <a:r>
              <a:rPr lang="en-US" smtClean="0"/>
              <a:t>Killer T cells</a:t>
            </a:r>
            <a:endParaRPr lang="en-US" sz="2600" u="sng" smtClean="0">
              <a:solidFill>
                <a:schemeClr val="tx2"/>
              </a:solidFill>
            </a:endParaRPr>
          </a:p>
          <a:p>
            <a:pPr lvl="1" eaLnBrk="1" hangingPunct="1"/>
            <a:r>
              <a:rPr lang="en-US" sz="2600" u="sng" smtClean="0">
                <a:solidFill>
                  <a:srgbClr val="CC0000"/>
                </a:solidFill>
              </a:rPr>
              <a:t>destroy infected body cells</a:t>
            </a:r>
            <a:endParaRPr lang="en-US" sz="2600" smtClean="0"/>
          </a:p>
          <a:p>
            <a:pPr eaLnBrk="1" hangingPunct="1"/>
            <a:r>
              <a:rPr lang="en-US" smtClean="0"/>
              <a:t>Memory T cells</a:t>
            </a:r>
            <a:endParaRPr lang="en-US" sz="2600" u="sng" smtClean="0">
              <a:solidFill>
                <a:schemeClr val="tx2"/>
              </a:solidFill>
            </a:endParaRPr>
          </a:p>
          <a:p>
            <a:pPr lvl="1" eaLnBrk="1" hangingPunct="1"/>
            <a:r>
              <a:rPr lang="en-US" sz="2600" smtClean="0"/>
              <a:t>remembers invader &amp; reacts against it again quickly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1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1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 bldLvl="4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Thymus</a:t>
            </a:r>
          </a:p>
        </p:txBody>
      </p:sp>
      <p:sp>
        <p:nvSpPr>
          <p:cNvPr id="573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/>
          <a:srcRect b="3458"/>
          <a:stretch>
            <a:fillRect/>
          </a:stretch>
        </p:blipFill>
        <p:spPr bwMode="auto">
          <a:xfrm>
            <a:off x="419100" y="1304925"/>
            <a:ext cx="83058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2209800" y="2590800"/>
            <a:ext cx="685800" cy="685800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Attack of the Killer T cells</a:t>
            </a:r>
          </a:p>
        </p:txBody>
      </p:sp>
      <p:sp>
        <p:nvSpPr>
          <p:cNvPr id="59395" name="Rectangle 5"/>
          <p:cNvSpPr>
            <a:spLocks noChangeArrowheads="1"/>
          </p:cNvSpPr>
          <p:nvPr/>
        </p:nvSpPr>
        <p:spPr bwMode="auto">
          <a:xfrm>
            <a:off x="0" y="3538538"/>
            <a:ext cx="1236663" cy="190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Rectangle 6"/>
          <p:cNvSpPr>
            <a:spLocks noChangeArrowheads="1"/>
          </p:cNvSpPr>
          <p:nvPr/>
        </p:nvSpPr>
        <p:spPr bwMode="auto">
          <a:xfrm>
            <a:off x="0" y="5291138"/>
            <a:ext cx="762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5560" name="Rectangle 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305800" cy="2335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Killer T cells destroy infected body cells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 cell binds to invaded cell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secretes perforating protein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mtClean="0"/>
              <a:t>punctures cell membrane of infected cell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mtClean="0"/>
              <a:t>cell bursts</a:t>
            </a:r>
          </a:p>
        </p:txBody>
      </p:sp>
      <p:sp>
        <p:nvSpPr>
          <p:cNvPr id="59398" name="Rectangle 10"/>
          <p:cNvSpPr>
            <a:spLocks noChangeArrowheads="1"/>
          </p:cNvSpPr>
          <p:nvPr/>
        </p:nvSpPr>
        <p:spPr bwMode="auto">
          <a:xfrm>
            <a:off x="119063" y="4876800"/>
            <a:ext cx="187483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900" b="1" u="sng">
                <a:solidFill>
                  <a:srgbClr val="CC0000"/>
                </a:solidFill>
              </a:rPr>
              <a:t>Perforin</a:t>
            </a:r>
            <a:r>
              <a:rPr lang="en-US" sz="1900" b="1">
                <a:solidFill>
                  <a:srgbClr val="000000"/>
                </a:solidFill>
              </a:rPr>
              <a:t> </a:t>
            </a:r>
            <a:br>
              <a:rPr lang="en-US" sz="1900" b="1">
                <a:solidFill>
                  <a:srgbClr val="000000"/>
                </a:solidFill>
              </a:rPr>
            </a:br>
            <a:r>
              <a:rPr lang="en-US" sz="1900" b="1">
                <a:solidFill>
                  <a:srgbClr val="000000"/>
                </a:solidFill>
              </a:rPr>
              <a:t>punctures</a:t>
            </a:r>
            <a:br>
              <a:rPr lang="en-US" sz="1900" b="1">
                <a:solidFill>
                  <a:srgbClr val="000000"/>
                </a:solidFill>
              </a:rPr>
            </a:br>
            <a:r>
              <a:rPr lang="en-US" sz="1900" b="1">
                <a:solidFill>
                  <a:srgbClr val="000000"/>
                </a:solidFill>
              </a:rPr>
              <a:t>cell membrane</a:t>
            </a:r>
          </a:p>
        </p:txBody>
      </p:sp>
      <p:pic>
        <p:nvPicPr>
          <p:cNvPr id="59399" name="Picture 11"/>
          <p:cNvPicPr>
            <a:picLocks noChangeAspect="1" noChangeArrowheads="1"/>
          </p:cNvPicPr>
          <p:nvPr/>
        </p:nvPicPr>
        <p:blipFill>
          <a:blip r:embed="rId4"/>
          <a:srcRect l="11250" t="3000" r="11250"/>
          <a:stretch>
            <a:fillRect/>
          </a:stretch>
        </p:blipFill>
        <p:spPr bwMode="auto">
          <a:xfrm>
            <a:off x="2024063" y="3638550"/>
            <a:ext cx="3429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Rectangle 12"/>
          <p:cNvSpPr>
            <a:spLocks noChangeArrowheads="1"/>
          </p:cNvSpPr>
          <p:nvPr/>
        </p:nvSpPr>
        <p:spPr bwMode="auto">
          <a:xfrm>
            <a:off x="4437063" y="4876800"/>
            <a:ext cx="1092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700" b="1">
                <a:solidFill>
                  <a:srgbClr val="0F116A"/>
                </a:solidFill>
              </a:rPr>
              <a:t>cell </a:t>
            </a:r>
            <a:br>
              <a:rPr lang="en-US" sz="1700" b="1">
                <a:solidFill>
                  <a:srgbClr val="0F116A"/>
                </a:solidFill>
              </a:rPr>
            </a:br>
            <a:r>
              <a:rPr lang="en-US" sz="1700" b="1">
                <a:solidFill>
                  <a:srgbClr val="0F116A"/>
                </a:solidFill>
              </a:rPr>
              <a:t>membrane</a:t>
            </a:r>
            <a:endParaRPr lang="en-US" sz="1600">
              <a:solidFill>
                <a:srgbClr val="0F116A"/>
              </a:solidFill>
            </a:endParaRPr>
          </a:p>
        </p:txBody>
      </p:sp>
      <p:sp>
        <p:nvSpPr>
          <p:cNvPr id="59401" name="Rectangle 13"/>
          <p:cNvSpPr>
            <a:spLocks noChangeArrowheads="1"/>
          </p:cNvSpPr>
          <p:nvPr/>
        </p:nvSpPr>
        <p:spPr bwMode="auto">
          <a:xfrm>
            <a:off x="811213" y="3816350"/>
            <a:ext cx="15589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300" b="1">
                <a:solidFill>
                  <a:schemeClr val="tx2"/>
                </a:solidFill>
              </a:rPr>
              <a:t>Killer T cell</a:t>
            </a:r>
            <a:endParaRPr lang="en-US" sz="2300">
              <a:solidFill>
                <a:schemeClr val="tx2"/>
              </a:solidFill>
            </a:endParaRPr>
          </a:p>
        </p:txBody>
      </p:sp>
      <p:sp>
        <p:nvSpPr>
          <p:cNvPr id="59402" name="Rectangle 14"/>
          <p:cNvSpPr>
            <a:spLocks noChangeArrowheads="1"/>
          </p:cNvSpPr>
          <p:nvPr/>
        </p:nvSpPr>
        <p:spPr bwMode="auto">
          <a:xfrm>
            <a:off x="4437063" y="5791200"/>
            <a:ext cx="1092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700" b="1">
                <a:solidFill>
                  <a:srgbClr val="CC0000"/>
                </a:solidFill>
              </a:rPr>
              <a:t>cell </a:t>
            </a:r>
            <a:br>
              <a:rPr lang="en-US" sz="1700" b="1">
                <a:solidFill>
                  <a:srgbClr val="CC0000"/>
                </a:solidFill>
              </a:rPr>
            </a:br>
            <a:r>
              <a:rPr lang="en-US" sz="1700" b="1">
                <a:solidFill>
                  <a:srgbClr val="CC0000"/>
                </a:solidFill>
              </a:rPr>
              <a:t>membrane</a:t>
            </a:r>
            <a:endParaRPr lang="en-US" sz="1600">
              <a:solidFill>
                <a:srgbClr val="CC0000"/>
              </a:solidFill>
            </a:endParaRPr>
          </a:p>
        </p:txBody>
      </p:sp>
      <p:sp>
        <p:nvSpPr>
          <p:cNvPr id="59403" name="Rectangle 15"/>
          <p:cNvSpPr>
            <a:spLocks noChangeArrowheads="1"/>
          </p:cNvSpPr>
          <p:nvPr/>
        </p:nvSpPr>
        <p:spPr bwMode="auto">
          <a:xfrm>
            <a:off x="2176463" y="6324600"/>
            <a:ext cx="2057400" cy="457200"/>
          </a:xfrm>
          <a:prstGeom prst="rect">
            <a:avLst/>
          </a:prstGeom>
          <a:solidFill>
            <a:srgbClr val="F1E5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Rectangle 16"/>
          <p:cNvSpPr>
            <a:spLocks noChangeArrowheads="1"/>
          </p:cNvSpPr>
          <p:nvPr/>
        </p:nvSpPr>
        <p:spPr bwMode="auto">
          <a:xfrm>
            <a:off x="2100263" y="6400800"/>
            <a:ext cx="174466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solidFill>
                  <a:srgbClr val="CC0000"/>
                </a:solidFill>
              </a:rPr>
              <a:t>invaded cell</a:t>
            </a:r>
            <a:endParaRPr lang="en-US" sz="1800">
              <a:solidFill>
                <a:srgbClr val="CC0000"/>
              </a:solidFill>
            </a:endParaRPr>
          </a:p>
        </p:txBody>
      </p:sp>
      <p:sp>
        <p:nvSpPr>
          <p:cNvPr id="59405" name="Line 17"/>
          <p:cNvSpPr>
            <a:spLocks noChangeShapeType="1"/>
          </p:cNvSpPr>
          <p:nvPr/>
        </p:nvSpPr>
        <p:spPr bwMode="auto">
          <a:xfrm>
            <a:off x="1566863" y="5257800"/>
            <a:ext cx="83820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6" name="Rectangle 18"/>
          <p:cNvSpPr>
            <a:spLocks noChangeArrowheads="1"/>
          </p:cNvSpPr>
          <p:nvPr/>
        </p:nvSpPr>
        <p:spPr bwMode="auto">
          <a:xfrm>
            <a:off x="4511675" y="3849688"/>
            <a:ext cx="890588" cy="27305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100" b="1">
                <a:solidFill>
                  <a:srgbClr val="0F116A"/>
                </a:solidFill>
              </a:rPr>
              <a:t>vesicle</a:t>
            </a:r>
            <a:endParaRPr lang="en-US" sz="2000">
              <a:solidFill>
                <a:srgbClr val="0F116A"/>
              </a:solidFill>
            </a:endParaRPr>
          </a:p>
        </p:txBody>
      </p:sp>
      <p:pic>
        <p:nvPicPr>
          <p:cNvPr id="59407" name="Picture 19"/>
          <p:cNvPicPr>
            <a:picLocks noChangeAspect="1" noChangeArrowheads="1"/>
          </p:cNvPicPr>
          <p:nvPr/>
        </p:nvPicPr>
        <p:blipFill>
          <a:blip r:embed="rId5"/>
          <a:srcRect l="68187" t="69810" r="6494" b="2165"/>
          <a:stretch>
            <a:fillRect/>
          </a:stretch>
        </p:blipFill>
        <p:spPr bwMode="auto">
          <a:xfrm>
            <a:off x="6600825" y="4256088"/>
            <a:ext cx="2108200" cy="1719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9408" name="AutoShape 20"/>
          <p:cNvSpPr>
            <a:spLocks noChangeArrowheads="1"/>
          </p:cNvSpPr>
          <p:nvPr/>
        </p:nvSpPr>
        <p:spPr bwMode="auto">
          <a:xfrm>
            <a:off x="5691188" y="4710113"/>
            <a:ext cx="657225" cy="8445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5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5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5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5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5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5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5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5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55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55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60" grpId="0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60875" y="378152"/>
            <a:ext cx="7772400" cy="762000"/>
          </a:xfrm>
        </p:spPr>
        <p:txBody>
          <a:bodyPr/>
          <a:lstStyle/>
          <a:p>
            <a:pPr eaLnBrk="1" hangingPunct="1"/>
            <a:r>
              <a:rPr lang="en-US" u="sng" dirty="0" smtClean="0"/>
              <a:t>Diseases of the immune system</a:t>
            </a:r>
          </a:p>
        </p:txBody>
      </p:sp>
      <p:sp>
        <p:nvSpPr>
          <p:cNvPr id="3932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42950" y="1371600"/>
            <a:ext cx="8077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CC0000"/>
                </a:solidFill>
              </a:rPr>
              <a:t>HIV: </a:t>
            </a:r>
            <a:r>
              <a:rPr lang="en-US" u="sng" smtClean="0">
                <a:solidFill>
                  <a:srgbClr val="CC0000"/>
                </a:solidFill>
              </a:rPr>
              <a:t>H</a:t>
            </a:r>
            <a:r>
              <a:rPr lang="en-US" smtClean="0"/>
              <a:t>uman </a:t>
            </a:r>
            <a:r>
              <a:rPr lang="en-US" u="sng" smtClean="0">
                <a:solidFill>
                  <a:srgbClr val="CC0000"/>
                </a:solidFill>
              </a:rPr>
              <a:t>I</a:t>
            </a:r>
            <a:r>
              <a:rPr lang="en-US" smtClean="0"/>
              <a:t>mmunodeficiency </a:t>
            </a:r>
            <a:r>
              <a:rPr lang="en-US" u="sng" smtClean="0">
                <a:solidFill>
                  <a:srgbClr val="CC0000"/>
                </a:solidFill>
              </a:rPr>
              <a:t>V</a:t>
            </a:r>
            <a:r>
              <a:rPr lang="en-US" smtClean="0"/>
              <a:t>irus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infects helper T cells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helper T cells can’t activate rest of immune system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body doesn’t hear the alarm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CC0000"/>
                </a:solidFill>
              </a:rPr>
              <a:t>AIDS:</a:t>
            </a:r>
            <a:br>
              <a:rPr lang="en-US" smtClean="0">
                <a:solidFill>
                  <a:srgbClr val="CC0000"/>
                </a:solidFill>
              </a:rPr>
            </a:br>
            <a:r>
              <a:rPr lang="en-US" u="sng" smtClean="0">
                <a:solidFill>
                  <a:srgbClr val="CC0000"/>
                </a:solidFill>
              </a:rPr>
              <a:t>A</a:t>
            </a:r>
            <a:r>
              <a:rPr lang="en-US" smtClean="0"/>
              <a:t>cquired </a:t>
            </a:r>
            <a:r>
              <a:rPr lang="en-US" u="sng" smtClean="0">
                <a:solidFill>
                  <a:srgbClr val="CC0000"/>
                </a:solidFill>
              </a:rPr>
              <a:t>I</a:t>
            </a:r>
            <a:r>
              <a:rPr lang="en-US" smtClean="0"/>
              <a:t>mmuno</a:t>
            </a:r>
            <a:r>
              <a:rPr lang="en-US" u="sng" smtClean="0">
                <a:solidFill>
                  <a:srgbClr val="CC0000"/>
                </a:solidFill>
              </a:rPr>
              <a:t>D</a:t>
            </a:r>
            <a:r>
              <a:rPr lang="en-US" smtClean="0"/>
              <a:t>eficiency </a:t>
            </a:r>
            <a:r>
              <a:rPr lang="en-US" u="sng" smtClean="0">
                <a:solidFill>
                  <a:srgbClr val="CC0000"/>
                </a:solidFill>
              </a:rPr>
              <a:t>S</a:t>
            </a:r>
            <a:r>
              <a:rPr lang="en-US" smtClean="0"/>
              <a:t>yndrome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immune system is weakened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infections by other diseases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death from other invading </a:t>
            </a:r>
            <a:br>
              <a:rPr lang="en-US" smtClean="0"/>
            </a:br>
            <a:r>
              <a:rPr lang="en-US" smtClean="0"/>
              <a:t>diseases or cancer </a:t>
            </a:r>
          </a:p>
        </p:txBody>
      </p:sp>
      <p:pic>
        <p:nvPicPr>
          <p:cNvPr id="63492" name="Picture 12"/>
          <p:cNvPicPr>
            <a:picLocks noChangeAspect="1" noChangeArrowheads="1"/>
          </p:cNvPicPr>
          <p:nvPr/>
        </p:nvPicPr>
        <p:blipFill>
          <a:blip r:embed="rId4"/>
          <a:srcRect l="21573" t="1663" b="1663"/>
          <a:stretch>
            <a:fillRect/>
          </a:stretch>
        </p:blipFill>
        <p:spPr bwMode="auto">
          <a:xfrm>
            <a:off x="6781800" y="4491038"/>
            <a:ext cx="2303463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3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3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build="p" bldLvl="4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pill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0375" y="3768725"/>
            <a:ext cx="3603625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37787" y="361059"/>
            <a:ext cx="7772400" cy="762000"/>
          </a:xfrm>
        </p:spPr>
        <p:txBody>
          <a:bodyPr/>
          <a:lstStyle/>
          <a:p>
            <a:pPr eaLnBrk="1" hangingPunct="1"/>
            <a:r>
              <a:rPr lang="en-US" u="sng" dirty="0" smtClean="0"/>
              <a:t>Curing you of disease</a:t>
            </a:r>
          </a:p>
        </p:txBody>
      </p:sp>
      <p:sp>
        <p:nvSpPr>
          <p:cNvPr id="418819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6858000" cy="5334000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CC0000"/>
                </a:solidFill>
              </a:rPr>
              <a:t>Antibiotics = medicine</a:t>
            </a:r>
            <a:endParaRPr lang="en-US" smtClean="0"/>
          </a:p>
          <a:p>
            <a:pPr lvl="1" eaLnBrk="1" hangingPunct="1"/>
            <a:r>
              <a:rPr lang="en-US" smtClean="0"/>
              <a:t>advantage</a:t>
            </a:r>
          </a:p>
          <a:p>
            <a:pPr lvl="2" eaLnBrk="1" hangingPunct="1"/>
            <a:r>
              <a:rPr lang="en-US" smtClean="0"/>
              <a:t>kill bacteria that have successfully </a:t>
            </a:r>
            <a:br>
              <a:rPr lang="en-US" smtClean="0"/>
            </a:br>
            <a:r>
              <a:rPr lang="en-US" smtClean="0"/>
              <a:t>invaded you</a:t>
            </a:r>
          </a:p>
          <a:p>
            <a:pPr lvl="3" eaLnBrk="1" hangingPunct="1"/>
            <a:r>
              <a:rPr lang="en-US" smtClean="0"/>
              <a:t>make you well after being sick</a:t>
            </a:r>
          </a:p>
          <a:p>
            <a:pPr lvl="1" eaLnBrk="1" hangingPunct="1"/>
            <a:r>
              <a:rPr lang="en-US" smtClean="0"/>
              <a:t>disadvantage</a:t>
            </a:r>
          </a:p>
          <a:p>
            <a:pPr lvl="2" eaLnBrk="1" hangingPunct="1"/>
            <a:r>
              <a:rPr lang="en-US" smtClean="0"/>
              <a:t>use only after sick</a:t>
            </a:r>
          </a:p>
          <a:p>
            <a:pPr lvl="2" eaLnBrk="1" hangingPunct="1"/>
            <a:r>
              <a:rPr lang="en-US" smtClean="0"/>
              <a:t>only good against bacteria</a:t>
            </a:r>
          </a:p>
          <a:p>
            <a:pPr lvl="2" eaLnBrk="1" hangingPunct="1"/>
            <a:r>
              <a:rPr lang="en-US" smtClean="0"/>
              <a:t>possible development of </a:t>
            </a:r>
            <a:br>
              <a:rPr lang="en-US" smtClean="0"/>
            </a:br>
            <a:r>
              <a:rPr lang="en-US" smtClean="0"/>
              <a:t>resistance by bacteria </a:t>
            </a:r>
            <a:br>
              <a:rPr lang="en-US" smtClean="0"/>
            </a:br>
            <a:r>
              <a:rPr lang="en-US" smtClean="0"/>
              <a:t>(if don’t use correctly)</a:t>
            </a:r>
          </a:p>
          <a:p>
            <a:pPr lvl="2" eaLnBrk="1" hangingPunct="1"/>
            <a:r>
              <a:rPr lang="en-US" smtClean="0"/>
              <a:t>can get sick again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8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8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8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8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8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8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build="p" bldLvl="4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Immune system malfunctions</a:t>
            </a:r>
          </a:p>
        </p:txBody>
      </p:sp>
      <p:sp>
        <p:nvSpPr>
          <p:cNvPr id="392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52463" y="1371600"/>
            <a:ext cx="6270625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>
                <a:solidFill>
                  <a:srgbClr val="CC0000"/>
                </a:solidFill>
              </a:rPr>
              <a:t>Auto-immune diseases</a:t>
            </a:r>
            <a:endParaRPr lang="en-US" sz="2200" smtClean="0"/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immune system attacks own cells</a:t>
            </a:r>
            <a:endParaRPr lang="en-US" sz="2400" smtClean="0"/>
          </a:p>
          <a:p>
            <a:pPr lvl="2" eaLnBrk="1" hangingPunct="1">
              <a:lnSpc>
                <a:spcPct val="90000"/>
              </a:lnSpc>
            </a:pPr>
            <a:r>
              <a:rPr lang="en-US" u="sng" smtClean="0"/>
              <a:t>lupus</a:t>
            </a:r>
            <a:endParaRPr lang="en-US" sz="2000" smtClean="0"/>
          </a:p>
          <a:p>
            <a:pPr lvl="3" eaLnBrk="1" hangingPunct="1">
              <a:lnSpc>
                <a:spcPct val="90000"/>
              </a:lnSpc>
            </a:pPr>
            <a:r>
              <a:rPr lang="en-US" sz="1800" smtClean="0"/>
              <a:t>antibodies attack many different body cells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u="sng" smtClean="0"/>
              <a:t>rheumatoid arthritis</a:t>
            </a:r>
            <a:endParaRPr lang="en-US" sz="2000" smtClean="0"/>
          </a:p>
          <a:p>
            <a:pPr lvl="3" eaLnBrk="1" hangingPunct="1">
              <a:lnSpc>
                <a:spcPct val="90000"/>
              </a:lnSpc>
            </a:pPr>
            <a:r>
              <a:rPr lang="en-US" sz="1800" smtClean="0"/>
              <a:t>antibodies causing damage to </a:t>
            </a:r>
            <a:br>
              <a:rPr lang="en-US" sz="1800" smtClean="0"/>
            </a:br>
            <a:r>
              <a:rPr lang="en-US" sz="1800" smtClean="0"/>
              <a:t>cartilage &amp; bone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u="sng" smtClean="0"/>
              <a:t>diabetes</a:t>
            </a:r>
            <a:endParaRPr lang="en-US" sz="2000" smtClean="0"/>
          </a:p>
          <a:p>
            <a:pPr lvl="3" eaLnBrk="1" hangingPunct="1">
              <a:lnSpc>
                <a:spcPct val="90000"/>
              </a:lnSpc>
            </a:pPr>
            <a:r>
              <a:rPr lang="en-US" sz="1800" smtClean="0"/>
              <a:t>insulin-making cells of pancreas </a:t>
            </a:r>
            <a:br>
              <a:rPr lang="en-US" sz="1800" smtClean="0"/>
            </a:br>
            <a:r>
              <a:rPr lang="en-US" sz="1800" smtClean="0"/>
              <a:t>attacked &amp; destroyed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u="sng" smtClean="0"/>
              <a:t>multiple sclerosis</a:t>
            </a:r>
            <a:endParaRPr lang="en-US" sz="2000" smtClean="0"/>
          </a:p>
          <a:p>
            <a:pPr lvl="3" eaLnBrk="1" hangingPunct="1">
              <a:lnSpc>
                <a:spcPct val="90000"/>
              </a:lnSpc>
            </a:pPr>
            <a:r>
              <a:rPr lang="en-US" sz="1800" smtClean="0"/>
              <a:t>T cells attack myelin sheath of </a:t>
            </a:r>
            <a:br>
              <a:rPr lang="en-US" sz="1800" smtClean="0"/>
            </a:br>
            <a:r>
              <a:rPr lang="en-US" sz="1800" smtClean="0"/>
              <a:t>brain &amp; spinal cord nerves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smtClean="0"/>
              <a:t>fatal</a:t>
            </a:r>
            <a:endParaRPr lang="en-US" sz="1600" smtClean="0"/>
          </a:p>
        </p:txBody>
      </p:sp>
      <p:pic>
        <p:nvPicPr>
          <p:cNvPr id="6963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38" y="4448175"/>
            <a:ext cx="15509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35813" y="962025"/>
            <a:ext cx="1793875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5200" y="3059113"/>
            <a:ext cx="2919413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2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2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2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2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2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2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2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2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build="p" bldLvl="4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Immune system malfunctions</a:t>
            </a:r>
          </a:p>
        </p:txBody>
      </p:sp>
      <p:sp>
        <p:nvSpPr>
          <p:cNvPr id="403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Allergies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over-reaction to harmless compounds</a:t>
            </a:r>
            <a:endParaRPr lang="en-US" smtClean="0"/>
          </a:p>
          <a:p>
            <a:pPr lvl="2" eaLnBrk="1" hangingPunct="1"/>
            <a:r>
              <a:rPr lang="en-US" sz="2600" smtClean="0"/>
              <a:t>allergens </a:t>
            </a:r>
          </a:p>
          <a:p>
            <a:pPr lvl="3" eaLnBrk="1" hangingPunct="1"/>
            <a:r>
              <a:rPr lang="en-US" sz="2400" smtClean="0"/>
              <a:t>proteins on pollen</a:t>
            </a:r>
          </a:p>
          <a:p>
            <a:pPr lvl="3" eaLnBrk="1" hangingPunct="1"/>
            <a:r>
              <a:rPr lang="en-US" sz="2400" smtClean="0"/>
              <a:t>proteins from dust </a:t>
            </a:r>
            <a:br>
              <a:rPr lang="en-US" sz="2400" smtClean="0"/>
            </a:br>
            <a:r>
              <a:rPr lang="en-US" sz="2400" smtClean="0"/>
              <a:t>mites</a:t>
            </a:r>
          </a:p>
          <a:p>
            <a:pPr lvl="3" eaLnBrk="1" hangingPunct="1"/>
            <a:r>
              <a:rPr lang="en-US" sz="2400" smtClean="0"/>
              <a:t>proteins in animal </a:t>
            </a:r>
            <a:br>
              <a:rPr lang="en-US" sz="2400" smtClean="0"/>
            </a:br>
            <a:r>
              <a:rPr lang="en-US" sz="2400" smtClean="0"/>
              <a:t>saliva</a:t>
            </a:r>
            <a:endParaRPr lang="en-US" sz="2600" smtClean="0"/>
          </a:p>
          <a:p>
            <a:pPr lvl="2" eaLnBrk="1" hangingPunct="1"/>
            <a:r>
              <a:rPr lang="en-US" sz="2600" smtClean="0"/>
              <a:t>body mistakenly </a:t>
            </a:r>
            <a:br>
              <a:rPr lang="en-US" sz="2600" smtClean="0"/>
            </a:br>
            <a:r>
              <a:rPr lang="en-US" sz="2600" smtClean="0"/>
              <a:t>thinks they are </a:t>
            </a:r>
            <a:br>
              <a:rPr lang="en-US" sz="2600" smtClean="0"/>
            </a:br>
            <a:r>
              <a:rPr lang="en-US" sz="2600" smtClean="0"/>
              <a:t>attackers</a:t>
            </a:r>
            <a:endParaRPr lang="en-US" smtClean="0"/>
          </a:p>
        </p:txBody>
      </p:sp>
      <p:pic>
        <p:nvPicPr>
          <p:cNvPr id="71684" name="Picture 4" descr="allergies_girl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0663" y="2995613"/>
            <a:ext cx="36957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build="p" bldLvl="4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an immune system?</a:t>
            </a:r>
          </a:p>
        </p:txBody>
      </p:sp>
      <p:sp>
        <p:nvSpPr>
          <p:cNvPr id="476163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81025" y="1371600"/>
            <a:ext cx="8562975" cy="54864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61"/>
              </a:buClr>
            </a:pPr>
            <a:r>
              <a:rPr lang="en-US" sz="2600" u="sng" smtClean="0">
                <a:solidFill>
                  <a:srgbClr val="CC0000"/>
                </a:solidFill>
              </a:rPr>
              <a:t>Attack from the outside &amp; inside</a:t>
            </a:r>
            <a:endParaRPr lang="en-US" sz="2200" smtClean="0"/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2000" smtClean="0"/>
              <a:t>lots of organisms want you for lunch!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2000" smtClean="0"/>
              <a:t>we are a tasty vitamin-packed meal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z="1800" smtClean="0"/>
              <a:t>cells are packages of proteins, carbohydrates &amp; fats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z="1800" smtClean="0"/>
              <a:t>no cell wall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u="sng" smtClean="0">
                <a:solidFill>
                  <a:srgbClr val="CC0000"/>
                </a:solidFill>
              </a:rPr>
              <a:t>animals must defend themselves against invaders</a:t>
            </a:r>
            <a:r>
              <a:rPr lang="en-US" sz="2000" smtClean="0"/>
              <a:t> 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z="2000" u="sng" smtClean="0">
                <a:solidFill>
                  <a:srgbClr val="CC0000"/>
                </a:solidFill>
              </a:rPr>
              <a:t>viruses</a:t>
            </a:r>
            <a:r>
              <a:rPr lang="en-US" sz="2000" smtClean="0"/>
              <a:t> </a:t>
            </a:r>
          </a:p>
          <a:p>
            <a:pPr marL="1428750" lvl="3" eaLnBrk="1" hangingPunct="1">
              <a:lnSpc>
                <a:spcPct val="90000"/>
              </a:lnSpc>
            </a:pPr>
            <a:r>
              <a:rPr lang="en-US" sz="1800" smtClean="0"/>
              <a:t>HIV, flu, cold, measles, chicken pox, SARS</a:t>
            </a:r>
            <a:endParaRPr lang="en-US" sz="1800" b="0" smtClean="0"/>
          </a:p>
          <a:p>
            <a:pPr marL="1085850" lvl="2" eaLnBrk="1" hangingPunct="1">
              <a:lnSpc>
                <a:spcPct val="90000"/>
              </a:lnSpc>
            </a:pPr>
            <a:r>
              <a:rPr lang="en-US" sz="2000" u="sng" smtClean="0">
                <a:solidFill>
                  <a:srgbClr val="CC0000"/>
                </a:solidFill>
              </a:rPr>
              <a:t>bacteria</a:t>
            </a:r>
            <a:r>
              <a:rPr lang="en-US" sz="2000" smtClean="0"/>
              <a:t> </a:t>
            </a:r>
          </a:p>
          <a:p>
            <a:pPr marL="1428750" lvl="3" eaLnBrk="1" hangingPunct="1">
              <a:lnSpc>
                <a:spcPct val="90000"/>
              </a:lnSpc>
            </a:pPr>
            <a:r>
              <a:rPr lang="en-US" sz="1800" smtClean="0"/>
              <a:t>pneumonia, meningitis, tuberculosis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z="2000" u="sng" smtClean="0">
                <a:solidFill>
                  <a:srgbClr val="CC0000"/>
                </a:solidFill>
              </a:rPr>
              <a:t>fungi</a:t>
            </a:r>
            <a:endParaRPr lang="en-US" sz="2000" smtClean="0"/>
          </a:p>
          <a:p>
            <a:pPr marL="1428750" lvl="3" eaLnBrk="1" hangingPunct="1">
              <a:lnSpc>
                <a:spcPct val="90000"/>
              </a:lnSpc>
            </a:pPr>
            <a:r>
              <a:rPr lang="en-US" sz="1800" smtClean="0"/>
              <a:t>yeast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z="2000" u="sng" smtClean="0">
                <a:solidFill>
                  <a:srgbClr val="CC0000"/>
                </a:solidFill>
              </a:rPr>
              <a:t>protists</a:t>
            </a:r>
            <a:endParaRPr lang="en-US" sz="2000" smtClean="0"/>
          </a:p>
          <a:p>
            <a:pPr marL="1428750" lvl="3" eaLnBrk="1" hangingPunct="1">
              <a:lnSpc>
                <a:spcPct val="90000"/>
              </a:lnSpc>
            </a:pPr>
            <a:r>
              <a:rPr lang="en-US" sz="1800" smtClean="0"/>
              <a:t>amoeba, Lyme disease, malaria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u="sng" smtClean="0">
                <a:solidFill>
                  <a:srgbClr val="CC0000"/>
                </a:solidFill>
              </a:rPr>
              <a:t>cancer cells 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z="1800" u="sng" smtClean="0">
                <a:solidFill>
                  <a:srgbClr val="CC0000"/>
                </a:solidFill>
              </a:rPr>
              <a:t>abnormal body cells</a:t>
            </a:r>
            <a:endParaRPr lang="en-US" sz="1800" smtClean="0"/>
          </a:p>
          <a:p>
            <a:pPr marL="1085850" lvl="2" eaLnBrk="1" hangingPunct="1">
              <a:lnSpc>
                <a:spcPct val="90000"/>
              </a:lnSpc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6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6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6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6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6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6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6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6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6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6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6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6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6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6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61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61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61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61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61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61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3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35"/>
          <p:cNvSpPr>
            <a:spLocks noChangeArrowheads="1"/>
          </p:cNvSpPr>
          <p:nvPr/>
        </p:nvSpPr>
        <p:spPr bwMode="auto">
          <a:xfrm>
            <a:off x="0" y="6324600"/>
            <a:ext cx="2286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are invaders recognized?</a:t>
            </a:r>
          </a:p>
        </p:txBody>
      </p:sp>
      <p:sp>
        <p:nvSpPr>
          <p:cNvPr id="443395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305800" cy="1981200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CC0000"/>
                </a:solidFill>
              </a:rPr>
              <a:t>Antigens</a:t>
            </a:r>
            <a:endParaRPr lang="en-US" smtClean="0"/>
          </a:p>
          <a:p>
            <a:pPr lvl="1" eaLnBrk="1" hangingPunct="1"/>
            <a:r>
              <a:rPr lang="en-US" u="sng" smtClean="0">
                <a:solidFill>
                  <a:srgbClr val="CC0000"/>
                </a:solidFill>
              </a:rPr>
              <a:t>chemical name tags on the surface of </a:t>
            </a:r>
            <a:br>
              <a:rPr lang="en-US" u="sng" smtClean="0">
                <a:solidFill>
                  <a:srgbClr val="CC0000"/>
                </a:solidFill>
              </a:rPr>
            </a:br>
            <a:r>
              <a:rPr lang="en-US" u="sng" smtClean="0">
                <a:solidFill>
                  <a:srgbClr val="CC0000"/>
                </a:solidFill>
              </a:rPr>
              <a:t>every cell</a:t>
            </a:r>
            <a:endParaRPr lang="en-US" smtClean="0"/>
          </a:p>
          <a:p>
            <a:pPr lvl="2" eaLnBrk="1" hangingPunct="1"/>
            <a:r>
              <a:rPr lang="en-US" smtClean="0"/>
              <a:t>“self” vs. “invader”</a:t>
            </a:r>
          </a:p>
        </p:txBody>
      </p:sp>
      <p:sp>
        <p:nvSpPr>
          <p:cNvPr id="20485" name="Rectangle 1101"/>
          <p:cNvSpPr>
            <a:spLocks noChangeArrowheads="1"/>
          </p:cNvSpPr>
          <p:nvPr/>
        </p:nvSpPr>
        <p:spPr bwMode="auto">
          <a:xfrm>
            <a:off x="6430963" y="5138738"/>
            <a:ext cx="2160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disease-causing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bacteria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20486" name="Rectangle 1112"/>
          <p:cNvSpPr>
            <a:spLocks noChangeArrowheads="1"/>
          </p:cNvSpPr>
          <p:nvPr/>
        </p:nvSpPr>
        <p:spPr bwMode="auto">
          <a:xfrm>
            <a:off x="3700463" y="5165725"/>
            <a:ext cx="2160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disease-causing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virus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20487" name="Rectangle 1123"/>
          <p:cNvSpPr>
            <a:spLocks noChangeArrowheads="1"/>
          </p:cNvSpPr>
          <p:nvPr/>
        </p:nvSpPr>
        <p:spPr bwMode="auto">
          <a:xfrm>
            <a:off x="1214438" y="5165725"/>
            <a:ext cx="1566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one of your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own cells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43500" name="Rectangle 1132"/>
          <p:cNvSpPr>
            <a:spLocks noChangeArrowheads="1"/>
          </p:cNvSpPr>
          <p:nvPr/>
        </p:nvSpPr>
        <p:spPr bwMode="auto">
          <a:xfrm>
            <a:off x="989013" y="5870575"/>
            <a:ext cx="20193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antigens say:</a:t>
            </a:r>
            <a:br>
              <a:rPr lang="en-US" sz="2000" b="1">
                <a:solidFill>
                  <a:srgbClr val="CC0000"/>
                </a:solidFill>
              </a:rPr>
            </a:br>
            <a:r>
              <a:rPr lang="en-US" sz="2000" b="1">
                <a:solidFill>
                  <a:srgbClr val="CC0000"/>
                </a:solidFill>
              </a:rPr>
              <a:t>“I belong here”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43501" name="Rectangle 1133"/>
          <p:cNvSpPr>
            <a:spLocks noChangeArrowheads="1"/>
          </p:cNvSpPr>
          <p:nvPr/>
        </p:nvSpPr>
        <p:spPr bwMode="auto">
          <a:xfrm>
            <a:off x="3709988" y="5870575"/>
            <a:ext cx="2287587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antigens say:</a:t>
            </a:r>
            <a:br>
              <a:rPr lang="en-US" sz="2000" b="1">
                <a:solidFill>
                  <a:srgbClr val="CC0000"/>
                </a:solidFill>
              </a:rPr>
            </a:br>
            <a:r>
              <a:rPr lang="en-US" sz="2000" b="1">
                <a:solidFill>
                  <a:srgbClr val="CC0000"/>
                </a:solidFill>
              </a:rPr>
              <a:t>“I am an invader”</a:t>
            </a:r>
          </a:p>
        </p:txBody>
      </p:sp>
      <p:sp>
        <p:nvSpPr>
          <p:cNvPr id="443502" name="Rectangle 1134"/>
          <p:cNvSpPr>
            <a:spLocks noChangeArrowheads="1"/>
          </p:cNvSpPr>
          <p:nvPr/>
        </p:nvSpPr>
        <p:spPr bwMode="auto">
          <a:xfrm>
            <a:off x="6369050" y="5843588"/>
            <a:ext cx="2287588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antigens say:</a:t>
            </a:r>
            <a:br>
              <a:rPr lang="en-US" sz="2000" b="1">
                <a:solidFill>
                  <a:srgbClr val="CC0000"/>
                </a:solidFill>
              </a:rPr>
            </a:br>
            <a:r>
              <a:rPr lang="en-US" sz="2000" b="1">
                <a:solidFill>
                  <a:srgbClr val="CC0000"/>
                </a:solidFill>
              </a:rPr>
              <a:t>“I am an invader”</a:t>
            </a:r>
            <a:endParaRPr lang="en-US" sz="3000" b="1">
              <a:solidFill>
                <a:srgbClr val="0F116A"/>
              </a:solidFill>
            </a:endParaRPr>
          </a:p>
        </p:txBody>
      </p:sp>
      <p:grpSp>
        <p:nvGrpSpPr>
          <p:cNvPr id="20491" name="Group 1139"/>
          <p:cNvGrpSpPr>
            <a:grpSpLocks/>
          </p:cNvGrpSpPr>
          <p:nvPr/>
        </p:nvGrpSpPr>
        <p:grpSpPr bwMode="auto">
          <a:xfrm>
            <a:off x="4083050" y="3486150"/>
            <a:ext cx="1454150" cy="1454150"/>
            <a:chOff x="0" y="1104"/>
            <a:chExt cx="624" cy="624"/>
          </a:xfrm>
        </p:grpSpPr>
        <p:grpSp>
          <p:nvGrpSpPr>
            <p:cNvPr id="20523" name="Group 1140"/>
            <p:cNvGrpSpPr>
              <a:grpSpLocks/>
            </p:cNvGrpSpPr>
            <p:nvPr/>
          </p:nvGrpSpPr>
          <p:grpSpPr bwMode="auto">
            <a:xfrm>
              <a:off x="0" y="1104"/>
              <a:ext cx="624" cy="624"/>
              <a:chOff x="48" y="1200"/>
              <a:chExt cx="624" cy="624"/>
            </a:xfrm>
          </p:grpSpPr>
          <p:sp>
            <p:nvSpPr>
              <p:cNvPr id="20527" name="AutoShape 1141"/>
              <p:cNvSpPr>
                <a:spLocks noChangeArrowheads="1"/>
              </p:cNvSpPr>
              <p:nvPr/>
            </p:nvSpPr>
            <p:spPr bwMode="auto">
              <a:xfrm>
                <a:off x="288" y="1200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8" name="AutoShape 1142"/>
              <p:cNvSpPr>
                <a:spLocks noChangeArrowheads="1"/>
              </p:cNvSpPr>
              <p:nvPr/>
            </p:nvSpPr>
            <p:spPr bwMode="auto">
              <a:xfrm>
                <a:off x="288" y="1632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9" name="AutoShape 1143"/>
              <p:cNvSpPr>
                <a:spLocks noChangeArrowheads="1"/>
              </p:cNvSpPr>
              <p:nvPr/>
            </p:nvSpPr>
            <p:spPr bwMode="auto">
              <a:xfrm rot="-3502057">
                <a:off x="120" y="1272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0" name="AutoShape 1144"/>
              <p:cNvSpPr>
                <a:spLocks noChangeArrowheads="1"/>
              </p:cNvSpPr>
              <p:nvPr/>
            </p:nvSpPr>
            <p:spPr bwMode="auto">
              <a:xfrm rot="-3502057">
                <a:off x="456" y="1560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1" name="AutoShape 1145"/>
              <p:cNvSpPr>
                <a:spLocks noChangeArrowheads="1"/>
              </p:cNvSpPr>
              <p:nvPr/>
            </p:nvSpPr>
            <p:spPr bwMode="auto">
              <a:xfrm rot="-7976726">
                <a:off x="456" y="1272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2" name="AutoShape 1146"/>
              <p:cNvSpPr>
                <a:spLocks noChangeArrowheads="1"/>
              </p:cNvSpPr>
              <p:nvPr/>
            </p:nvSpPr>
            <p:spPr bwMode="auto">
              <a:xfrm rot="-7976726">
                <a:off x="120" y="1560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3" name="AutoShape 1147"/>
              <p:cNvSpPr>
                <a:spLocks noChangeArrowheads="1"/>
              </p:cNvSpPr>
              <p:nvPr/>
            </p:nvSpPr>
            <p:spPr bwMode="auto">
              <a:xfrm rot="-5400000">
                <a:off x="504" y="1416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4" name="AutoShape 1148"/>
              <p:cNvSpPr>
                <a:spLocks noChangeArrowheads="1"/>
              </p:cNvSpPr>
              <p:nvPr/>
            </p:nvSpPr>
            <p:spPr bwMode="auto">
              <a:xfrm rot="-5400000">
                <a:off x="72" y="1416"/>
                <a:ext cx="144" cy="192"/>
              </a:xfrm>
              <a:prstGeom prst="diamond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5" name="AutoShape 1149"/>
              <p:cNvSpPr>
                <a:spLocks noChangeArrowheads="1"/>
              </p:cNvSpPr>
              <p:nvPr/>
            </p:nvSpPr>
            <p:spPr bwMode="auto">
              <a:xfrm>
                <a:off x="144" y="1296"/>
                <a:ext cx="432" cy="432"/>
              </a:xfrm>
              <a:prstGeom prst="octagon">
                <a:avLst>
                  <a:gd name="adj" fmla="val 29287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24" name="Oval 1150"/>
            <p:cNvSpPr>
              <a:spLocks noChangeArrowheads="1"/>
            </p:cNvSpPr>
            <p:nvPr/>
          </p:nvSpPr>
          <p:spPr bwMode="auto">
            <a:xfrm>
              <a:off x="192" y="1296"/>
              <a:ext cx="96" cy="9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5" name="Oval 1151"/>
            <p:cNvSpPr>
              <a:spLocks noChangeArrowheads="1"/>
            </p:cNvSpPr>
            <p:nvPr/>
          </p:nvSpPr>
          <p:spPr bwMode="auto">
            <a:xfrm>
              <a:off x="336" y="1296"/>
              <a:ext cx="96" cy="9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6" name="AutoShape 1152"/>
            <p:cNvSpPr>
              <a:spLocks noChangeArrowheads="1"/>
            </p:cNvSpPr>
            <p:nvPr/>
          </p:nvSpPr>
          <p:spPr bwMode="auto">
            <a:xfrm rot="5400000">
              <a:off x="264" y="1368"/>
              <a:ext cx="96" cy="240"/>
            </a:xfrm>
            <a:prstGeom prst="moon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2" name="Group 1168"/>
          <p:cNvGrpSpPr>
            <a:grpSpLocks/>
          </p:cNvGrpSpPr>
          <p:nvPr/>
        </p:nvGrpSpPr>
        <p:grpSpPr bwMode="auto">
          <a:xfrm>
            <a:off x="1249363" y="3541713"/>
            <a:ext cx="1454150" cy="1454150"/>
            <a:chOff x="4741" y="1478"/>
            <a:chExt cx="916" cy="916"/>
          </a:xfrm>
        </p:grpSpPr>
        <p:grpSp>
          <p:nvGrpSpPr>
            <p:cNvPr id="20510" name="Group 1167"/>
            <p:cNvGrpSpPr>
              <a:grpSpLocks/>
            </p:cNvGrpSpPr>
            <p:nvPr/>
          </p:nvGrpSpPr>
          <p:grpSpPr bwMode="auto">
            <a:xfrm>
              <a:off x="4741" y="1478"/>
              <a:ext cx="916" cy="916"/>
              <a:chOff x="4741" y="1478"/>
              <a:chExt cx="916" cy="916"/>
            </a:xfrm>
          </p:grpSpPr>
          <p:sp>
            <p:nvSpPr>
              <p:cNvPr id="20514" name="AutoShape 1155"/>
              <p:cNvSpPr>
                <a:spLocks noChangeArrowheads="1"/>
              </p:cNvSpPr>
              <p:nvPr/>
            </p:nvSpPr>
            <p:spPr bwMode="auto">
              <a:xfrm>
                <a:off x="5093" y="1478"/>
                <a:ext cx="212" cy="282"/>
              </a:xfrm>
              <a:prstGeom prst="diamond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5" name="AutoShape 1156"/>
              <p:cNvSpPr>
                <a:spLocks noChangeArrowheads="1"/>
              </p:cNvSpPr>
              <p:nvPr/>
            </p:nvSpPr>
            <p:spPr bwMode="auto">
              <a:xfrm>
                <a:off x="5093" y="2112"/>
                <a:ext cx="212" cy="282"/>
              </a:xfrm>
              <a:prstGeom prst="diamond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6" name="AutoShape 1157"/>
              <p:cNvSpPr>
                <a:spLocks noChangeArrowheads="1"/>
              </p:cNvSpPr>
              <p:nvPr/>
            </p:nvSpPr>
            <p:spPr bwMode="auto">
              <a:xfrm rot="-3502057">
                <a:off x="4846" y="1584"/>
                <a:ext cx="211" cy="282"/>
              </a:xfrm>
              <a:prstGeom prst="diamond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7" name="AutoShape 1158"/>
              <p:cNvSpPr>
                <a:spLocks noChangeArrowheads="1"/>
              </p:cNvSpPr>
              <p:nvPr/>
            </p:nvSpPr>
            <p:spPr bwMode="auto">
              <a:xfrm rot="-3502057">
                <a:off x="5340" y="2007"/>
                <a:ext cx="211" cy="282"/>
              </a:xfrm>
              <a:prstGeom prst="diamond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8" name="AutoShape 1159"/>
              <p:cNvSpPr>
                <a:spLocks noChangeArrowheads="1"/>
              </p:cNvSpPr>
              <p:nvPr/>
            </p:nvSpPr>
            <p:spPr bwMode="auto">
              <a:xfrm rot="-7976726">
                <a:off x="5340" y="1584"/>
                <a:ext cx="211" cy="282"/>
              </a:xfrm>
              <a:prstGeom prst="diamond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9" name="AutoShape 1160"/>
              <p:cNvSpPr>
                <a:spLocks noChangeArrowheads="1"/>
              </p:cNvSpPr>
              <p:nvPr/>
            </p:nvSpPr>
            <p:spPr bwMode="auto">
              <a:xfrm rot="-7976726">
                <a:off x="4846" y="2007"/>
                <a:ext cx="211" cy="282"/>
              </a:xfrm>
              <a:prstGeom prst="diamond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0" name="AutoShape 1161"/>
              <p:cNvSpPr>
                <a:spLocks noChangeArrowheads="1"/>
              </p:cNvSpPr>
              <p:nvPr/>
            </p:nvSpPr>
            <p:spPr bwMode="auto">
              <a:xfrm rot="-5400000">
                <a:off x="5410" y="1795"/>
                <a:ext cx="212" cy="282"/>
              </a:xfrm>
              <a:prstGeom prst="diamond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1" name="AutoShape 1162"/>
              <p:cNvSpPr>
                <a:spLocks noChangeArrowheads="1"/>
              </p:cNvSpPr>
              <p:nvPr/>
            </p:nvSpPr>
            <p:spPr bwMode="auto">
              <a:xfrm rot="-5400000">
                <a:off x="4776" y="1795"/>
                <a:ext cx="212" cy="282"/>
              </a:xfrm>
              <a:prstGeom prst="diamond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2" name="Oval 1163"/>
              <p:cNvSpPr>
                <a:spLocks noChangeArrowheads="1"/>
              </p:cNvSpPr>
              <p:nvPr/>
            </p:nvSpPr>
            <p:spPr bwMode="auto">
              <a:xfrm>
                <a:off x="4882" y="1619"/>
                <a:ext cx="634" cy="634"/>
              </a:xfrm>
              <a:prstGeom prst="ellipse">
                <a:avLst/>
              </a:prstGeom>
              <a:solidFill>
                <a:srgbClr val="FFCC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11" name="Oval 1164"/>
            <p:cNvSpPr>
              <a:spLocks noChangeArrowheads="1"/>
            </p:cNvSpPr>
            <p:nvPr/>
          </p:nvSpPr>
          <p:spPr bwMode="auto">
            <a:xfrm>
              <a:off x="5023" y="1760"/>
              <a:ext cx="141" cy="141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Oval 1165"/>
            <p:cNvSpPr>
              <a:spLocks noChangeArrowheads="1"/>
            </p:cNvSpPr>
            <p:nvPr/>
          </p:nvSpPr>
          <p:spPr bwMode="auto">
            <a:xfrm>
              <a:off x="5234" y="1760"/>
              <a:ext cx="141" cy="141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AutoShape 1166"/>
            <p:cNvSpPr>
              <a:spLocks noChangeArrowheads="1"/>
            </p:cNvSpPr>
            <p:nvPr/>
          </p:nvSpPr>
          <p:spPr bwMode="auto">
            <a:xfrm rot="16200000" flipV="1">
              <a:off x="5128" y="1896"/>
              <a:ext cx="141" cy="352"/>
            </a:xfrm>
            <a:prstGeom prst="moon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3" name="Group 1189"/>
          <p:cNvGrpSpPr>
            <a:grpSpLocks/>
          </p:cNvGrpSpPr>
          <p:nvPr/>
        </p:nvGrpSpPr>
        <p:grpSpPr bwMode="auto">
          <a:xfrm>
            <a:off x="6916738" y="3295650"/>
            <a:ext cx="1389062" cy="1724025"/>
            <a:chOff x="4357" y="2076"/>
            <a:chExt cx="875" cy="1086"/>
          </a:xfrm>
        </p:grpSpPr>
        <p:sp>
          <p:nvSpPr>
            <p:cNvPr id="20494" name="AutoShape 1183"/>
            <p:cNvSpPr>
              <a:spLocks noChangeArrowheads="1"/>
            </p:cNvSpPr>
            <p:nvPr/>
          </p:nvSpPr>
          <p:spPr bwMode="auto">
            <a:xfrm rot="8103897">
              <a:off x="4616" y="2256"/>
              <a:ext cx="212" cy="282"/>
            </a:xfrm>
            <a:prstGeom prst="diamond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AutoShape 1184"/>
            <p:cNvSpPr>
              <a:spLocks noChangeArrowheads="1"/>
            </p:cNvSpPr>
            <p:nvPr/>
          </p:nvSpPr>
          <p:spPr bwMode="auto">
            <a:xfrm rot="9248327">
              <a:off x="4763" y="2120"/>
              <a:ext cx="211" cy="282"/>
            </a:xfrm>
            <a:prstGeom prst="diamond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AutoShape 1185"/>
            <p:cNvSpPr>
              <a:spLocks noChangeArrowheads="1"/>
            </p:cNvSpPr>
            <p:nvPr/>
          </p:nvSpPr>
          <p:spPr bwMode="auto">
            <a:xfrm rot="7297944">
              <a:off x="4492" y="2420"/>
              <a:ext cx="211" cy="282"/>
            </a:xfrm>
            <a:prstGeom prst="diamond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AutoShape 1186"/>
            <p:cNvSpPr>
              <a:spLocks noChangeArrowheads="1"/>
            </p:cNvSpPr>
            <p:nvPr/>
          </p:nvSpPr>
          <p:spPr bwMode="auto">
            <a:xfrm rot="6707632">
              <a:off x="4392" y="2662"/>
              <a:ext cx="212" cy="282"/>
            </a:xfrm>
            <a:prstGeom prst="diamond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AutoShape 1171"/>
            <p:cNvSpPr>
              <a:spLocks noChangeArrowheads="1"/>
            </p:cNvSpPr>
            <p:nvPr/>
          </p:nvSpPr>
          <p:spPr bwMode="auto">
            <a:xfrm rot="2732193">
              <a:off x="4434" y="2834"/>
              <a:ext cx="212" cy="282"/>
            </a:xfrm>
            <a:prstGeom prst="diamond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AutoShape 1172"/>
            <p:cNvSpPr>
              <a:spLocks noChangeArrowheads="1"/>
            </p:cNvSpPr>
            <p:nvPr/>
          </p:nvSpPr>
          <p:spPr bwMode="auto">
            <a:xfrm rot="-2696103">
              <a:off x="4755" y="2744"/>
              <a:ext cx="212" cy="282"/>
            </a:xfrm>
            <a:prstGeom prst="diamond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AutoShape 1173"/>
            <p:cNvSpPr>
              <a:spLocks noChangeArrowheads="1"/>
            </p:cNvSpPr>
            <p:nvPr/>
          </p:nvSpPr>
          <p:spPr bwMode="auto">
            <a:xfrm rot="-1551672">
              <a:off x="4608" y="2880"/>
              <a:ext cx="211" cy="282"/>
            </a:xfrm>
            <a:prstGeom prst="diamond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AutoShape 1174"/>
            <p:cNvSpPr>
              <a:spLocks noChangeArrowheads="1"/>
            </p:cNvSpPr>
            <p:nvPr/>
          </p:nvSpPr>
          <p:spPr bwMode="auto">
            <a:xfrm rot="-3502057">
              <a:off x="4879" y="2580"/>
              <a:ext cx="211" cy="282"/>
            </a:xfrm>
            <a:prstGeom prst="diamond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AutoShape 1175"/>
            <p:cNvSpPr>
              <a:spLocks noChangeArrowheads="1"/>
            </p:cNvSpPr>
            <p:nvPr/>
          </p:nvSpPr>
          <p:spPr bwMode="auto">
            <a:xfrm rot="-6215801">
              <a:off x="4985" y="2180"/>
              <a:ext cx="211" cy="282"/>
            </a:xfrm>
            <a:prstGeom prst="diamond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AutoShape 1176"/>
            <p:cNvSpPr>
              <a:spLocks noChangeArrowheads="1"/>
            </p:cNvSpPr>
            <p:nvPr/>
          </p:nvSpPr>
          <p:spPr bwMode="auto">
            <a:xfrm rot="-7976726">
              <a:off x="4555" y="2650"/>
              <a:ext cx="211" cy="282"/>
            </a:xfrm>
            <a:prstGeom prst="diamond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AutoShape 1177"/>
            <p:cNvSpPr>
              <a:spLocks noChangeArrowheads="1"/>
            </p:cNvSpPr>
            <p:nvPr/>
          </p:nvSpPr>
          <p:spPr bwMode="auto">
            <a:xfrm rot="-4092367">
              <a:off x="4979" y="2385"/>
              <a:ext cx="212" cy="282"/>
            </a:xfrm>
            <a:prstGeom prst="diamond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AutoShape 1178"/>
            <p:cNvSpPr>
              <a:spLocks noChangeArrowheads="1"/>
            </p:cNvSpPr>
            <p:nvPr/>
          </p:nvSpPr>
          <p:spPr bwMode="auto">
            <a:xfrm rot="-9707809">
              <a:off x="4928" y="2076"/>
              <a:ext cx="212" cy="282"/>
            </a:xfrm>
            <a:prstGeom prst="diamond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Oval 1179"/>
            <p:cNvSpPr>
              <a:spLocks noChangeArrowheads="1"/>
            </p:cNvSpPr>
            <p:nvPr/>
          </p:nvSpPr>
          <p:spPr bwMode="auto">
            <a:xfrm rot="1982639">
              <a:off x="4602" y="2139"/>
              <a:ext cx="400" cy="97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Oval 1180"/>
            <p:cNvSpPr>
              <a:spLocks noChangeArrowheads="1"/>
            </p:cNvSpPr>
            <p:nvPr/>
          </p:nvSpPr>
          <p:spPr bwMode="auto">
            <a:xfrm>
              <a:off x="4732" y="2403"/>
              <a:ext cx="141" cy="141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Oval 1181"/>
            <p:cNvSpPr>
              <a:spLocks noChangeArrowheads="1"/>
            </p:cNvSpPr>
            <p:nvPr/>
          </p:nvSpPr>
          <p:spPr bwMode="auto">
            <a:xfrm>
              <a:off x="4943" y="2403"/>
              <a:ext cx="141" cy="141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AutoShape 1182"/>
            <p:cNvSpPr>
              <a:spLocks noChangeArrowheads="1"/>
            </p:cNvSpPr>
            <p:nvPr/>
          </p:nvSpPr>
          <p:spPr bwMode="auto">
            <a:xfrm rot="5400000">
              <a:off x="4649" y="2550"/>
              <a:ext cx="141" cy="352"/>
            </a:xfrm>
            <a:prstGeom prst="moon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3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3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3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5" grpId="0" build="p" bldLvl="3" autoUpdateAnimBg="0"/>
      <p:bldP spid="443500" grpId="0" animBg="1" autoUpdateAnimBg="0"/>
      <p:bldP spid="443501" grpId="0" animBg="1" autoUpdateAnimBg="0"/>
      <p:bldP spid="44350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3"/>
          <p:cNvSpPr>
            <a:spLocks noChangeArrowheads="1"/>
          </p:cNvSpPr>
          <p:nvPr/>
        </p:nvSpPr>
        <p:spPr bwMode="auto">
          <a:xfrm>
            <a:off x="185738" y="5989638"/>
            <a:ext cx="2132012" cy="868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Lines of defense</a:t>
            </a:r>
          </a:p>
        </p:txBody>
      </p:sp>
      <p:sp>
        <p:nvSpPr>
          <p:cNvPr id="478211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u="sng" smtClean="0">
                <a:solidFill>
                  <a:srgbClr val="CC0000"/>
                </a:solidFill>
              </a:rPr>
              <a:t>1st line: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broad, </a:t>
            </a:r>
            <a:r>
              <a:rPr lang="en-US" sz="2400" u="sng" smtClean="0"/>
              <a:t>external</a:t>
            </a:r>
            <a:r>
              <a:rPr lang="en-US" sz="2400" smtClean="0"/>
              <a:t> defense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“walls &amp; moats”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skin &amp; mucus membranes</a:t>
            </a:r>
            <a:endParaRPr lang="en-US" sz="2400" smtClean="0"/>
          </a:p>
          <a:p>
            <a:pPr eaLnBrk="1" hangingPunct="1">
              <a:lnSpc>
                <a:spcPct val="140000"/>
              </a:lnSpc>
            </a:pPr>
            <a:r>
              <a:rPr lang="en-US" sz="2600" u="sng" smtClean="0">
                <a:solidFill>
                  <a:srgbClr val="CC0000"/>
                </a:solidFill>
              </a:rPr>
              <a:t>2nd line:</a:t>
            </a:r>
            <a:endParaRPr lang="en-US" sz="26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broad, </a:t>
            </a:r>
            <a:r>
              <a:rPr lang="en-US" sz="2400" u="sng" smtClean="0"/>
              <a:t>internal</a:t>
            </a:r>
            <a:r>
              <a:rPr lang="en-US" sz="2400" smtClean="0"/>
              <a:t> defense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“patrolling soldiers”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phagocyte (eating) WBCs</a:t>
            </a:r>
            <a:endParaRPr lang="en-US" sz="2400" smtClean="0"/>
          </a:p>
          <a:p>
            <a:pPr eaLnBrk="1" hangingPunct="1">
              <a:lnSpc>
                <a:spcPct val="140000"/>
              </a:lnSpc>
            </a:pPr>
            <a:r>
              <a:rPr lang="en-US" sz="2600" u="sng" smtClean="0">
                <a:solidFill>
                  <a:srgbClr val="CC0000"/>
                </a:solidFill>
              </a:rPr>
              <a:t>3rd line:</a:t>
            </a:r>
            <a:endParaRPr lang="en-US" sz="26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specific, acquired immunity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“elite trained units”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lymphocyte WBCs &amp; antibodies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B &amp; T cells</a:t>
            </a:r>
          </a:p>
        </p:txBody>
      </p:sp>
      <p:pic>
        <p:nvPicPr>
          <p:cNvPr id="22533" name="Picture 1028" descr="210847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5413" y="609600"/>
            <a:ext cx="2668587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029" descr="2131608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3886200"/>
            <a:ext cx="2376488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8214" name="Rectangle 1030"/>
          <p:cNvSpPr>
            <a:spLocks noChangeArrowheads="1"/>
          </p:cNvSpPr>
          <p:nvPr/>
        </p:nvSpPr>
        <p:spPr bwMode="auto">
          <a:xfrm>
            <a:off x="2522538" y="1343025"/>
            <a:ext cx="14509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 u="sng">
                <a:solidFill>
                  <a:srgbClr val="CC0000"/>
                </a:solidFill>
              </a:rPr>
              <a:t>Barriers</a:t>
            </a:r>
          </a:p>
        </p:txBody>
      </p:sp>
      <p:sp>
        <p:nvSpPr>
          <p:cNvPr id="478215" name="Rectangle 1031"/>
          <p:cNvSpPr>
            <a:spLocks noChangeArrowheads="1"/>
          </p:cNvSpPr>
          <p:nvPr/>
        </p:nvSpPr>
        <p:spPr bwMode="auto">
          <a:xfrm>
            <a:off x="2635250" y="3081338"/>
            <a:ext cx="3175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 u="sng">
                <a:solidFill>
                  <a:srgbClr val="CC0000"/>
                </a:solidFill>
              </a:rPr>
              <a:t>Non-specific patrol</a:t>
            </a:r>
          </a:p>
        </p:txBody>
      </p:sp>
      <p:sp>
        <p:nvSpPr>
          <p:cNvPr id="478216" name="Rectangle 1032"/>
          <p:cNvSpPr>
            <a:spLocks noChangeArrowheads="1"/>
          </p:cNvSpPr>
          <p:nvPr/>
        </p:nvSpPr>
        <p:spPr bwMode="auto">
          <a:xfrm>
            <a:off x="2549525" y="4843463"/>
            <a:ext cx="26797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 b="1" u="sng">
                <a:solidFill>
                  <a:srgbClr val="CC0000"/>
                </a:solidFill>
              </a:rPr>
              <a:t>Immune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8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8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8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8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8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8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8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8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82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82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1" grpId="0" build="p" bldLvl="3" autoUpdateAnimBg="0"/>
      <p:bldP spid="478214" grpId="0" build="p" autoUpdateAnimBg="0"/>
      <p:bldP spid="478215" grpId="0" build="p" autoUpdateAnimBg="0"/>
      <p:bldP spid="47821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26" descr="77041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4913" y="-723900"/>
            <a:ext cx="2876550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031"/>
          <p:cNvSpPr>
            <a:spLocks noChangeArrowheads="1"/>
          </p:cNvSpPr>
          <p:nvPr/>
        </p:nvSpPr>
        <p:spPr bwMode="auto">
          <a:xfrm>
            <a:off x="2513013" y="741363"/>
            <a:ext cx="3771900" cy="46355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1st line: Physical Barriers</a:t>
            </a:r>
          </a:p>
        </p:txBody>
      </p:sp>
      <p:sp>
        <p:nvSpPr>
          <p:cNvPr id="480260" name="Rectangle 102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7388" y="1371600"/>
            <a:ext cx="4775200" cy="5029200"/>
          </a:xfrm>
        </p:spPr>
        <p:txBody>
          <a:bodyPr/>
          <a:lstStyle/>
          <a:p>
            <a:pPr eaLnBrk="1" hangingPunct="1">
              <a:buClrTx/>
            </a:pPr>
            <a:r>
              <a:rPr lang="en-US" sz="2600" dirty="0" smtClean="0"/>
              <a:t>non-specific defense</a:t>
            </a:r>
          </a:p>
          <a:p>
            <a:pPr eaLnBrk="1" hangingPunct="1">
              <a:buClr>
                <a:srgbClr val="000054"/>
              </a:buClr>
            </a:pPr>
            <a:r>
              <a:rPr lang="en-US" sz="2600" dirty="0" smtClean="0"/>
              <a:t>external barriers</a:t>
            </a:r>
          </a:p>
          <a:p>
            <a:pPr lvl="1" eaLnBrk="1" hangingPunct="1"/>
            <a:r>
              <a:rPr lang="en-US" sz="2400" u="sng" dirty="0" smtClean="0">
                <a:solidFill>
                  <a:srgbClr val="CC0000"/>
                </a:solidFill>
              </a:rPr>
              <a:t>skin &amp; mucus membranes</a:t>
            </a:r>
          </a:p>
          <a:p>
            <a:pPr lvl="1" eaLnBrk="1" hangingPunct="1"/>
            <a:r>
              <a:rPr lang="en-US" sz="2400" u="sng" dirty="0" smtClean="0">
                <a:solidFill>
                  <a:srgbClr val="CC0000"/>
                </a:solidFill>
              </a:rPr>
              <a:t>excretions</a:t>
            </a:r>
          </a:p>
          <a:p>
            <a:pPr marL="1089025" lvl="2" indent="-231775" eaLnBrk="1" hangingPunct="1"/>
            <a:r>
              <a:rPr lang="en-US" sz="2000" u="sng" dirty="0" smtClean="0">
                <a:solidFill>
                  <a:srgbClr val="CC0000"/>
                </a:solidFill>
              </a:rPr>
              <a:t>sweat</a:t>
            </a:r>
            <a:r>
              <a:rPr lang="en-US" sz="2000" dirty="0" smtClean="0"/>
              <a:t> </a:t>
            </a:r>
          </a:p>
          <a:p>
            <a:pPr marL="1089025" lvl="2" indent="-231775" eaLnBrk="1" hangingPunct="1"/>
            <a:r>
              <a:rPr lang="en-US" sz="2000" u="sng" dirty="0" smtClean="0">
                <a:solidFill>
                  <a:srgbClr val="CC0000"/>
                </a:solidFill>
              </a:rPr>
              <a:t>stomach acid</a:t>
            </a:r>
            <a:r>
              <a:rPr lang="en-US" sz="2000" dirty="0" smtClean="0"/>
              <a:t> </a:t>
            </a:r>
          </a:p>
          <a:p>
            <a:pPr marL="1089025" lvl="2" indent="-231775" eaLnBrk="1" hangingPunct="1"/>
            <a:r>
              <a:rPr lang="en-US" sz="2000" u="sng" dirty="0" smtClean="0">
                <a:solidFill>
                  <a:srgbClr val="CC0000"/>
                </a:solidFill>
              </a:rPr>
              <a:t>tears</a:t>
            </a:r>
            <a:endParaRPr lang="en-US" sz="2000" dirty="0" smtClean="0"/>
          </a:p>
          <a:p>
            <a:pPr marL="1089025" lvl="2" indent="-231775" eaLnBrk="1" hangingPunct="1"/>
            <a:r>
              <a:rPr lang="en-US" sz="2000" u="sng" dirty="0" smtClean="0">
                <a:solidFill>
                  <a:srgbClr val="CC0000"/>
                </a:solidFill>
              </a:rPr>
              <a:t>mucus</a:t>
            </a:r>
            <a:r>
              <a:rPr lang="en-US" sz="2000" dirty="0" smtClean="0"/>
              <a:t> </a:t>
            </a:r>
          </a:p>
          <a:p>
            <a:pPr marL="1089025" lvl="2" indent="-231775" eaLnBrk="1" hangingPunct="1"/>
            <a:r>
              <a:rPr lang="en-US" sz="2000" u="sng" dirty="0" smtClean="0">
                <a:solidFill>
                  <a:srgbClr val="CC0000"/>
                </a:solidFill>
              </a:rPr>
              <a:t>saliva</a:t>
            </a:r>
            <a:r>
              <a:rPr lang="en-US" sz="2000" dirty="0" smtClean="0"/>
              <a:t> </a:t>
            </a:r>
          </a:p>
          <a:p>
            <a:pPr marL="1431925" lvl="3" eaLnBrk="1" hangingPunct="1"/>
            <a:r>
              <a:rPr lang="en-US" sz="1800" dirty="0" smtClean="0"/>
              <a:t>“lick your wounds”</a:t>
            </a:r>
            <a:endParaRPr lang="en-US" sz="1800" u="sng" dirty="0" smtClean="0">
              <a:solidFill>
                <a:srgbClr val="CC0000"/>
              </a:solidFill>
            </a:endParaRPr>
          </a:p>
          <a:p>
            <a:pPr marL="1089025" lvl="2" indent="-231775" eaLnBrk="1" hangingPunct="1"/>
            <a:endParaRPr lang="en-US" sz="2000" dirty="0" smtClean="0"/>
          </a:p>
        </p:txBody>
      </p:sp>
      <p:pic>
        <p:nvPicPr>
          <p:cNvPr id="480261" name="Picture 10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1963" y="3798888"/>
            <a:ext cx="2247900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C4C4C"/>
            </a:outerShdw>
          </a:effectLst>
        </p:spPr>
      </p:pic>
      <p:sp>
        <p:nvSpPr>
          <p:cNvPr id="24583" name="Rectangle 1030"/>
          <p:cNvSpPr>
            <a:spLocks noChangeArrowheads="1"/>
          </p:cNvSpPr>
          <p:nvPr/>
        </p:nvSpPr>
        <p:spPr bwMode="auto">
          <a:xfrm>
            <a:off x="4578158" y="5729065"/>
            <a:ext cx="1973262" cy="977900"/>
          </a:xfrm>
          <a:prstGeom prst="rect">
            <a:avLst/>
          </a:prstGeom>
          <a:solidFill>
            <a:srgbClr val="FDF37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1800" b="1" dirty="0">
                <a:solidFill>
                  <a:srgbClr val="0F116A"/>
                </a:solidFill>
              </a:rPr>
              <a:t>Lining of trachea: </a:t>
            </a:r>
            <a:br>
              <a:rPr lang="en-US" sz="1800" b="1" dirty="0">
                <a:solidFill>
                  <a:srgbClr val="0F116A"/>
                </a:solidFill>
              </a:rPr>
            </a:br>
            <a:r>
              <a:rPr lang="en-US" sz="1600" b="1" dirty="0">
                <a:solidFill>
                  <a:srgbClr val="0F116A"/>
                </a:solidFill>
              </a:rPr>
              <a:t>ciliated cells &amp; mucus secreting cells</a:t>
            </a:r>
            <a:endParaRPr lang="en-US" sz="1800" b="1" dirty="0">
              <a:solidFill>
                <a:srgbClr val="0F116A"/>
              </a:solidFill>
            </a:endParaRPr>
          </a:p>
        </p:txBody>
      </p:sp>
      <p:pic>
        <p:nvPicPr>
          <p:cNvPr id="480265" name="Picture 1033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 b="2945"/>
          <a:stretch>
            <a:fillRect/>
          </a:stretch>
        </p:blipFill>
        <p:spPr bwMode="auto">
          <a:xfrm>
            <a:off x="272635" y="5315937"/>
            <a:ext cx="2049463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4C4C4C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0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0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0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0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0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0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0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0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0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0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0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0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0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0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0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0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02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02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60" grpId="0" build="p" bldLvl="4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534400" cy="762000"/>
          </a:xfrm>
        </p:spPr>
        <p:txBody>
          <a:bodyPr/>
          <a:lstStyle/>
          <a:p>
            <a:pPr eaLnBrk="1" hangingPunct="1"/>
            <a:r>
              <a:rPr lang="en-US" smtClean="0"/>
              <a:t>2nd: Generalist, broad range patrols </a:t>
            </a:r>
          </a:p>
        </p:txBody>
      </p:sp>
      <p:sp>
        <p:nvSpPr>
          <p:cNvPr id="3635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115300" cy="4419600"/>
          </a:xfrm>
        </p:spPr>
        <p:txBody>
          <a:bodyPr/>
          <a:lstStyle/>
          <a:p>
            <a:pPr eaLnBrk="1" hangingPunct="1">
              <a:buClr>
                <a:srgbClr val="000058"/>
              </a:buClr>
            </a:pPr>
            <a:r>
              <a:rPr lang="en-US" smtClean="0"/>
              <a:t>Patrolling </a:t>
            </a:r>
            <a:r>
              <a:rPr lang="en-US" u="sng" smtClean="0">
                <a:solidFill>
                  <a:srgbClr val="CC0000"/>
                </a:solidFill>
              </a:rPr>
              <a:t>white blood cells</a:t>
            </a:r>
            <a:endParaRPr lang="en-US" smtClean="0"/>
          </a:p>
          <a:p>
            <a:pPr lvl="1" eaLnBrk="1" hangingPunct="1"/>
            <a:r>
              <a:rPr lang="en-US" u="sng" smtClean="0">
                <a:solidFill>
                  <a:srgbClr val="CC0000"/>
                </a:solidFill>
              </a:rPr>
              <a:t>attack invaders that get through the skin</a:t>
            </a:r>
          </a:p>
          <a:p>
            <a:pPr lvl="2" eaLnBrk="1" hangingPunct="1"/>
            <a:r>
              <a:rPr lang="en-US" u="sng" smtClean="0">
                <a:solidFill>
                  <a:srgbClr val="CC0000"/>
                </a:solidFill>
              </a:rPr>
              <a:t>recognize invader by reading antigen</a:t>
            </a:r>
            <a:r>
              <a:rPr lang="en-US" smtClean="0"/>
              <a:t> </a:t>
            </a:r>
          </a:p>
          <a:p>
            <a:pPr lvl="3" eaLnBrk="1" hangingPunct="1"/>
            <a:r>
              <a:rPr lang="en-US" smtClean="0"/>
              <a:t>surface name tag</a:t>
            </a:r>
          </a:p>
          <a:p>
            <a:pPr lvl="1" eaLnBrk="1" hangingPunct="1">
              <a:buClrTx/>
            </a:pPr>
            <a:r>
              <a:rPr lang="en-US" smtClean="0"/>
              <a:t>phagocyte cells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macrophages</a:t>
            </a:r>
            <a:endParaRPr lang="en-US" smtClean="0"/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“big eaters”</a:t>
            </a:r>
          </a:p>
        </p:txBody>
      </p:sp>
      <p:pic>
        <p:nvPicPr>
          <p:cNvPr id="3635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2900" y="3657600"/>
            <a:ext cx="3573463" cy="30861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6629" name="AutoShape 6"/>
          <p:cNvSpPr>
            <a:spLocks noChangeArrowheads="1"/>
          </p:cNvSpPr>
          <p:nvPr/>
        </p:nvSpPr>
        <p:spPr bwMode="auto">
          <a:xfrm>
            <a:off x="2239963" y="6238875"/>
            <a:ext cx="3467100" cy="398463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rIns="0">
            <a:spAutoFit/>
          </a:bodyPr>
          <a:lstStyle/>
          <a:p>
            <a:pPr algn="l"/>
            <a:r>
              <a:rPr lang="en-US" sz="1800" b="1">
                <a:solidFill>
                  <a:srgbClr val="0F116A"/>
                </a:solidFill>
              </a:rPr>
              <a:t>Macrophage “eating” bacteria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 bldLvl="4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Lymph system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 b="3458"/>
          <a:stretch>
            <a:fillRect/>
          </a:stretch>
        </p:blipFill>
        <p:spPr bwMode="auto">
          <a:xfrm>
            <a:off x="304800" y="1304925"/>
            <a:ext cx="83058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11"/>
          <p:cNvSpPr>
            <a:spLocks noChangeArrowheads="1"/>
          </p:cNvSpPr>
          <p:nvPr/>
        </p:nvSpPr>
        <p:spPr bwMode="auto">
          <a:xfrm>
            <a:off x="4419600" y="492125"/>
            <a:ext cx="4649788" cy="762000"/>
          </a:xfrm>
          <a:prstGeom prst="rect">
            <a:avLst/>
          </a:prstGeom>
          <a:solidFill>
            <a:srgbClr val="FDF37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200" b="1">
                <a:solidFill>
                  <a:srgbClr val="0F116A"/>
                </a:solidFill>
              </a:rPr>
              <a:t>Production of white blood cells &amp; traps “foreign” invaders </a:t>
            </a:r>
          </a:p>
        </p:txBody>
      </p:sp>
      <p:sp>
        <p:nvSpPr>
          <p:cNvPr id="28677" name="Rectangle 12"/>
          <p:cNvSpPr>
            <a:spLocks noChangeArrowheads="1"/>
          </p:cNvSpPr>
          <p:nvPr/>
        </p:nvSpPr>
        <p:spPr bwMode="auto">
          <a:xfrm>
            <a:off x="0" y="6338888"/>
            <a:ext cx="4413250" cy="519112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 b="1">
                <a:solidFill>
                  <a:srgbClr val="CC0000"/>
                </a:solidFill>
              </a:rPr>
              <a:t>2nd “circulatory” system</a:t>
            </a:r>
          </a:p>
        </p:txBody>
      </p:sp>
      <p:sp>
        <p:nvSpPr>
          <p:cNvPr id="28678" name="Rectangle 13"/>
          <p:cNvSpPr>
            <a:spLocks noChangeArrowheads="1"/>
          </p:cNvSpPr>
          <p:nvPr/>
        </p:nvSpPr>
        <p:spPr bwMode="auto">
          <a:xfrm>
            <a:off x="7462838" y="6403975"/>
            <a:ext cx="1609725" cy="396875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0F116A"/>
                </a:solidFill>
              </a:rPr>
              <a:t>lymph node</a:t>
            </a:r>
          </a:p>
        </p:txBody>
      </p:sp>
      <p:sp>
        <p:nvSpPr>
          <p:cNvPr id="28679" name="Rectangle 14"/>
          <p:cNvSpPr>
            <a:spLocks noChangeArrowheads="1"/>
          </p:cNvSpPr>
          <p:nvPr/>
        </p:nvSpPr>
        <p:spPr bwMode="auto">
          <a:xfrm>
            <a:off x="5461000" y="3278188"/>
            <a:ext cx="3267075" cy="609600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0F116A"/>
                </a:solidFill>
              </a:rPr>
              <a:t>lymph vessels</a:t>
            </a:r>
          </a:p>
          <a:p>
            <a:pPr algn="l"/>
            <a:r>
              <a:rPr lang="en-US" sz="1400" b="1">
                <a:solidFill>
                  <a:srgbClr val="0F116A"/>
                </a:solidFill>
              </a:rPr>
              <a:t>(intertwined amongst blood vessels)</a:t>
            </a:r>
            <a:endParaRPr lang="en-US" sz="2000" b="1">
              <a:solidFill>
                <a:srgbClr val="0F116A"/>
              </a:solidFill>
            </a:endParaRPr>
          </a:p>
        </p:txBody>
      </p:sp>
      <p:sp>
        <p:nvSpPr>
          <p:cNvPr id="365583" name="Oval 15"/>
          <p:cNvSpPr>
            <a:spLocks noChangeArrowheads="1"/>
          </p:cNvSpPr>
          <p:nvPr/>
        </p:nvSpPr>
        <p:spPr bwMode="auto">
          <a:xfrm>
            <a:off x="2058988" y="2562225"/>
            <a:ext cx="381000" cy="2286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5584" name="Oval 16"/>
          <p:cNvSpPr>
            <a:spLocks noChangeArrowheads="1"/>
          </p:cNvSpPr>
          <p:nvPr/>
        </p:nvSpPr>
        <p:spPr bwMode="auto">
          <a:xfrm>
            <a:off x="2492375" y="2562225"/>
            <a:ext cx="381000" cy="2286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83" grpId="0" animBg="1"/>
      <p:bldP spid="3655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1317625"/>
            <a:ext cx="4211638" cy="263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723" name="Rectangle 102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Phagocytes</a:t>
            </a:r>
          </a:p>
        </p:txBody>
      </p:sp>
      <p:pic>
        <p:nvPicPr>
          <p:cNvPr id="30724" name="Picture 1030" descr="43_04Phagocytosis_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69888"/>
            <a:ext cx="4386263" cy="643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031" descr="43_01Macrophage_L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438" y="3851275"/>
            <a:ext cx="4213225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Line 1032"/>
          <p:cNvSpPr>
            <a:spLocks noChangeShapeType="1"/>
          </p:cNvSpPr>
          <p:nvPr/>
        </p:nvSpPr>
        <p:spPr bwMode="auto">
          <a:xfrm>
            <a:off x="234950" y="3836988"/>
            <a:ext cx="437515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Rectangle 1033"/>
          <p:cNvSpPr>
            <a:spLocks noChangeArrowheads="1"/>
          </p:cNvSpPr>
          <p:nvPr/>
        </p:nvSpPr>
        <p:spPr bwMode="auto">
          <a:xfrm>
            <a:off x="3467100" y="6075363"/>
            <a:ext cx="8985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00000"/>
                </a:solidFill>
              </a:rPr>
              <a:t>yeast</a:t>
            </a:r>
          </a:p>
        </p:txBody>
      </p:sp>
      <p:sp>
        <p:nvSpPr>
          <p:cNvPr id="30728" name="Rectangle 1034"/>
          <p:cNvSpPr>
            <a:spLocks noChangeArrowheads="1"/>
          </p:cNvSpPr>
          <p:nvPr/>
        </p:nvSpPr>
        <p:spPr bwMode="auto">
          <a:xfrm>
            <a:off x="385763" y="6062663"/>
            <a:ext cx="18462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00000"/>
                </a:solidFill>
              </a:rPr>
              <a:t>macrophage</a:t>
            </a:r>
          </a:p>
        </p:txBody>
      </p:sp>
      <p:sp>
        <p:nvSpPr>
          <p:cNvPr id="30729" name="Rectangle 1035"/>
          <p:cNvSpPr>
            <a:spLocks noChangeArrowheads="1"/>
          </p:cNvSpPr>
          <p:nvPr/>
        </p:nvSpPr>
        <p:spPr bwMode="auto">
          <a:xfrm>
            <a:off x="2133600" y="1371600"/>
            <a:ext cx="1736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macrophage</a:t>
            </a:r>
          </a:p>
        </p:txBody>
      </p:sp>
      <p:sp>
        <p:nvSpPr>
          <p:cNvPr id="30730" name="Rectangle 1036"/>
          <p:cNvSpPr>
            <a:spLocks noChangeArrowheads="1"/>
          </p:cNvSpPr>
          <p:nvPr/>
        </p:nvSpPr>
        <p:spPr bwMode="auto">
          <a:xfrm>
            <a:off x="3429000" y="3124200"/>
            <a:ext cx="11779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bacteria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30731" name="Rectangle 1037"/>
          <p:cNvSpPr>
            <a:spLocks noChangeArrowheads="1"/>
          </p:cNvSpPr>
          <p:nvPr/>
        </p:nvSpPr>
        <p:spPr bwMode="auto">
          <a:xfrm>
            <a:off x="0" y="3657600"/>
            <a:ext cx="4724400" cy="519113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white blood cells that eat </a:t>
            </a:r>
            <a:endParaRPr lang="en-US" sz="36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Kimputer:Applications (Mac OS 9):WORD PROCESSING:Microsoft Office 2001:Templates:Presentations:Designs:Blueprint</Template>
  <TotalTime>12805</TotalTime>
  <Words>1036</Words>
  <Application>Microsoft Office PowerPoint</Application>
  <PresentationFormat>On-screen Show (4:3)</PresentationFormat>
  <Paragraphs>296</Paragraphs>
  <Slides>26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Blueprint</vt:lpstr>
      <vt:lpstr>“Fighting the Enemy Within”</vt:lpstr>
      <vt:lpstr>PowerPoint Presentation</vt:lpstr>
      <vt:lpstr>Why an immune system?</vt:lpstr>
      <vt:lpstr>How are invaders recognized?</vt:lpstr>
      <vt:lpstr>Lines of defense</vt:lpstr>
      <vt:lpstr>1st line: Physical Barriers</vt:lpstr>
      <vt:lpstr>2nd: Generalist, broad range patrols </vt:lpstr>
      <vt:lpstr>Lymph system</vt:lpstr>
      <vt:lpstr>Phagocytes</vt:lpstr>
      <vt:lpstr>Why do injuries swell?</vt:lpstr>
      <vt:lpstr>Fever </vt:lpstr>
      <vt:lpstr>3rd line: Lymphocytes </vt:lpstr>
      <vt:lpstr>B cells &amp; antibodies</vt:lpstr>
      <vt:lpstr>Antibodies </vt:lpstr>
      <vt:lpstr>Vaccinations </vt:lpstr>
      <vt:lpstr>Jonas Salk</vt:lpstr>
      <vt:lpstr>Polio epidemics</vt:lpstr>
      <vt:lpstr>Protecting you from disease</vt:lpstr>
      <vt:lpstr>What if the attacker gets past  the B cells in the blood &amp; infects some of your cells?</vt:lpstr>
      <vt:lpstr>T cells</vt:lpstr>
      <vt:lpstr>Thymus</vt:lpstr>
      <vt:lpstr>Attack of the Killer T cells</vt:lpstr>
      <vt:lpstr>Diseases of the immune system</vt:lpstr>
      <vt:lpstr>Curing you of disease</vt:lpstr>
      <vt:lpstr>Immune system malfunctions</vt:lpstr>
      <vt:lpstr>Immune system malfunctions</vt:lpstr>
    </vt:vector>
  </TitlesOfParts>
  <Company>WD Interactive</Company>
  <LinksUpToDate>false</LinksUpToDate>
  <SharedDoc>false</SharedDoc>
  <HyperlinkBase>http://bio.kimunity.com, http://www.WDinteractive.com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Regents Biology</dc:title>
  <dc:subject>Regents Biology</dc:subject>
  <dc:creator>Kim B. Foglia</dc:creator>
  <cp:keywords>Education, WD Interactive</cp:keywords>
  <dc:description>All Rights Reserved. Copyright 2003. WD Interactive.</dc:description>
  <cp:lastModifiedBy>LPS User</cp:lastModifiedBy>
  <cp:revision>432</cp:revision>
  <cp:lastPrinted>2007-04-10T02:04:41Z</cp:lastPrinted>
  <dcterms:created xsi:type="dcterms:W3CDTF">2010-01-14T14:52:49Z</dcterms:created>
  <dcterms:modified xsi:type="dcterms:W3CDTF">2016-04-27T18:20:29Z</dcterms:modified>
  <cp:category>Education</cp:category>
</cp:coreProperties>
</file>