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4" autoAdjust="0"/>
  </p:normalViewPr>
  <p:slideViewPr>
    <p:cSldViewPr>
      <p:cViewPr>
        <p:scale>
          <a:sx n="81" d="100"/>
          <a:sy n="81" d="100"/>
        </p:scale>
        <p:origin x="-1140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5C0D0E1-35C2-4DE6-BF20-B8DF6F8C4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DFA4CB-45A4-4611-A1B9-56C7C47C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D2894B-B32B-4AF7-9BF5-37E39E6E812A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B147E6-125E-435F-9456-219703021983}" type="slidenum">
              <a:rPr lang="en-US"/>
              <a:pPr/>
              <a:t>10</a:t>
            </a:fld>
            <a:endParaRPr lang="en-US"/>
          </a:p>
        </p:txBody>
      </p:sp>
      <p:sp>
        <p:nvSpPr>
          <p:cNvPr id="3993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64B7D3-9752-46A0-BD6B-8396F2EAF437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56F029-DF86-4145-A3FD-524465870237}" type="slidenum">
              <a:rPr lang="en-US"/>
              <a:pPr/>
              <a:t>12</a:t>
            </a:fld>
            <a:endParaRPr lang="en-US"/>
          </a:p>
        </p:txBody>
      </p:sp>
      <p:sp>
        <p:nvSpPr>
          <p:cNvPr id="419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79E9A5-0754-446B-82E0-2AD39AC007D1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4DB31-C130-405A-A56D-1CDE9BD0850B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3B934F-66F6-4781-AA65-6D9594B990D9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83BA1F-730A-4A1E-AA69-409C67718266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DD2560-73EB-41A2-B2D5-5CBB1E95F119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BDA44F-D094-4B81-8619-8F69E7F34499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7427C8-A660-4D42-BB88-9BDC7F076A97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2AC2BA-E0CE-4F04-90EF-83612D6607B3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3074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07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814565-1DF3-4FD6-9507-88E3E762CA10}" type="slidenum">
              <a:rPr lang="en-US"/>
              <a:pPr/>
              <a:t>20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D257CF-8D49-48A0-B64D-53DD9BE1CEE5}" type="slidenum">
              <a:rPr lang="en-US"/>
              <a:pPr/>
              <a:t>21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DA1D0F-6200-4125-94ED-22CCF935F97E}" type="slidenum">
              <a:rPr lang="en-US"/>
              <a:pPr/>
              <a:t>22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BC14AB-A4EE-41B2-ABE4-74411577284A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118F0D-94D4-431F-967B-F395B2607CE2}" type="slidenum">
              <a:rPr lang="en-US"/>
              <a:pPr/>
              <a:t>24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E548B8-0741-415E-9185-6F30D277D580}" type="slidenum">
              <a:rPr lang="en-US"/>
              <a:pPr/>
              <a:t>25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F8ACD8-9D52-4B34-9B07-00975FAB27E5}" type="slidenum">
              <a:rPr lang="en-US"/>
              <a:pPr/>
              <a:t>26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FC4A09-CA74-411D-A95F-4912C54253C0}" type="slidenum">
              <a:rPr lang="en-US"/>
              <a:pPr/>
              <a:t>27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DD0BAE-D228-4D95-9DA2-194B43D1618E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50175E-1BED-4552-AB83-AB2156A87665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973097-F072-4B31-A2B9-85C3B560D36E}" type="slidenum">
              <a:rPr lang="en-US"/>
              <a:pPr/>
              <a:t>5</a:t>
            </a:fld>
            <a:endParaRPr lang="en-US"/>
          </a:p>
        </p:txBody>
      </p:sp>
      <p:sp>
        <p:nvSpPr>
          <p:cNvPr id="34819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4C3B4F-B96F-4604-BC47-177AF16E67EA}" type="slidenum">
              <a:rPr lang="en-US"/>
              <a:pPr/>
              <a:t>6</a:t>
            </a:fld>
            <a:endParaRPr lang="en-US"/>
          </a:p>
        </p:txBody>
      </p:sp>
      <p:sp>
        <p:nvSpPr>
          <p:cNvPr id="35843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67106E-AF37-40EB-AEC8-7366EC9EE62B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922798-2019-43D3-997E-8CB0328F0F72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92A5E3-151B-49F9-BB76-F5AE1B98DC75}" type="slidenum">
              <a:rPr lang="en-US"/>
              <a:pPr/>
              <a:t>9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308C-DBD2-4FA5-B1C0-89A73DC17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D3CD-D4C2-43AC-AD04-3FE299912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7022-D471-48E1-B672-83C9539DF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A2F83-C39D-4BC3-92D8-4301B7B2F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4AFA-CAD5-47D2-A76A-300E2C6B2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51A4D-213F-4F75-BB54-F65EE42E5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C43E-7F8E-4244-B03D-F6DB6A6B7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B166-CD45-4774-8BA2-9EE1875BB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F66F-347D-4496-B09F-407C2ABD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11731-6D90-4E7F-8CFE-6BE9A174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7F78-63F2-4609-AF1B-B5716FFEC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0FC304-A781-4429-9A63-1EEE73C2E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24.xml"/><Relationship Id="rId18" Type="http://schemas.openxmlformats.org/officeDocument/2006/relationships/slide" Target="slide25.xml"/><Relationship Id="rId26" Type="http://schemas.openxmlformats.org/officeDocument/2006/relationships/slide" Target="slide17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18.xml"/><Relationship Id="rId12" Type="http://schemas.openxmlformats.org/officeDocument/2006/relationships/slide" Target="slide19.xml"/><Relationship Id="rId17" Type="http://schemas.openxmlformats.org/officeDocument/2006/relationships/slide" Target="slide20.xml"/><Relationship Id="rId25" Type="http://schemas.openxmlformats.org/officeDocument/2006/relationships/slide" Target="slide12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4.xml"/><Relationship Id="rId24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23" Type="http://schemas.openxmlformats.org/officeDocument/2006/relationships/slide" Target="slide26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6.xml"/><Relationship Id="rId4" Type="http://schemas.openxmlformats.org/officeDocument/2006/relationships/audio" Target="../media/audio1.wav"/><Relationship Id="rId9" Type="http://schemas.openxmlformats.org/officeDocument/2006/relationships/slide" Target="slide4.xml"/><Relationship Id="rId14" Type="http://schemas.openxmlformats.org/officeDocument/2006/relationships/slide" Target="slide5.xml"/><Relationship Id="rId22" Type="http://schemas.openxmlformats.org/officeDocument/2006/relationships/slide" Target="slide21.xml"/><Relationship Id="rId27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143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MEIOSIS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62000" y="388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b="1">
                <a:solidFill>
                  <a:schemeClr val="bg1"/>
                </a:solidFill>
              </a:rPr>
              <a:t>JEOPARDY</a:t>
            </a:r>
            <a:endParaRPr lang="en-US" sz="8000">
              <a:solidFill>
                <a:schemeClr val="tx2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Vocabulary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51054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a tetrad?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839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Group of 4 chromatids that forms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during synapsis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Vocabulary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0" y="5105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diploid?</a:t>
            </a:r>
          </a:p>
        </p:txBody>
      </p:sp>
      <p:sp>
        <p:nvSpPr>
          <p:cNvPr id="12293" name="Text Box 1"/>
          <p:cNvSpPr txBox="1">
            <a:spLocks noChangeArrowheads="1"/>
          </p:cNvSpPr>
          <p:nvPr/>
        </p:nvSpPr>
        <p:spPr bwMode="auto">
          <a:xfrm>
            <a:off x="533400" y="2667000"/>
            <a:ext cx="8153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Cells that have 2 copies of each chromosome</a:t>
            </a:r>
          </a:p>
        </p:txBody>
      </p:sp>
      <p:sp>
        <p:nvSpPr>
          <p:cNvPr id="12294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Vocabulary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5105400"/>
            <a:ext cx="952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oogenesis ?</a:t>
            </a:r>
            <a:r>
              <a:rPr lang="en-US" sz="36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317" name="Text Box 1"/>
          <p:cNvSpPr txBox="1">
            <a:spLocks noChangeArrowheads="1"/>
          </p:cNvSpPr>
          <p:nvPr/>
        </p:nvSpPr>
        <p:spPr bwMode="auto">
          <a:xfrm>
            <a:off x="381000" y="2590800"/>
            <a:ext cx="876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Production of mature egg cells</a:t>
            </a:r>
          </a:p>
        </p:txBody>
      </p:sp>
      <p:sp>
        <p:nvSpPr>
          <p:cNvPr id="13318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04800" y="20574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Division in which genetic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recombination happens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MITOSIS or MEIOSIS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4340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66800" y="4343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What is MEIOSIS?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4342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MITOSIS or MEIOSIS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4495800"/>
            <a:ext cx="883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</a:rPr>
              <a:t>A: What is MITOSIS ?</a:t>
            </a:r>
          </a:p>
        </p:txBody>
      </p:sp>
      <p:sp>
        <p:nvSpPr>
          <p:cNvPr id="15365" name="Text Box 1"/>
          <p:cNvSpPr txBox="1">
            <a:spLocks noChangeArrowheads="1"/>
          </p:cNvSpPr>
          <p:nvPr/>
        </p:nvSpPr>
        <p:spPr bwMode="auto">
          <a:xfrm>
            <a:off x="304800" y="2133600"/>
            <a:ext cx="8610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Type of cell division in which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diploid cells are made</a:t>
            </a:r>
          </a:p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15366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MITOSIS or MEIOSIS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44958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MITOSIS ?</a:t>
            </a:r>
          </a:p>
        </p:txBody>
      </p:sp>
      <p:sp>
        <p:nvSpPr>
          <p:cNvPr id="16389" name="Text Box 1"/>
          <p:cNvSpPr txBox="1">
            <a:spLocks noChangeArrowheads="1"/>
          </p:cNvSpPr>
          <p:nvPr/>
        </p:nvSpPr>
        <p:spPr bwMode="auto">
          <a:xfrm>
            <a:off x="381000" y="2133600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Type of cell division used by somatic cells to repair injuries</a:t>
            </a:r>
          </a:p>
        </p:txBody>
      </p:sp>
      <p:sp>
        <p:nvSpPr>
          <p:cNvPr id="16390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85800" y="1981200"/>
            <a:ext cx="7924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Type of cell division which produces 4 daughter cells that are different from each other and from the parent cell</a:t>
            </a:r>
            <a:br>
              <a:rPr lang="en-US" sz="4400">
                <a:solidFill>
                  <a:schemeClr val="bg1"/>
                </a:solidFill>
              </a:rPr>
            </a:b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MITOSIS or MEIOSIS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7412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49530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A: What is MEIOSIS ?</a:t>
            </a:r>
            <a:br>
              <a:rPr lang="en-US" sz="4000">
                <a:solidFill>
                  <a:srgbClr val="FFFF00"/>
                </a:solidFill>
              </a:rPr>
            </a:b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7414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MITOSIS or MEIOSIS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MEIOSIS?</a:t>
            </a:r>
          </a:p>
        </p:txBody>
      </p:sp>
      <p:sp>
        <p:nvSpPr>
          <p:cNvPr id="18437" name="Text Box 1"/>
          <p:cNvSpPr txBox="1">
            <a:spLocks noChangeArrowheads="1"/>
          </p:cNvSpPr>
          <p:nvPr/>
        </p:nvSpPr>
        <p:spPr bwMode="auto">
          <a:xfrm>
            <a:off x="304800" y="2133600"/>
            <a:ext cx="8839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Type of cell division in which</a:t>
            </a:r>
            <a:br>
              <a:rPr lang="en-US" sz="4400">
                <a:solidFill>
                  <a:schemeClr val="bg1"/>
                </a:solidFill>
              </a:rPr>
            </a:br>
            <a:r>
              <a:rPr lang="en-US" sz="4400">
                <a:solidFill>
                  <a:schemeClr val="bg1"/>
                </a:solidFill>
              </a:rPr>
              <a:t>crossing over happens</a:t>
            </a:r>
          </a:p>
        </p:txBody>
      </p:sp>
      <p:sp>
        <p:nvSpPr>
          <p:cNvPr id="18438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Picture ID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8200" y="54864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A: What is  </a:t>
            </a:r>
            <a:r>
              <a:rPr lang="en-US" sz="3600">
                <a:solidFill>
                  <a:srgbClr val="FFFF00"/>
                </a:solidFill>
              </a:rPr>
              <a:t>synapsis</a:t>
            </a:r>
            <a:r>
              <a:rPr lang="en-US" sz="3600"/>
              <a:t>?</a:t>
            </a:r>
          </a:p>
        </p:txBody>
      </p:sp>
      <p:sp>
        <p:nvSpPr>
          <p:cNvPr id="19461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9462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3962400" y="2286000"/>
            <a:ext cx="441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What these chromosomes are doing</a:t>
            </a:r>
          </a:p>
        </p:txBody>
      </p:sp>
      <p:pic>
        <p:nvPicPr>
          <p:cNvPr id="33806" name="Picture 14" descr="homolog alone 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9667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5" descr="homolog alone oran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371600"/>
            <a:ext cx="83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Picture ID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54102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crossing over ?</a:t>
            </a:r>
          </a:p>
        </p:txBody>
      </p:sp>
      <p:sp>
        <p:nvSpPr>
          <p:cNvPr id="20485" name="Text Box 1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20486" name="Text Box 0"/>
          <p:cNvSpPr txBox="1">
            <a:spLocks noChangeArrowheads="1"/>
          </p:cNvSpPr>
          <p:nvPr/>
        </p:nvSpPr>
        <p:spPr bwMode="auto">
          <a:xfrm>
            <a:off x="304800" y="4114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What these chromosomes are doing</a:t>
            </a:r>
          </a:p>
        </p:txBody>
      </p:sp>
      <p:pic>
        <p:nvPicPr>
          <p:cNvPr id="20487" name="Picture 11" descr="ph crossing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59436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Differences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Vocabulary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 </a:t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 </a:t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Picture</a:t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ID	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</a:t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Vocab </a:t>
            </a:r>
          </a:p>
        </p:txBody>
      </p:sp>
      <p:sp>
        <p:nvSpPr>
          <p:cNvPr id="3107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3" action="ppaction://hlinksldjump">
                  <a:snd r:embed="rId4" name="WHOOSH.WAV"/>
                </a:hlinkClick>
              </a:rPr>
              <a:t>100</a:t>
            </a:r>
            <a:endParaRPr lang="en-US"/>
          </a:p>
        </p:txBody>
      </p:sp>
      <p:sp>
        <p:nvSpPr>
          <p:cNvPr id="3109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5" action="ppaction://hlinksldjump">
                  <a:snd r:embed="rId4" name="WHOOSH.WAV"/>
                </a:hlinkClick>
              </a:rPr>
              <a:t>100</a:t>
            </a:r>
            <a:endParaRPr lang="en-US"/>
          </a:p>
        </p:txBody>
      </p:sp>
      <p:sp>
        <p:nvSpPr>
          <p:cNvPr id="3110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6" action="ppaction://hlinksldjump">
                  <a:snd r:embed="rId4" name="WHOOSH.WAV"/>
                </a:hlinkClick>
              </a:rPr>
              <a:t>100</a:t>
            </a:r>
            <a:endParaRPr lang="en-US"/>
          </a:p>
        </p:txBody>
      </p:sp>
      <p:sp>
        <p:nvSpPr>
          <p:cNvPr id="3111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4" name="WHOOSH.WAV"/>
                </a:hlinkClick>
              </a:rPr>
              <a:t>100</a:t>
            </a:r>
            <a:endParaRPr lang="en-US"/>
          </a:p>
        </p:txBody>
      </p:sp>
      <p:sp>
        <p:nvSpPr>
          <p:cNvPr id="3112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8" action="ppaction://hlinksldjump">
                  <a:snd r:embed="rId4" name="WHOOSH.WAV"/>
                </a:hlinkClick>
              </a:rPr>
              <a:t>100</a:t>
            </a:r>
            <a:endParaRPr lang="en-US"/>
          </a:p>
        </p:txBody>
      </p:sp>
      <p:sp>
        <p:nvSpPr>
          <p:cNvPr id="3113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9" action="ppaction://hlinksldjump">
                  <a:snd r:embed="rId4" name="WHOOSH.WAV"/>
                </a:hlinkClick>
              </a:rPr>
              <a:t>200</a:t>
            </a:r>
            <a:endParaRPr lang="en-US"/>
          </a:p>
        </p:txBody>
      </p:sp>
      <p:sp>
        <p:nvSpPr>
          <p:cNvPr id="3114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0" action="ppaction://hlinksldjump">
                  <a:snd r:embed="rId4" name="WHOOSH.WAV"/>
                </a:hlinkClick>
              </a:rPr>
              <a:t>200</a:t>
            </a:r>
            <a:endParaRPr lang="en-US"/>
          </a:p>
        </p:txBody>
      </p:sp>
      <p:sp>
        <p:nvSpPr>
          <p:cNvPr id="3115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1" action="ppaction://hlinksldjump">
                  <a:snd r:embed="rId4" name="WHOOSH.WAV"/>
                </a:hlinkClick>
              </a:rPr>
              <a:t>200</a:t>
            </a:r>
            <a:endParaRPr lang="en-US"/>
          </a:p>
        </p:txBody>
      </p:sp>
      <p:sp>
        <p:nvSpPr>
          <p:cNvPr id="3116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2" action="ppaction://hlinksldjump">
                  <a:snd r:embed="rId4" name="WHOOSH.WAV"/>
                </a:hlinkClick>
              </a:rPr>
              <a:t>200</a:t>
            </a:r>
            <a:endParaRPr lang="en-US"/>
          </a:p>
        </p:txBody>
      </p:sp>
      <p:sp>
        <p:nvSpPr>
          <p:cNvPr id="3117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3" action="ppaction://hlinksldjump">
                  <a:snd r:embed="rId4" name="WHOOSH.WAV"/>
                </a:hlinkClick>
              </a:rPr>
              <a:t>200</a:t>
            </a:r>
            <a:endParaRPr lang="en-US"/>
          </a:p>
        </p:txBody>
      </p:sp>
      <p:sp>
        <p:nvSpPr>
          <p:cNvPr id="3118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4" action="ppaction://hlinksldjump">
                  <a:snd r:embed="rId4" name="WHOOSH.WAV"/>
                </a:hlinkClick>
              </a:rPr>
              <a:t>300</a:t>
            </a:r>
            <a:endParaRPr lang="en-US"/>
          </a:p>
        </p:txBody>
      </p:sp>
      <p:sp>
        <p:nvSpPr>
          <p:cNvPr id="3119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5" action="ppaction://hlinksldjump">
                  <a:snd r:embed="rId4" name="WHOOSH.WAV"/>
                </a:hlinkClick>
              </a:rPr>
              <a:t>300</a:t>
            </a:r>
            <a:endParaRPr lang="en-US"/>
          </a:p>
        </p:txBody>
      </p:sp>
      <p:sp>
        <p:nvSpPr>
          <p:cNvPr id="3120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6" action="ppaction://hlinksldjump">
                  <a:snd r:embed="rId4" name="WHOOSH.WAV"/>
                </a:hlinkClick>
              </a:rPr>
              <a:t>300</a:t>
            </a:r>
            <a:endParaRPr lang="en-US"/>
          </a:p>
        </p:txBody>
      </p:sp>
      <p:sp>
        <p:nvSpPr>
          <p:cNvPr id="3121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7" action="ppaction://hlinksldjump">
                  <a:snd r:embed="rId4" name="WHOOSH.WAV"/>
                </a:hlinkClick>
              </a:rPr>
              <a:t>300</a:t>
            </a:r>
            <a:endParaRPr lang="en-US"/>
          </a:p>
        </p:txBody>
      </p:sp>
      <p:sp>
        <p:nvSpPr>
          <p:cNvPr id="3122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8" action="ppaction://hlinksldjump">
                  <a:snd r:embed="rId4" name="WHOOSH.WAV"/>
                </a:hlinkClick>
              </a:rPr>
              <a:t>300</a:t>
            </a:r>
            <a:endParaRPr lang="en-US"/>
          </a:p>
        </p:txBody>
      </p:sp>
      <p:sp>
        <p:nvSpPr>
          <p:cNvPr id="3123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19" action="ppaction://hlinksldjump">
                  <a:snd r:embed="rId4" name="WHOOSH.WAV"/>
                </a:hlinkClick>
              </a:rPr>
              <a:t>400</a:t>
            </a:r>
            <a:endParaRPr lang="en-US"/>
          </a:p>
        </p:txBody>
      </p:sp>
      <p:sp>
        <p:nvSpPr>
          <p:cNvPr id="3124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0" action="ppaction://hlinksldjump">
                  <a:snd r:embed="rId4" name="WHOOSH.WAV"/>
                </a:hlinkClick>
              </a:rPr>
              <a:t>400</a:t>
            </a:r>
            <a:endParaRPr lang="en-US"/>
          </a:p>
        </p:txBody>
      </p:sp>
      <p:sp>
        <p:nvSpPr>
          <p:cNvPr id="3125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1" action="ppaction://hlinksldjump">
                  <a:snd r:embed="rId4" name="WHOOSH.WAV"/>
                </a:hlinkClick>
              </a:rPr>
              <a:t>400</a:t>
            </a:r>
            <a:endParaRPr lang="en-US"/>
          </a:p>
        </p:txBody>
      </p:sp>
      <p:sp>
        <p:nvSpPr>
          <p:cNvPr id="3126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2" action="ppaction://hlinksldjump">
                  <a:snd r:embed="rId4" name="WHOOSH.WAV"/>
                </a:hlinkClick>
              </a:rPr>
              <a:t>400</a:t>
            </a:r>
            <a:endParaRPr lang="en-US"/>
          </a:p>
        </p:txBody>
      </p:sp>
      <p:sp>
        <p:nvSpPr>
          <p:cNvPr id="3127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3" action="ppaction://hlinksldjump"/>
              </a:rPr>
              <a:t>400</a:t>
            </a:r>
            <a:endParaRPr lang="en-US"/>
          </a:p>
        </p:txBody>
      </p:sp>
      <p:sp>
        <p:nvSpPr>
          <p:cNvPr id="3128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4" action="ppaction://hlinksldjump">
                  <a:snd r:embed="rId4" name="WHOOSH.WAV"/>
                </a:hlinkClick>
              </a:rPr>
              <a:t>500</a:t>
            </a:r>
            <a:endParaRPr lang="en-US"/>
          </a:p>
        </p:txBody>
      </p:sp>
      <p:sp>
        <p:nvSpPr>
          <p:cNvPr id="3129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5" action="ppaction://hlinksldjump">
                  <a:snd r:embed="rId4" name="WHOOSH.WAV"/>
                </a:hlinkClick>
              </a:rPr>
              <a:t>500</a:t>
            </a:r>
            <a:endParaRPr lang="en-US"/>
          </a:p>
        </p:txBody>
      </p:sp>
      <p:sp>
        <p:nvSpPr>
          <p:cNvPr id="3130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6" action="ppaction://hlinksldjump">
                  <a:snd r:embed="rId4" name="WHOOSH.WAV"/>
                </a:hlinkClick>
              </a:rPr>
              <a:t>500</a:t>
            </a:r>
            <a:endParaRPr lang="en-US"/>
          </a:p>
        </p:txBody>
      </p:sp>
      <p:sp>
        <p:nvSpPr>
          <p:cNvPr id="3131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7" action="ppaction://hlinksldjump">
                  <a:snd r:embed="rId4" name="WHOOSH.WAV"/>
                </a:hlinkClick>
              </a:rPr>
              <a:t>500</a:t>
            </a:r>
            <a:endParaRPr lang="en-US"/>
          </a:p>
        </p:txBody>
      </p:sp>
      <p:sp>
        <p:nvSpPr>
          <p:cNvPr id="3132" name="Rectangle 99">
            <a:hlinkClick r:id="rId28" action="ppaction://hlinksldjump">
              <a:snd r:embed="rId4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Arial" charset="0"/>
                <a:hlinkClick r:id="rId28" action="ppaction://hlinksldjump">
                  <a:snd r:embed="rId4" name="WHOOSH.WAV"/>
                </a:hlinkClick>
              </a:rPr>
              <a:t>500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Picture ID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563880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are polar bodies?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388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Name these small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red cells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pic>
        <p:nvPicPr>
          <p:cNvPr id="21511" name="Picture 17" descr="polar bodies 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4594225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Picture ID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0" y="52578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mitosis?</a:t>
            </a:r>
          </a:p>
        </p:txBody>
      </p:sp>
      <p:sp>
        <p:nvSpPr>
          <p:cNvPr id="22533" name="Text Box 28"/>
          <p:cNvSpPr txBox="1">
            <a:spLocks noChangeArrowheads="1"/>
          </p:cNvSpPr>
          <p:nvPr/>
        </p:nvSpPr>
        <p:spPr bwMode="auto">
          <a:xfrm>
            <a:off x="3352800" y="2590800"/>
            <a:ext cx="525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Name this kind of cell division</a:t>
            </a:r>
          </a:p>
        </p:txBody>
      </p:sp>
      <p:sp>
        <p:nvSpPr>
          <p:cNvPr id="22534" name="Text Box 29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pic>
        <p:nvPicPr>
          <p:cNvPr id="22535" name="Picture 37" descr="mitos diagram"/>
          <p:cNvPicPr>
            <a:picLocks noChangeAspect="1" noChangeArrowheads="1"/>
          </p:cNvPicPr>
          <p:nvPr/>
        </p:nvPicPr>
        <p:blipFill>
          <a:blip r:embed="rId3" cstate="print"/>
          <a:srcRect l="53703" t="15504"/>
          <a:stretch>
            <a:fillRect/>
          </a:stretch>
        </p:blipFill>
        <p:spPr bwMode="auto">
          <a:xfrm>
            <a:off x="990600" y="2590800"/>
            <a:ext cx="1905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Picture ID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09600" y="54102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are gametes ?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486400" y="2971800"/>
            <a:ext cx="365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Another name for these cells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pic>
        <p:nvPicPr>
          <p:cNvPr id="23559" name="Picture 17" descr="sperm_and_ov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5097463" cy="219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More Vocab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chromatin ?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" y="2438400"/>
            <a:ext cx="8077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DNA and attached proteins that is spread out in the nucleus of non-dividing cells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93675" y="2422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More Vocab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apoptosis?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8534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Programmed cell death; “Cell suicide” for the good of the organism.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More Vocab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haploid?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28600" y="23622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Also called a 1n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More Vocab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48006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are CHROMATIDS?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8610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 The 2 identical arms that make up a chromosome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More Vocab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40386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A: What is synapsis?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Matching up of homologous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chromosomes pairs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Differences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100</a:t>
            </a:r>
            <a:endParaRPr lang="en-US" smtClean="0"/>
          </a:p>
        </p:txBody>
      </p:sp>
      <p:sp>
        <p:nvSpPr>
          <p:cNvPr id="40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42672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spermatogenesis makes 4 functional sperm but oogenesis produces only “1 good egg” ?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3352800" y="6400800"/>
            <a:ext cx="408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000" b="1">
                <a:solidFill>
                  <a:schemeClr val="hlink"/>
                </a:solidFill>
                <a:latin typeface="Arial" charset="0"/>
              </a:rPr>
              <a:t>http://www.life.uiuc.edu/plantbio/102/lectures/08mit&amp;veg102.html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381000" y="2136775"/>
            <a:ext cx="8185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Tell how  spermatogenesis is different from</a:t>
            </a:r>
            <a:br>
              <a:rPr lang="en-US" sz="3600">
                <a:solidFill>
                  <a:schemeClr val="bg1"/>
                </a:solidFill>
              </a:rPr>
            </a:br>
            <a:r>
              <a:rPr lang="en-US" sz="3600">
                <a:solidFill>
                  <a:schemeClr val="bg1"/>
                </a:solidFill>
              </a:rPr>
              <a:t>oogenesis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Differences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FALSE; crossing over exchanges the DNA so arms are different 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8077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TRUE or FALSE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After prophase I, sister chromatids are identical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4038600" y="6613525"/>
            <a:ext cx="408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b="1">
                <a:solidFill>
                  <a:schemeClr val="hlink"/>
                </a:solidFill>
                <a:latin typeface="Arial" charset="0"/>
              </a:rPr>
              <a:t>http://www.life.uiuc.edu/plantbio/102/lectures/08mit&amp;veg102.html</a:t>
            </a:r>
            <a:endParaRPr lang="en-US" sz="10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Differences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synapsis &amp; crossing over ?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3733800" y="6324600"/>
            <a:ext cx="408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b="1">
                <a:solidFill>
                  <a:schemeClr val="hlink"/>
                </a:solidFill>
                <a:latin typeface="Arial" charset="0"/>
              </a:rPr>
              <a:t>http://www.life.uiuc.edu/plantbio/102/lectures/08mit&amp;veg102.html</a:t>
            </a:r>
            <a:endParaRPr lang="en-US" sz="1000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304800" y="2362200"/>
            <a:ext cx="84677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Tell how prophase I is different from</a:t>
            </a:r>
          </a:p>
          <a:p>
            <a:r>
              <a:rPr lang="en-US" sz="4400">
                <a:solidFill>
                  <a:schemeClr val="bg1"/>
                </a:solidFill>
              </a:rPr>
              <a:t>mitosis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Differences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44196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 segregation &amp; independent assortment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2209800"/>
            <a:ext cx="8458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Tell something that happens during anaphase I that makes meiosis different from mitosis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4191000" y="6400800"/>
            <a:ext cx="408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b="1">
                <a:solidFill>
                  <a:schemeClr val="hlink"/>
                </a:solidFill>
                <a:latin typeface="Arial" charset="0"/>
              </a:rPr>
              <a:t>http://www.life.uiuc.edu/plantbio/102/lectures/08mit&amp;veg102.html</a:t>
            </a:r>
            <a:endParaRPr lang="en-US" sz="10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Differences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4267200"/>
            <a:ext cx="7543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A: DNA is copied at interphase I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But Interphase II is skipped 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(DNA IS NOT COPIED)</a:t>
            </a:r>
          </a:p>
        </p:txBody>
      </p:sp>
      <p:sp>
        <p:nvSpPr>
          <p:cNvPr id="8197" name="Text Box 1"/>
          <p:cNvSpPr txBox="1">
            <a:spLocks noChangeArrowheads="1"/>
          </p:cNvSpPr>
          <p:nvPr/>
        </p:nvSpPr>
        <p:spPr bwMode="auto">
          <a:xfrm>
            <a:off x="609600" y="2362200"/>
            <a:ext cx="8077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How is interphase I different from interphase II?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8" name="Text Box 0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Vocabulary</a:t>
            </a:r>
            <a:br>
              <a:rPr lang="en-US" sz="600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100</a:t>
            </a:r>
            <a:endParaRPr lang="en-US" smtClean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51054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A: What is CHROMOSOMES?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905000" y="25146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228600" y="2286000"/>
            <a:ext cx="8610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DNA and attached proteins that is </a:t>
            </a:r>
          </a:p>
          <a:p>
            <a:r>
              <a:rPr lang="en-US" sz="4800">
                <a:solidFill>
                  <a:schemeClr val="bg1"/>
                </a:solidFill>
              </a:rPr>
              <a:t>scrunched up in the nucleus of </a:t>
            </a:r>
          </a:p>
          <a:p>
            <a:r>
              <a:rPr lang="en-US" sz="4800">
                <a:solidFill>
                  <a:schemeClr val="bg1"/>
                </a:solidFill>
              </a:rPr>
              <a:t>dividing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solidFill>
                  <a:schemeClr val="bg1"/>
                </a:solidFill>
              </a:rPr>
              <a:t>Vocabulary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51054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A: What is a CENTROMERE 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077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</a:rPr>
              <a:t>This holds the 2 chromatid arms together in a chromosome.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36525" y="6461125"/>
            <a:ext cx="144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S2C06 Jeopardy Review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593</Words>
  <Application>Microsoft Office PowerPoint</Application>
  <PresentationFormat>On-screen Show (4:3)</PresentationFormat>
  <Paragraphs>171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Times New Roman</vt:lpstr>
      <vt:lpstr>Arial</vt:lpstr>
      <vt:lpstr>Default Design</vt:lpstr>
      <vt:lpstr>MEIOSIS</vt:lpstr>
      <vt:lpstr>Slide 2</vt:lpstr>
      <vt:lpstr>Differences 100</vt:lpstr>
      <vt:lpstr>Differences 200</vt:lpstr>
      <vt:lpstr>Differences 300</vt:lpstr>
      <vt:lpstr>Differences 400</vt:lpstr>
      <vt:lpstr>Differences 500</vt:lpstr>
      <vt:lpstr>Vocabulary 100</vt:lpstr>
      <vt:lpstr>Vocabulary  200</vt:lpstr>
      <vt:lpstr>Vocabulary  300</vt:lpstr>
      <vt:lpstr>Vocabulary  400</vt:lpstr>
      <vt:lpstr>Vocabulary  500</vt:lpstr>
      <vt:lpstr>MITOSIS or MEIOSIS 100</vt:lpstr>
      <vt:lpstr>MITOSIS or MEIOSIS  200</vt:lpstr>
      <vt:lpstr>MITOSIS or MEIOSIS  300</vt:lpstr>
      <vt:lpstr>MITOSIS or MEIOSIS  400</vt:lpstr>
      <vt:lpstr>MITOSIS or MEIOSIS  500</vt:lpstr>
      <vt:lpstr>Picture ID 100</vt:lpstr>
      <vt:lpstr>Picture ID 200</vt:lpstr>
      <vt:lpstr>Picture ID 300</vt:lpstr>
      <vt:lpstr>Picture ID 400</vt:lpstr>
      <vt:lpstr>Picture ID 500</vt:lpstr>
      <vt:lpstr>More Vocab 100</vt:lpstr>
      <vt:lpstr>More Vocab 200</vt:lpstr>
      <vt:lpstr>More Vocab 300</vt:lpstr>
      <vt:lpstr>More Vocab 400</vt:lpstr>
      <vt:lpstr>More Vocab 500</vt:lpstr>
    </vt:vector>
  </TitlesOfParts>
  <Company>Cisco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2</dc:title>
  <dc:creator>Ken Martin</dc:creator>
  <cp:lastModifiedBy>amartin4</cp:lastModifiedBy>
  <cp:revision>98</cp:revision>
  <dcterms:created xsi:type="dcterms:W3CDTF">2000-06-26T17:56:44Z</dcterms:created>
  <dcterms:modified xsi:type="dcterms:W3CDTF">2011-12-21T16:35:44Z</dcterms:modified>
</cp:coreProperties>
</file>