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handoutMasterIdLst>
    <p:handoutMasterId r:id="rId18"/>
  </p:handoutMasterIdLst>
  <p:sldIdLst>
    <p:sldId id="463" r:id="rId2"/>
    <p:sldId id="464" r:id="rId3"/>
    <p:sldId id="485" r:id="rId4"/>
    <p:sldId id="465" r:id="rId5"/>
    <p:sldId id="466" r:id="rId6"/>
    <p:sldId id="467" r:id="rId7"/>
    <p:sldId id="486" r:id="rId8"/>
    <p:sldId id="484" r:id="rId9"/>
    <p:sldId id="470" r:id="rId10"/>
    <p:sldId id="472" r:id="rId11"/>
    <p:sldId id="476" r:id="rId12"/>
    <p:sldId id="477" r:id="rId13"/>
    <p:sldId id="478" r:id="rId14"/>
    <p:sldId id="480" r:id="rId15"/>
    <p:sldId id="481" r:id="rId1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7B6"/>
    <a:srgbClr val="CC0000"/>
    <a:srgbClr val="FFEA18"/>
    <a:srgbClr val="FFCC18"/>
    <a:srgbClr val="660000"/>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28" autoAdjust="0"/>
    <p:restoredTop sz="90929"/>
  </p:normalViewPr>
  <p:slideViewPr>
    <p:cSldViewPr>
      <p:cViewPr varScale="1">
        <p:scale>
          <a:sx n="117" d="100"/>
          <a:sy n="117" d="100"/>
        </p:scale>
        <p:origin x="-1722" y="-10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2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BAD66327-5D76-4C10-9289-A173FC1B3472}"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pPr>
            <a:r>
              <a:rPr lang="en-US" sz="1100" b="1"/>
              <a:t>Division Ave High School	Ms. Foglia</a:t>
            </a:r>
            <a:endParaRPr lang="en-US" sz="1800" b="1"/>
          </a:p>
          <a:p>
            <a:pPr>
              <a:tabLst>
                <a:tab pos="6170613" algn="r"/>
              </a:tabLst>
            </a:pPr>
            <a:r>
              <a:rPr lang="en-US" sz="1400" b="1"/>
              <a:t>Regents Biology</a:t>
            </a:r>
          </a:p>
        </p:txBody>
      </p:sp>
    </p:spTree>
    <p:extLst>
      <p:ext uri="{BB962C8B-B14F-4D97-AF65-F5344CB8AC3E}">
        <p14:creationId xmlns:p14="http://schemas.microsoft.com/office/powerpoint/2010/main" val="3838399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Times" pitchFamily="84" charset="0"/>
              </a:defRPr>
            </a:lvl1pPr>
          </a:lstStyle>
          <a:p>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Times" pitchFamily="84" charset="0"/>
              </a:defRPr>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Times" pitchFamily="84" charset="0"/>
              </a:defRPr>
            </a:lvl1pPr>
          </a:lstStyle>
          <a:p>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84" charset="0"/>
              </a:defRPr>
            </a:lvl1pPr>
          </a:lstStyle>
          <a:p>
            <a:fld id="{BF215ADE-4491-4608-8EC2-A24859DCEE54}" type="slidenum">
              <a:rPr lang="en-US"/>
              <a:pPr/>
              <a:t>‹#›</a:t>
            </a:fld>
            <a:endParaRPr lang="en-US"/>
          </a:p>
        </p:txBody>
      </p:sp>
    </p:spTree>
    <p:extLst>
      <p:ext uri="{BB962C8B-B14F-4D97-AF65-F5344CB8AC3E}">
        <p14:creationId xmlns:p14="http://schemas.microsoft.com/office/powerpoint/2010/main" val="3676422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kern="1200">
        <a:solidFill>
          <a:schemeClr val="tx1"/>
        </a:solidFill>
        <a:latin typeface="Arial" charset="0"/>
        <a:ea typeface="+mn-ea"/>
        <a:cs typeface="+mn-cs"/>
      </a:defRPr>
    </a:lvl2pPr>
    <a:lvl3pPr marL="914400" algn="l" rtl="0" fontAlgn="base">
      <a:spcBef>
        <a:spcPct val="30000"/>
      </a:spcBef>
      <a:spcAft>
        <a:spcPct val="0"/>
      </a:spcAft>
      <a:defRPr kern="1200">
        <a:solidFill>
          <a:schemeClr val="tx1"/>
        </a:solidFill>
        <a:latin typeface="Arial" charset="0"/>
        <a:ea typeface="+mn-ea"/>
        <a:cs typeface="+mn-cs"/>
      </a:defRPr>
    </a:lvl3pPr>
    <a:lvl4pPr marL="1371600" algn="l" rtl="0" fontAlgn="base">
      <a:spcBef>
        <a:spcPct val="30000"/>
      </a:spcBef>
      <a:spcAft>
        <a:spcPct val="0"/>
      </a:spcAft>
      <a:defRPr kern="1200">
        <a:solidFill>
          <a:schemeClr val="tx1"/>
        </a:solidFill>
        <a:latin typeface="Arial" charset="0"/>
        <a:ea typeface="+mn-ea"/>
        <a:cs typeface="+mn-cs"/>
      </a:defRPr>
    </a:lvl4pPr>
    <a:lvl5pPr marL="1828800" algn="l" rtl="0" fontAlgn="base">
      <a:spcBef>
        <a:spcPct val="30000"/>
      </a:spcBef>
      <a:spcAft>
        <a:spcPct val="0"/>
      </a:spcAft>
      <a:defRPr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406A9-FD61-4FBF-9998-3299C8F60D64}" type="slidenum">
              <a:rPr lang="en-US"/>
              <a:pPr/>
              <a:t>1</a:t>
            </a:fld>
            <a:endParaRPr lang="en-US"/>
          </a:p>
        </p:txBody>
      </p:sp>
      <p:sp>
        <p:nvSpPr>
          <p:cNvPr id="583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6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r>
              <a:rPr lang="en-US"/>
              <a:t>Every time you move a muscle &amp; every time you think a thought, your nerve cells are hard at work. They are processing information: receiving signals, deciding what to do with them, &amp; dispatching new messages off to their neighbors. Some nerve cells communicate directly with muscle cells, sending them the signal to contract. Other nerve cells are involved solely in the bureaucracy of information, spending their lives communicating only with other nerve cells. But unlike our human bureaucracies, this processing of information must be fast in order to keep up with the ever-changing demands of life.</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22D6C-A310-49ED-ACB4-1EA2906DDF1B}" type="slidenum">
              <a:rPr lang="en-US"/>
              <a:pPr/>
              <a:t>14</a:t>
            </a:fld>
            <a:endParaRPr lang="en-US"/>
          </a:p>
        </p:txBody>
      </p:sp>
      <p:sp>
        <p:nvSpPr>
          <p:cNvPr id="617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74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784A6-1052-41D2-9B3C-829AABE73CC8}" type="slidenum">
              <a:rPr lang="en-US"/>
              <a:pPr/>
              <a:t>15</a:t>
            </a:fld>
            <a:endParaRPr lang="en-US"/>
          </a:p>
        </p:txBody>
      </p:sp>
      <p:sp>
        <p:nvSpPr>
          <p:cNvPr id="619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4BD55-CFEC-4124-97D6-76E1B9346ABF}" type="slidenum">
              <a:rPr lang="en-US"/>
              <a:pPr/>
              <a:t>4</a:t>
            </a:fld>
            <a:endParaRPr lang="en-US"/>
          </a:p>
        </p:txBody>
      </p:sp>
      <p:sp>
        <p:nvSpPr>
          <p:cNvPr id="586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67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B3D4C-ADDD-40CF-B023-57CA5B0372C4}" type="slidenum">
              <a:rPr lang="en-US"/>
              <a:pPr/>
              <a:t>5</a:t>
            </a:fld>
            <a:endParaRPr lang="en-US"/>
          </a:p>
        </p:txBody>
      </p:sp>
      <p:sp>
        <p:nvSpPr>
          <p:cNvPr id="588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88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F62C5-48C4-4962-BFC9-F89DB4237AC0}" type="slidenum">
              <a:rPr lang="en-US"/>
              <a:pPr/>
              <a:t>6</a:t>
            </a:fld>
            <a:endParaRPr lang="en-US"/>
          </a:p>
        </p:txBody>
      </p:sp>
      <p:sp>
        <p:nvSpPr>
          <p:cNvPr id="590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08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0CA4A-BFDE-4BB1-AB46-95E9A9954FAA}" type="slidenum">
              <a:rPr lang="en-US"/>
              <a:pPr/>
              <a:t>9</a:t>
            </a:fld>
            <a:endParaRPr lang="en-US"/>
          </a:p>
        </p:txBody>
      </p:sp>
      <p:sp>
        <p:nvSpPr>
          <p:cNvPr id="596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699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73FBD-37E2-4056-81F6-1BD5F15209D5}" type="slidenum">
              <a:rPr lang="en-US"/>
              <a:pPr/>
              <a:t>10</a:t>
            </a:fld>
            <a:endParaRPr lang="en-US"/>
          </a:p>
        </p:txBody>
      </p:sp>
      <p:sp>
        <p:nvSpPr>
          <p:cNvPr id="601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10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4042E-70D0-4A3E-894A-F9D9C0456EAD}" type="slidenum">
              <a:rPr lang="en-US"/>
              <a:pPr/>
              <a:t>11</a:t>
            </a:fld>
            <a:endParaRPr lang="en-US"/>
          </a:p>
        </p:txBody>
      </p:sp>
      <p:sp>
        <p:nvSpPr>
          <p:cNvPr id="609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D2278-7AB8-4061-8120-229313773BC6}" type="slidenum">
              <a:rPr lang="en-US"/>
              <a:pPr/>
              <a:t>12</a:t>
            </a:fld>
            <a:endParaRPr lang="en-US"/>
          </a:p>
        </p:txBody>
      </p:sp>
      <p:sp>
        <p:nvSpPr>
          <p:cNvPr id="611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13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6EFBE-952A-4083-A1DB-176DF29EF906}" type="slidenum">
              <a:rPr lang="en-US"/>
              <a:pPr/>
              <a:t>13</a:t>
            </a:fld>
            <a:endParaRPr lang="en-US"/>
          </a:p>
        </p:txBody>
      </p:sp>
      <p:sp>
        <p:nvSpPr>
          <p:cNvPr id="613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33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r>
              <a:rPr lang="en-US"/>
              <a:t>Click to edit Master subtitle style</a:t>
            </a:r>
          </a:p>
        </p:txBody>
      </p:sp>
      <p:sp>
        <p:nvSpPr>
          <p:cNvPr id="4165" name="Rectangle 69"/>
          <p:cNvSpPr>
            <a:spLocks noGrp="1" noChangeArrowheads="1"/>
          </p:cNvSpPr>
          <p:nvPr>
            <p:ph type="dt" sz="quarter" idx="2"/>
          </p:nvPr>
        </p:nvSpPr>
        <p:spPr/>
        <p:txBody>
          <a:bodyPr/>
          <a:lstStyle>
            <a:lvl1pPr>
              <a:defRPr/>
            </a:lvl1pPr>
          </a:lstStyle>
          <a:p>
            <a:r>
              <a:rPr lang="en-US"/>
              <a:t>2003-2004</a:t>
            </a:r>
            <a:endParaRPr lang="en-US" b="0"/>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4169" name="Rectangle 73"/>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a:latin typeface="Times" pitchFamily="84" charset="0"/>
            </a:endParaRPr>
          </a:p>
        </p:txBody>
      </p:sp>
      <p:sp>
        <p:nvSpPr>
          <p:cNvPr id="4170" name="Rectangle 74"/>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174" name="Group 78"/>
          <p:cNvGrpSpPr>
            <a:grpSpLocks/>
          </p:cNvGrpSpPr>
          <p:nvPr userDrawn="1"/>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grpSp>
        <p:nvGrpSpPr>
          <p:cNvPr id="4175" name="Group 79"/>
          <p:cNvGrpSpPr>
            <a:grpSpLocks/>
          </p:cNvGrpSpPr>
          <p:nvPr userDrawn="1"/>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endParaRPr lang="en-US"/>
            </a:p>
          </p:txBody>
        </p:sp>
      </p:grpSp>
      <p:sp>
        <p:nvSpPr>
          <p:cNvPr id="4179" name="Text Box 83"/>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pPr>
            <a:r>
              <a:rPr lang="en-US" sz="1600" b="1"/>
              <a:t>AP Biology</a:t>
            </a:r>
            <a:endParaRPr lang="en-US">
              <a:latin typeface="Times" pitchFamily="8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FB6D0D0-B897-4418-86F0-101DB86E69FD}"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BC515D7-6C59-48BB-8742-939DFA92CAD8}"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3C33FFB-8D99-4D5D-9815-051A9AB8C36D}"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5C376D9-665F-4536-B3F4-F0531297326D}" type="slidenum">
              <a:rPr lang="en-US"/>
              <a:pPr/>
              <a:t>‹#›</a:t>
            </a:fld>
            <a:endParaRPr lang="en-US">
              <a:solidFill>
                <a:schemeClr val="hlink"/>
              </a:solidFill>
            </a:endParaRPr>
          </a:p>
        </p:txBody>
      </p:sp>
      <p:sp>
        <p:nvSpPr>
          <p:cNvPr id="5" name="Date Placeholder 4"/>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22F1D9C-12C9-4050-BC58-D58E39E9977D}"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2C8E789-EFF0-42FD-B72A-8EADCB6B59DA}" type="slidenum">
              <a:rPr lang="en-US"/>
              <a:pPr/>
              <a:t>‹#›</a:t>
            </a:fld>
            <a:endParaRPr lang="en-US">
              <a:solidFill>
                <a:schemeClr val="hlink"/>
              </a:solidFill>
            </a:endParaRPr>
          </a:p>
        </p:txBody>
      </p:sp>
      <p:sp>
        <p:nvSpPr>
          <p:cNvPr id="8" name="Date Placeholder 7"/>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C725F22-EE99-4A5C-98AD-CDDA2D216EA0}" type="slidenum">
              <a:rPr lang="en-US"/>
              <a:pPr/>
              <a:t>‹#›</a:t>
            </a:fld>
            <a:endParaRPr lang="en-US">
              <a:solidFill>
                <a:schemeClr val="hlink"/>
              </a:solidFill>
            </a:endParaRPr>
          </a:p>
        </p:txBody>
      </p:sp>
      <p:sp>
        <p:nvSpPr>
          <p:cNvPr id="4" name="Date Placeholder 3"/>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085C95C-4B23-4A7F-9103-F4DB6999FD18}" type="slidenum">
              <a:rPr lang="en-US"/>
              <a:pPr/>
              <a:t>‹#›</a:t>
            </a:fld>
            <a:endParaRPr lang="en-US">
              <a:solidFill>
                <a:schemeClr val="hlink"/>
              </a:solidFill>
            </a:endParaRPr>
          </a:p>
        </p:txBody>
      </p:sp>
      <p:sp>
        <p:nvSpPr>
          <p:cNvPr id="3" name="Date Placeholder 2"/>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4F122A-987B-4C9B-91D2-9F19F1CBBF96}"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BC6716C-F102-4911-A7CC-CDD1F7579C8B}" type="slidenum">
              <a:rPr lang="en-US"/>
              <a:pPr/>
              <a:t>‹#›</a:t>
            </a:fld>
            <a:endParaRPr lang="en-US">
              <a:solidFill>
                <a:schemeClr val="hlink"/>
              </a:solidFill>
            </a:endParaRPr>
          </a:p>
        </p:txBody>
      </p:sp>
      <p:sp>
        <p:nvSpPr>
          <p:cNvPr id="6" name="Date Placeholder 5"/>
          <p:cNvSpPr>
            <a:spLocks noGrp="1"/>
          </p:cNvSpPr>
          <p:nvPr>
            <p:ph type="dt" sz="quarter" idx="11"/>
          </p:nvPr>
        </p:nvSpPr>
        <p:spPr/>
        <p:txBody>
          <a:bodyPr/>
          <a:lstStyle>
            <a:lvl1pPr>
              <a:defRPr/>
            </a:lvl1pPr>
          </a:lstStyle>
          <a:p>
            <a:r>
              <a:rPr lang="en-US"/>
              <a:t>2003-2004</a:t>
            </a:r>
            <a:endParaRPr lang="en-US"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1270B9FC-6685-49F9-9E88-DE8B9B5AE921}"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endParaRPr lang="en-US">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152" name="Rectangle 80"/>
          <p:cNvSpPr>
            <a:spLocks noGrp="1" noChangeArrowheads="1"/>
          </p:cNvSpPr>
          <p:nvPr>
            <p:ph type="dt" sz="quarter" idx="2"/>
          </p:nvPr>
        </p:nvSpPr>
        <p:spPr bwMode="auto">
          <a:xfrm>
            <a:off x="6934200" y="6264275"/>
            <a:ext cx="152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lvl1pPr>
          </a:lstStyle>
          <a:p>
            <a:r>
              <a:rPr lang="en-US"/>
              <a:t>2003-2004</a:t>
            </a:r>
          </a:p>
        </p:txBody>
      </p:sp>
      <p:sp>
        <p:nvSpPr>
          <p:cNvPr id="3153" name="Text Box 81"/>
          <p:cNvSpPr txBox="1">
            <a:spLocks noChangeArrowheads="1"/>
          </p:cNvSpPr>
          <p:nvPr userDrawn="1"/>
        </p:nvSpPr>
        <p:spPr bwMode="auto">
          <a:xfrm>
            <a:off x="228600" y="6384925"/>
            <a:ext cx="2133600" cy="336550"/>
          </a:xfrm>
          <a:prstGeom prst="rect">
            <a:avLst/>
          </a:prstGeom>
          <a:noFill/>
          <a:ln w="9525">
            <a:noFill/>
            <a:miter lim="800000"/>
            <a:headEnd/>
            <a:tailEnd/>
          </a:ln>
          <a:effectLst/>
        </p:spPr>
        <p:txBody>
          <a:bodyPr anchor="ctr">
            <a:spAutoFit/>
          </a:bodyPr>
          <a:lstStyle/>
          <a:p>
            <a:pPr algn="l">
              <a:spcBef>
                <a:spcPct val="50000"/>
              </a:spcBef>
            </a:pPr>
            <a:r>
              <a:rPr lang="en-US" sz="1600" b="1"/>
              <a:t>Regents Biology</a:t>
            </a:r>
            <a:endParaRPr lang="en-US">
              <a:latin typeface="Times" pitchFamily="8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rgbClr val="0F116A"/>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15%20If%20I%20Only%20Had%20A%20Brain.mp3"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0.jpe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audio" Target="../media/audio2.wav"/><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69"/>
          <p:cNvSpPr>
            <a:spLocks noGrp="1" noChangeArrowheads="1"/>
          </p:cNvSpPr>
          <p:nvPr>
            <p:ph type="dt" sz="quarter" idx="2"/>
          </p:nvPr>
        </p:nvSpPr>
        <p:spPr/>
        <p:txBody>
          <a:bodyPr/>
          <a:lstStyle/>
          <a:p>
            <a:r>
              <a:rPr lang="en-US"/>
              <a:t>2003-2004</a:t>
            </a:r>
            <a:endParaRPr lang="en-US" b="0"/>
          </a:p>
        </p:txBody>
      </p:sp>
      <p:pic>
        <p:nvPicPr>
          <p:cNvPr id="582658" name="15 If I Only Had A Brain.mp3">
            <a:hlinkClick r:id="" action="ppaction://media"/>
          </p:cNvPr>
          <p:cNvPicPr>
            <a:picLocks noRot="1" noChangeAspect="1" noChangeArrowheads="1"/>
          </p:cNvPicPr>
          <p:nvPr>
            <a:audioFile r:link="rId1"/>
          </p:nvPr>
        </p:nvPicPr>
        <p:blipFill>
          <a:blip r:embed="rId4" cstate="print"/>
          <a:srcRect/>
          <a:stretch>
            <a:fillRect/>
          </a:stretch>
        </p:blipFill>
        <p:spPr bwMode="auto">
          <a:xfrm>
            <a:off x="5910263" y="6451600"/>
            <a:ext cx="406400" cy="406400"/>
          </a:xfrm>
          <a:prstGeom prst="rect">
            <a:avLst/>
          </a:prstGeom>
          <a:solidFill>
            <a:schemeClr val="bg1"/>
          </a:solidFill>
        </p:spPr>
      </p:pic>
      <p:pic>
        <p:nvPicPr>
          <p:cNvPr id="582659" name="Picture 3"/>
          <p:cNvPicPr>
            <a:picLocks noChangeAspect="1" noChangeArrowheads="1"/>
          </p:cNvPicPr>
          <p:nvPr/>
        </p:nvPicPr>
        <p:blipFill>
          <a:blip r:embed="rId5" cstate="print"/>
          <a:srcRect b="4427"/>
          <a:stretch>
            <a:fillRect/>
          </a:stretch>
        </p:blipFill>
        <p:spPr bwMode="auto">
          <a:xfrm>
            <a:off x="6456363" y="4560888"/>
            <a:ext cx="2486025" cy="2133600"/>
          </a:xfrm>
          <a:prstGeom prst="rect">
            <a:avLst/>
          </a:prstGeom>
          <a:noFill/>
          <a:ln w="9525">
            <a:noFill/>
            <a:miter lim="800000"/>
            <a:headEnd/>
            <a:tailEnd/>
          </a:ln>
        </p:spPr>
      </p:pic>
      <p:sp>
        <p:nvSpPr>
          <p:cNvPr id="582660" name="Rectangle 4"/>
          <p:cNvSpPr>
            <a:spLocks noGrp="1" noChangeArrowheads="1"/>
          </p:cNvSpPr>
          <p:nvPr>
            <p:ph type="ctrTitle"/>
          </p:nvPr>
        </p:nvSpPr>
        <p:spPr>
          <a:xfrm>
            <a:off x="838200" y="2819400"/>
            <a:ext cx="7239000" cy="1038225"/>
          </a:xfrm>
        </p:spPr>
        <p:txBody>
          <a:bodyPr/>
          <a:lstStyle/>
          <a:p>
            <a:pPr algn="ctr"/>
            <a:r>
              <a:rPr lang="en-US" sz="6000" dirty="0"/>
              <a:t>Nervous System</a:t>
            </a:r>
          </a:p>
        </p:txBody>
      </p:sp>
      <p:grpSp>
        <p:nvGrpSpPr>
          <p:cNvPr id="582661" name="Group 5"/>
          <p:cNvGrpSpPr>
            <a:grpSpLocks/>
          </p:cNvGrpSpPr>
          <p:nvPr/>
        </p:nvGrpSpPr>
        <p:grpSpPr bwMode="auto">
          <a:xfrm>
            <a:off x="0" y="355600"/>
            <a:ext cx="5549900" cy="2498725"/>
            <a:chOff x="0" y="216"/>
            <a:chExt cx="3496" cy="1574"/>
          </a:xfrm>
        </p:grpSpPr>
        <p:grpSp>
          <p:nvGrpSpPr>
            <p:cNvPr id="582662" name="Group 6"/>
            <p:cNvGrpSpPr>
              <a:grpSpLocks/>
            </p:cNvGrpSpPr>
            <p:nvPr/>
          </p:nvGrpSpPr>
          <p:grpSpPr bwMode="auto">
            <a:xfrm>
              <a:off x="0" y="216"/>
              <a:ext cx="3496" cy="1574"/>
              <a:chOff x="288" y="2448"/>
              <a:chExt cx="3496" cy="1574"/>
            </a:xfrm>
          </p:grpSpPr>
          <p:pic>
            <p:nvPicPr>
              <p:cNvPr id="582663" name="Picture 7"/>
              <p:cNvPicPr>
                <a:picLocks noChangeAspect="1" noChangeArrowheads="1"/>
              </p:cNvPicPr>
              <p:nvPr/>
            </p:nvPicPr>
            <p:blipFill>
              <a:blip r:embed="rId6" cstate="print"/>
              <a:srcRect b="5496"/>
              <a:stretch>
                <a:fillRect/>
              </a:stretch>
            </p:blipFill>
            <p:spPr bwMode="auto">
              <a:xfrm>
                <a:off x="288" y="2448"/>
                <a:ext cx="3392" cy="1574"/>
              </a:xfrm>
              <a:prstGeom prst="rect">
                <a:avLst/>
              </a:prstGeom>
              <a:noFill/>
              <a:ln w="9525">
                <a:noFill/>
                <a:miter lim="800000"/>
                <a:headEnd/>
                <a:tailEnd/>
              </a:ln>
            </p:spPr>
          </p:pic>
          <p:sp>
            <p:nvSpPr>
              <p:cNvPr id="582664" name="Rectangle 8"/>
              <p:cNvSpPr>
                <a:spLocks noChangeArrowheads="1"/>
              </p:cNvSpPr>
              <p:nvPr/>
            </p:nvSpPr>
            <p:spPr bwMode="auto">
              <a:xfrm>
                <a:off x="1672" y="2496"/>
                <a:ext cx="2112" cy="1056"/>
              </a:xfrm>
              <a:prstGeom prst="rect">
                <a:avLst/>
              </a:prstGeom>
              <a:solidFill>
                <a:schemeClr val="bg1"/>
              </a:solidFill>
              <a:ln w="9525">
                <a:noFill/>
                <a:miter lim="800000"/>
                <a:headEnd/>
                <a:tailEnd/>
              </a:ln>
              <a:effectLst/>
            </p:spPr>
            <p:txBody>
              <a:bodyPr wrap="none" anchor="ctr"/>
              <a:lstStyle/>
              <a:p>
                <a:endParaRPr lang="en-US"/>
              </a:p>
            </p:txBody>
          </p:sp>
        </p:grpSp>
        <p:sp>
          <p:nvSpPr>
            <p:cNvPr id="582665" name="Rectangle 9"/>
            <p:cNvSpPr>
              <a:spLocks noChangeArrowheads="1"/>
            </p:cNvSpPr>
            <p:nvPr/>
          </p:nvSpPr>
          <p:spPr bwMode="auto">
            <a:xfrm>
              <a:off x="2061" y="1013"/>
              <a:ext cx="1008" cy="768"/>
            </a:xfrm>
            <a:prstGeom prst="rect">
              <a:avLst/>
            </a:prstGeom>
            <a:solidFill>
              <a:schemeClr val="bg1"/>
            </a:solidFill>
            <a:ln w="9525">
              <a:noFill/>
              <a:miter lim="800000"/>
              <a:headEnd/>
              <a:tailEnd/>
            </a:ln>
            <a:effectLst/>
          </p:spPr>
          <p:txBody>
            <a:bodyPr wrap="none" anchor="ctr"/>
            <a:lstStyle/>
            <a:p>
              <a:endParaRPr lang="en-US"/>
            </a:p>
          </p:txBody>
        </p:sp>
      </p:grpSp>
      <p:pic>
        <p:nvPicPr>
          <p:cNvPr id="582666" name="Picture 10"/>
          <p:cNvPicPr>
            <a:picLocks noChangeAspect="1" noChangeArrowheads="1"/>
          </p:cNvPicPr>
          <p:nvPr/>
        </p:nvPicPr>
        <p:blipFill>
          <a:blip r:embed="rId7" cstate="print"/>
          <a:srcRect/>
          <a:stretch>
            <a:fillRect/>
          </a:stretch>
        </p:blipFill>
        <p:spPr bwMode="auto">
          <a:xfrm>
            <a:off x="139700" y="4549775"/>
            <a:ext cx="3286125" cy="2198688"/>
          </a:xfrm>
          <a:prstGeom prst="rect">
            <a:avLst/>
          </a:prstGeom>
          <a:noFill/>
          <a:ln w="9525">
            <a:noFill/>
            <a:miter lim="800000"/>
            <a:headEnd/>
            <a:tailEnd/>
          </a:ln>
          <a:effectLst/>
        </p:spPr>
      </p:pic>
      <p:pic>
        <p:nvPicPr>
          <p:cNvPr id="582667" name="Picture 11"/>
          <p:cNvPicPr>
            <a:picLocks noChangeAspect="1" noChangeArrowheads="1"/>
          </p:cNvPicPr>
          <p:nvPr/>
        </p:nvPicPr>
        <p:blipFill>
          <a:blip r:embed="rId8" cstate="print"/>
          <a:srcRect/>
          <a:stretch>
            <a:fillRect/>
          </a:stretch>
        </p:blipFill>
        <p:spPr bwMode="auto">
          <a:xfrm>
            <a:off x="5478463" y="330200"/>
            <a:ext cx="3640137" cy="2425700"/>
          </a:xfrm>
          <a:prstGeom prst="rect">
            <a:avLst/>
          </a:prstGeom>
          <a:noFill/>
          <a:ln w="9525">
            <a:noFill/>
            <a:miter lim="800000"/>
            <a:headEnd/>
            <a:tailEnd/>
          </a:ln>
          <a:effectLst/>
        </p:spPr>
      </p:pic>
      <p:pic>
        <p:nvPicPr>
          <p:cNvPr id="582668" name="Picture 12"/>
          <p:cNvPicPr>
            <a:picLocks noChangeAspect="1" noChangeArrowheads="1"/>
          </p:cNvPicPr>
          <p:nvPr/>
        </p:nvPicPr>
        <p:blipFill>
          <a:blip r:embed="rId9" cstate="print"/>
          <a:srcRect/>
          <a:stretch>
            <a:fillRect/>
          </a:stretch>
        </p:blipFill>
        <p:spPr bwMode="auto">
          <a:xfrm>
            <a:off x="4124325" y="5183188"/>
            <a:ext cx="1812925" cy="1674812"/>
          </a:xfrm>
          <a:prstGeom prst="rect">
            <a:avLst/>
          </a:prstGeom>
          <a:noFill/>
          <a:ln w="9525">
            <a:noFill/>
            <a:miter lim="800000"/>
            <a:headEnd/>
            <a:tailEnd/>
          </a:ln>
          <a:effectLst/>
        </p:spPr>
      </p:pic>
      <p:sp>
        <p:nvSpPr>
          <p:cNvPr id="582669" name="Rectangle 13"/>
          <p:cNvSpPr>
            <a:spLocks noChangeArrowheads="1"/>
          </p:cNvSpPr>
          <p:nvPr/>
        </p:nvSpPr>
        <p:spPr bwMode="auto">
          <a:xfrm>
            <a:off x="3124200" y="2057400"/>
            <a:ext cx="304800" cy="152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265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96" fill="hold"/>
                                        <p:tgtEl>
                                          <p:spTgt spid="582658"/>
                                        </p:tgtEl>
                                      </p:cBhvr>
                                    </p:cmd>
                                  </p:childTnLst>
                                </p:cTn>
                              </p:par>
                            </p:childTnLst>
                          </p:cTn>
                        </p:par>
                      </p:childTnLst>
                    </p:cTn>
                  </p:par>
                </p:childTnLst>
              </p:cTn>
              <p:nextCondLst>
                <p:cond evt="onClick" delay="0">
                  <p:tgtEl>
                    <p:spTgt spid="58265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826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5" cstate="print"/>
          <a:srcRect b="3860"/>
          <a:stretch>
            <a:fillRect/>
          </a:stretch>
        </p:blipFill>
        <p:spPr bwMode="auto">
          <a:xfrm>
            <a:off x="4451350" y="914400"/>
            <a:ext cx="4692650" cy="2921000"/>
          </a:xfrm>
          <a:prstGeom prst="rect">
            <a:avLst/>
          </a:prstGeom>
          <a:noFill/>
        </p:spPr>
      </p:pic>
      <p:sp>
        <p:nvSpPr>
          <p:cNvPr id="600067" name="Rectangle 3"/>
          <p:cNvSpPr>
            <a:spLocks noGrp="1" noChangeArrowheads="1"/>
          </p:cNvSpPr>
          <p:nvPr>
            <p:ph type="title"/>
          </p:nvPr>
        </p:nvSpPr>
        <p:spPr/>
        <p:txBody>
          <a:bodyPr/>
          <a:lstStyle/>
          <a:p>
            <a:r>
              <a:rPr lang="en-US" u="sng" dirty="0"/>
              <a:t>Primitive brain </a:t>
            </a:r>
          </a:p>
        </p:txBody>
      </p:sp>
      <p:sp>
        <p:nvSpPr>
          <p:cNvPr id="600068" name="Rectangle 4" descr="Rectangle: Click to edit Master text styles&#10;Second level&#10;Third level&#10;Fourth level&#10;Fifth level"/>
          <p:cNvSpPr>
            <a:spLocks noGrp="1" noChangeArrowheads="1"/>
          </p:cNvSpPr>
          <p:nvPr>
            <p:ph type="body" idx="1"/>
          </p:nvPr>
        </p:nvSpPr>
        <p:spPr>
          <a:xfrm>
            <a:off x="838200" y="1371600"/>
            <a:ext cx="8120063" cy="5029200"/>
          </a:xfrm>
        </p:spPr>
        <p:txBody>
          <a:bodyPr/>
          <a:lstStyle/>
          <a:p>
            <a:pPr>
              <a:lnSpc>
                <a:spcPct val="90000"/>
              </a:lnSpc>
              <a:buClrTx/>
            </a:pPr>
            <a:r>
              <a:rPr lang="en-US" sz="3200"/>
              <a:t>The “lower brain”</a:t>
            </a:r>
          </a:p>
          <a:p>
            <a:pPr lvl="1">
              <a:lnSpc>
                <a:spcPct val="90000"/>
              </a:lnSpc>
              <a:buClrTx/>
            </a:pPr>
            <a:r>
              <a:rPr lang="en-US" sz="3000"/>
              <a:t>medulla oblongata</a:t>
            </a:r>
          </a:p>
          <a:p>
            <a:pPr lvl="1">
              <a:lnSpc>
                <a:spcPct val="90000"/>
              </a:lnSpc>
              <a:buClrTx/>
            </a:pPr>
            <a:r>
              <a:rPr lang="en-US" sz="3000"/>
              <a:t>pons</a:t>
            </a:r>
          </a:p>
          <a:p>
            <a:pPr lvl="1">
              <a:lnSpc>
                <a:spcPct val="90000"/>
              </a:lnSpc>
              <a:buClrTx/>
            </a:pPr>
            <a:r>
              <a:rPr lang="en-US" sz="3000"/>
              <a:t>cerebellum</a:t>
            </a:r>
          </a:p>
          <a:p>
            <a:pPr>
              <a:lnSpc>
                <a:spcPct val="90000"/>
              </a:lnSpc>
              <a:buClrTx/>
            </a:pPr>
            <a:r>
              <a:rPr lang="en-US" sz="3200"/>
              <a:t>Functions</a:t>
            </a:r>
          </a:p>
          <a:p>
            <a:pPr lvl="1">
              <a:lnSpc>
                <a:spcPct val="90000"/>
              </a:lnSpc>
              <a:buClrTx/>
            </a:pPr>
            <a:r>
              <a:rPr lang="en-US" sz="3000"/>
              <a:t>basic body functions</a:t>
            </a:r>
          </a:p>
          <a:p>
            <a:pPr lvl="2">
              <a:lnSpc>
                <a:spcPct val="90000"/>
              </a:lnSpc>
              <a:buClrTx/>
            </a:pPr>
            <a:r>
              <a:rPr lang="en-US" sz="2600"/>
              <a:t>breathing, heart, digestion, swallowing, vomiting</a:t>
            </a:r>
          </a:p>
          <a:p>
            <a:pPr lvl="1">
              <a:lnSpc>
                <a:spcPct val="90000"/>
              </a:lnSpc>
              <a:buClrTx/>
            </a:pPr>
            <a:r>
              <a:rPr lang="en-US" sz="3000"/>
              <a:t>homeostasis</a:t>
            </a:r>
          </a:p>
          <a:p>
            <a:pPr lvl="1">
              <a:lnSpc>
                <a:spcPct val="90000"/>
              </a:lnSpc>
              <a:buClrTx/>
            </a:pPr>
            <a:r>
              <a:rPr lang="en-US" sz="3000"/>
              <a:t>coordination of movement</a:t>
            </a:r>
          </a:p>
        </p:txBody>
      </p:sp>
      <p:sp>
        <p:nvSpPr>
          <p:cNvPr id="600069" name="Oval 5"/>
          <p:cNvSpPr>
            <a:spLocks noChangeArrowheads="1"/>
          </p:cNvSpPr>
          <p:nvPr/>
        </p:nvSpPr>
        <p:spPr bwMode="auto">
          <a:xfrm>
            <a:off x="5791200" y="2209800"/>
            <a:ext cx="3200400" cy="1600200"/>
          </a:xfrm>
          <a:prstGeom prst="ellipse">
            <a:avLst/>
          </a:prstGeom>
          <a:noFill/>
          <a:ln w="57150">
            <a:solidFill>
              <a:srgbClr val="CC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0068">
                                            <p:txEl>
                                              <p:pRg st="0" end="0"/>
                                            </p:txEl>
                                          </p:spTgt>
                                        </p:tgtEl>
                                        <p:attrNameLst>
                                          <p:attrName>style.visibility</p:attrName>
                                        </p:attrNameLst>
                                      </p:cBhvr>
                                      <p:to>
                                        <p:strVal val="visible"/>
                                      </p:to>
                                    </p:set>
                                    <p:anim calcmode="lin" valueType="num">
                                      <p:cBhvr additive="base">
                                        <p:cTn id="7" dur="500" fill="hold"/>
                                        <p:tgtEl>
                                          <p:spTgt spid="6000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00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00069"/>
                                        </p:tgtEl>
                                        <p:attrNameLst>
                                          <p:attrName>style.visibility</p:attrName>
                                        </p:attrNameLst>
                                      </p:cBhvr>
                                      <p:to>
                                        <p:strVal val="visible"/>
                                      </p:to>
                                    </p:set>
                                    <p:animEffect transition="in" filter="wipe(left)">
                                      <p:cBhvr>
                                        <p:cTn id="13" dur="500"/>
                                        <p:tgtEl>
                                          <p:spTgt spid="60006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0068">
                                            <p:txEl>
                                              <p:pRg st="1" end="1"/>
                                            </p:txEl>
                                          </p:spTgt>
                                        </p:tgtEl>
                                        <p:attrNameLst>
                                          <p:attrName>style.visibility</p:attrName>
                                        </p:attrNameLst>
                                      </p:cBhvr>
                                      <p:to>
                                        <p:strVal val="visible"/>
                                      </p:to>
                                    </p:set>
                                    <p:anim calcmode="lin" valueType="num">
                                      <p:cBhvr additive="base">
                                        <p:cTn id="18" dur="500" fill="hold"/>
                                        <p:tgtEl>
                                          <p:spTgt spid="60006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00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00068">
                                            <p:txEl>
                                              <p:pRg st="2" end="2"/>
                                            </p:txEl>
                                          </p:spTgt>
                                        </p:tgtEl>
                                        <p:attrNameLst>
                                          <p:attrName>style.visibility</p:attrName>
                                        </p:attrNameLst>
                                      </p:cBhvr>
                                      <p:to>
                                        <p:strVal val="visible"/>
                                      </p:to>
                                    </p:set>
                                    <p:anim calcmode="lin" valueType="num">
                                      <p:cBhvr additive="base">
                                        <p:cTn id="24" dur="500" fill="hold"/>
                                        <p:tgtEl>
                                          <p:spTgt spid="60006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000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00068">
                                            <p:txEl>
                                              <p:pRg st="3" end="3"/>
                                            </p:txEl>
                                          </p:spTgt>
                                        </p:tgtEl>
                                        <p:attrNameLst>
                                          <p:attrName>style.visibility</p:attrName>
                                        </p:attrNameLst>
                                      </p:cBhvr>
                                      <p:to>
                                        <p:strVal val="visible"/>
                                      </p:to>
                                    </p:set>
                                    <p:anim calcmode="lin" valueType="num">
                                      <p:cBhvr additive="base">
                                        <p:cTn id="30" dur="500" fill="hold"/>
                                        <p:tgtEl>
                                          <p:spTgt spid="60006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000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00068">
                                            <p:txEl>
                                              <p:pRg st="4" end="4"/>
                                            </p:txEl>
                                          </p:spTgt>
                                        </p:tgtEl>
                                        <p:attrNameLst>
                                          <p:attrName>style.visibility</p:attrName>
                                        </p:attrNameLst>
                                      </p:cBhvr>
                                      <p:to>
                                        <p:strVal val="visible"/>
                                      </p:to>
                                    </p:set>
                                    <p:anim calcmode="lin" valueType="num">
                                      <p:cBhvr additive="base">
                                        <p:cTn id="36" dur="500" fill="hold"/>
                                        <p:tgtEl>
                                          <p:spTgt spid="600068">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000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00068">
                                            <p:txEl>
                                              <p:pRg st="5" end="5"/>
                                            </p:txEl>
                                          </p:spTgt>
                                        </p:tgtEl>
                                        <p:attrNameLst>
                                          <p:attrName>style.visibility</p:attrName>
                                        </p:attrNameLst>
                                      </p:cBhvr>
                                      <p:to>
                                        <p:strVal val="visible"/>
                                      </p:to>
                                    </p:set>
                                    <p:anim calcmode="lin" valueType="num">
                                      <p:cBhvr additive="base">
                                        <p:cTn id="42" dur="500" fill="hold"/>
                                        <p:tgtEl>
                                          <p:spTgt spid="600068">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000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par>
                                <p:cTn id="44" presetID="2" presetClass="entr" presetSubtype="8" fill="hold" grpId="0" nodeType="withEffect">
                                  <p:stCondLst>
                                    <p:cond delay="0"/>
                                  </p:stCondLst>
                                  <p:childTnLst>
                                    <p:set>
                                      <p:cBhvr>
                                        <p:cTn id="45" dur="1" fill="hold">
                                          <p:stCondLst>
                                            <p:cond delay="0"/>
                                          </p:stCondLst>
                                        </p:cTn>
                                        <p:tgtEl>
                                          <p:spTgt spid="600068">
                                            <p:txEl>
                                              <p:pRg st="6" end="6"/>
                                            </p:txEl>
                                          </p:spTgt>
                                        </p:tgtEl>
                                        <p:attrNameLst>
                                          <p:attrName>style.visibility</p:attrName>
                                        </p:attrNameLst>
                                      </p:cBhvr>
                                      <p:to>
                                        <p:strVal val="visible"/>
                                      </p:to>
                                    </p:set>
                                    <p:anim calcmode="lin" valueType="num">
                                      <p:cBhvr additive="base">
                                        <p:cTn id="46" dur="500" fill="hold"/>
                                        <p:tgtEl>
                                          <p:spTgt spid="600068">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6000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00068">
                                            <p:txEl>
                                              <p:pRg st="7" end="7"/>
                                            </p:txEl>
                                          </p:spTgt>
                                        </p:tgtEl>
                                        <p:attrNameLst>
                                          <p:attrName>style.visibility</p:attrName>
                                        </p:attrNameLst>
                                      </p:cBhvr>
                                      <p:to>
                                        <p:strVal val="visible"/>
                                      </p:to>
                                    </p:set>
                                    <p:anim calcmode="lin" valueType="num">
                                      <p:cBhvr additive="base">
                                        <p:cTn id="52" dur="500" fill="hold"/>
                                        <p:tgtEl>
                                          <p:spTgt spid="600068">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0006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600068">
                                            <p:txEl>
                                              <p:pRg st="8" end="8"/>
                                            </p:txEl>
                                          </p:spTgt>
                                        </p:tgtEl>
                                        <p:attrNameLst>
                                          <p:attrName>style.visibility</p:attrName>
                                        </p:attrNameLst>
                                      </p:cBhvr>
                                      <p:to>
                                        <p:strVal val="visible"/>
                                      </p:to>
                                    </p:set>
                                    <p:anim calcmode="lin" valueType="num">
                                      <p:cBhvr additive="base">
                                        <p:cTn id="58" dur="500" fill="hold"/>
                                        <p:tgtEl>
                                          <p:spTgt spid="600068">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000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build="p" autoUpdateAnimBg="0"/>
      <p:bldP spid="60006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Date Placeholder 4"/>
          <p:cNvSpPr>
            <a:spLocks noGrp="1"/>
          </p:cNvSpPr>
          <p:nvPr>
            <p:ph type="dt" sz="quarter" idx="11"/>
          </p:nvPr>
        </p:nvSpPr>
        <p:spPr/>
        <p:txBody>
          <a:bodyPr/>
          <a:lstStyle/>
          <a:p>
            <a:r>
              <a:rPr lang="en-US"/>
              <a:t>2003-2004</a:t>
            </a:r>
            <a:endParaRPr lang="en-US" b="0"/>
          </a:p>
        </p:txBody>
      </p:sp>
      <p:pic>
        <p:nvPicPr>
          <p:cNvPr id="608258" name="Picture 2"/>
          <p:cNvPicPr>
            <a:picLocks noChangeAspect="1" noChangeArrowheads="1"/>
          </p:cNvPicPr>
          <p:nvPr/>
        </p:nvPicPr>
        <p:blipFill>
          <a:blip r:embed="rId5" cstate="print"/>
          <a:srcRect r="68529" b="46008"/>
          <a:stretch>
            <a:fillRect/>
          </a:stretch>
        </p:blipFill>
        <p:spPr bwMode="auto">
          <a:xfrm>
            <a:off x="5181600" y="3267075"/>
            <a:ext cx="3714750" cy="3514725"/>
          </a:xfrm>
          <a:prstGeom prst="rect">
            <a:avLst/>
          </a:prstGeom>
          <a:noFill/>
          <a:ln w="9525">
            <a:noFill/>
            <a:miter lim="800000"/>
            <a:headEnd/>
            <a:tailEnd/>
          </a:ln>
        </p:spPr>
      </p:pic>
      <p:sp>
        <p:nvSpPr>
          <p:cNvPr id="608259" name="Rectangle 3"/>
          <p:cNvSpPr>
            <a:spLocks noGrp="1" noChangeArrowheads="1"/>
          </p:cNvSpPr>
          <p:nvPr>
            <p:ph type="title"/>
          </p:nvPr>
        </p:nvSpPr>
        <p:spPr/>
        <p:txBody>
          <a:bodyPr/>
          <a:lstStyle/>
          <a:p>
            <a:r>
              <a:rPr lang="en-US" u="sng" dirty="0"/>
              <a:t>Higher brain </a:t>
            </a:r>
          </a:p>
        </p:txBody>
      </p:sp>
      <p:pic>
        <p:nvPicPr>
          <p:cNvPr id="608261" name="Picture 5"/>
          <p:cNvPicPr>
            <a:picLocks noChangeAspect="1" noChangeArrowheads="1"/>
          </p:cNvPicPr>
          <p:nvPr/>
        </p:nvPicPr>
        <p:blipFill>
          <a:blip r:embed="rId6" cstate="print"/>
          <a:srcRect b="3860"/>
          <a:stretch>
            <a:fillRect/>
          </a:stretch>
        </p:blipFill>
        <p:spPr bwMode="auto">
          <a:xfrm>
            <a:off x="4451350" y="381000"/>
            <a:ext cx="4692650" cy="2921000"/>
          </a:xfrm>
          <a:prstGeom prst="rect">
            <a:avLst/>
          </a:prstGeom>
          <a:noFill/>
        </p:spPr>
      </p:pic>
      <p:sp>
        <p:nvSpPr>
          <p:cNvPr id="608262" name="Oval 6"/>
          <p:cNvSpPr>
            <a:spLocks noChangeArrowheads="1"/>
          </p:cNvSpPr>
          <p:nvPr/>
        </p:nvSpPr>
        <p:spPr bwMode="auto">
          <a:xfrm>
            <a:off x="5867400" y="381000"/>
            <a:ext cx="3200400" cy="1600200"/>
          </a:xfrm>
          <a:prstGeom prst="ellipse">
            <a:avLst/>
          </a:prstGeom>
          <a:noFill/>
          <a:ln w="57150">
            <a:solidFill>
              <a:srgbClr val="CC0000"/>
            </a:solidFill>
            <a:round/>
            <a:headEnd/>
            <a:tailEnd/>
          </a:ln>
          <a:effectLst/>
        </p:spPr>
        <p:txBody>
          <a:bodyPr wrap="none" anchor="ctr"/>
          <a:lstStyle/>
          <a:p>
            <a:endParaRPr lang="en-US"/>
          </a:p>
        </p:txBody>
      </p:sp>
      <p:sp>
        <p:nvSpPr>
          <p:cNvPr id="608260" name="Rectangle 4" descr="Rectangle: Click to edit Master text styles&#10;Second level&#10;Third level&#10;Fourth level&#10;Fifth level"/>
          <p:cNvSpPr>
            <a:spLocks noGrp="1" noChangeArrowheads="1"/>
          </p:cNvSpPr>
          <p:nvPr>
            <p:ph type="body" idx="1"/>
          </p:nvPr>
        </p:nvSpPr>
        <p:spPr>
          <a:xfrm>
            <a:off x="609600" y="1371600"/>
            <a:ext cx="7899400" cy="5065713"/>
          </a:xfrm>
        </p:spPr>
        <p:txBody>
          <a:bodyPr/>
          <a:lstStyle/>
          <a:p>
            <a:pPr>
              <a:lnSpc>
                <a:spcPct val="90000"/>
              </a:lnSpc>
            </a:pPr>
            <a:r>
              <a:rPr lang="en-US" dirty="0"/>
              <a:t>Cerebrum</a:t>
            </a:r>
          </a:p>
          <a:p>
            <a:pPr lvl="1">
              <a:lnSpc>
                <a:spcPct val="90000"/>
              </a:lnSpc>
            </a:pPr>
            <a:r>
              <a:rPr lang="en-US" dirty="0"/>
              <a:t>2 hemispheres</a:t>
            </a:r>
            <a:endParaRPr lang="en-US" u="sng" dirty="0">
              <a:solidFill>
                <a:schemeClr val="tx2"/>
              </a:solidFill>
            </a:endParaRPr>
          </a:p>
          <a:p>
            <a:pPr lvl="1">
              <a:lnSpc>
                <a:spcPct val="90000"/>
              </a:lnSpc>
            </a:pPr>
            <a:r>
              <a:rPr lang="en-US" dirty="0"/>
              <a:t>left = right side of </a:t>
            </a:r>
            <a:br>
              <a:rPr lang="en-US" dirty="0"/>
            </a:br>
            <a:r>
              <a:rPr lang="en-US" dirty="0"/>
              <a:t>body</a:t>
            </a:r>
          </a:p>
          <a:p>
            <a:pPr lvl="1">
              <a:lnSpc>
                <a:spcPct val="90000"/>
              </a:lnSpc>
            </a:pPr>
            <a:r>
              <a:rPr lang="en-US" dirty="0"/>
              <a:t>right = left side of </a:t>
            </a:r>
            <a:br>
              <a:rPr lang="en-US" dirty="0"/>
            </a:br>
            <a:r>
              <a:rPr lang="en-US" dirty="0"/>
              <a:t>body</a:t>
            </a:r>
          </a:p>
          <a:p>
            <a:pPr>
              <a:lnSpc>
                <a:spcPct val="80000"/>
              </a:lnSpc>
            </a:pPr>
            <a:r>
              <a:rPr lang="en-US" dirty="0"/>
              <a:t>Corpus callosum</a:t>
            </a:r>
            <a:endParaRPr lang="en-US" u="sng" dirty="0">
              <a:solidFill>
                <a:schemeClr val="tx2"/>
              </a:solidFill>
            </a:endParaRPr>
          </a:p>
          <a:p>
            <a:pPr lvl="1">
              <a:lnSpc>
                <a:spcPct val="90000"/>
              </a:lnSpc>
            </a:pPr>
            <a:r>
              <a:rPr lang="en-US" dirty="0"/>
              <a:t>connection </a:t>
            </a:r>
            <a:br>
              <a:rPr lang="en-US" dirty="0"/>
            </a:br>
            <a:r>
              <a:rPr lang="en-US" dirty="0"/>
              <a:t>between 2 hemispheres</a:t>
            </a:r>
            <a:endParaRPr lang="en-US" b="0" dirty="0">
              <a:solidFill>
                <a:srgbClr val="33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8260">
                                            <p:txEl>
                                              <p:pRg st="0" end="0"/>
                                            </p:txEl>
                                          </p:spTgt>
                                        </p:tgtEl>
                                        <p:attrNameLst>
                                          <p:attrName>style.visibility</p:attrName>
                                        </p:attrNameLst>
                                      </p:cBhvr>
                                      <p:to>
                                        <p:strVal val="visible"/>
                                      </p:to>
                                    </p:set>
                                    <p:anim calcmode="lin" valueType="num">
                                      <p:cBhvr additive="base">
                                        <p:cTn id="7" dur="500" fill="hold"/>
                                        <p:tgtEl>
                                          <p:spTgt spid="6082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8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08262"/>
                                        </p:tgtEl>
                                        <p:attrNameLst>
                                          <p:attrName>style.visibility</p:attrName>
                                        </p:attrNameLst>
                                      </p:cBhvr>
                                      <p:to>
                                        <p:strVal val="visible"/>
                                      </p:to>
                                    </p:set>
                                    <p:animEffect transition="in" filter="wipe(left)">
                                      <p:cBhvr>
                                        <p:cTn id="13" dur="500"/>
                                        <p:tgtEl>
                                          <p:spTgt spid="60826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8260">
                                            <p:txEl>
                                              <p:pRg st="1" end="1"/>
                                            </p:txEl>
                                          </p:spTgt>
                                        </p:tgtEl>
                                        <p:attrNameLst>
                                          <p:attrName>style.visibility</p:attrName>
                                        </p:attrNameLst>
                                      </p:cBhvr>
                                      <p:to>
                                        <p:strVal val="visible"/>
                                      </p:to>
                                    </p:set>
                                    <p:anim calcmode="lin" valueType="num">
                                      <p:cBhvr additive="base">
                                        <p:cTn id="18" dur="500" fill="hold"/>
                                        <p:tgtEl>
                                          <p:spTgt spid="60826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82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08260">
                                            <p:txEl>
                                              <p:pRg st="2" end="2"/>
                                            </p:txEl>
                                          </p:spTgt>
                                        </p:tgtEl>
                                        <p:attrNameLst>
                                          <p:attrName>style.visibility</p:attrName>
                                        </p:attrNameLst>
                                      </p:cBhvr>
                                      <p:to>
                                        <p:strVal val="visible"/>
                                      </p:to>
                                    </p:set>
                                    <p:anim calcmode="lin" valueType="num">
                                      <p:cBhvr additive="base">
                                        <p:cTn id="24" dur="500" fill="hold"/>
                                        <p:tgtEl>
                                          <p:spTgt spid="60826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082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08260">
                                            <p:txEl>
                                              <p:pRg st="3" end="3"/>
                                            </p:txEl>
                                          </p:spTgt>
                                        </p:tgtEl>
                                        <p:attrNameLst>
                                          <p:attrName>style.visibility</p:attrName>
                                        </p:attrNameLst>
                                      </p:cBhvr>
                                      <p:to>
                                        <p:strVal val="visible"/>
                                      </p:to>
                                    </p:set>
                                    <p:anim calcmode="lin" valueType="num">
                                      <p:cBhvr additive="base">
                                        <p:cTn id="30" dur="500" fill="hold"/>
                                        <p:tgtEl>
                                          <p:spTgt spid="608260">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082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08260">
                                            <p:txEl>
                                              <p:pRg st="4" end="4"/>
                                            </p:txEl>
                                          </p:spTgt>
                                        </p:tgtEl>
                                        <p:attrNameLst>
                                          <p:attrName>style.visibility</p:attrName>
                                        </p:attrNameLst>
                                      </p:cBhvr>
                                      <p:to>
                                        <p:strVal val="visible"/>
                                      </p:to>
                                    </p:set>
                                    <p:anim calcmode="lin" valueType="num">
                                      <p:cBhvr additive="base">
                                        <p:cTn id="36" dur="500" fill="hold"/>
                                        <p:tgtEl>
                                          <p:spTgt spid="608260">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082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08260">
                                            <p:txEl>
                                              <p:pRg st="5" end="5"/>
                                            </p:txEl>
                                          </p:spTgt>
                                        </p:tgtEl>
                                        <p:attrNameLst>
                                          <p:attrName>style.visibility</p:attrName>
                                        </p:attrNameLst>
                                      </p:cBhvr>
                                      <p:to>
                                        <p:strVal val="visible"/>
                                      </p:to>
                                    </p:set>
                                    <p:anim calcmode="lin" valueType="num">
                                      <p:cBhvr additive="base">
                                        <p:cTn id="42" dur="500" fill="hold"/>
                                        <p:tgtEl>
                                          <p:spTgt spid="608260">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082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2" grpId="0" animBg="1"/>
      <p:bldP spid="60826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r>
              <a:rPr lang="en-US"/>
              <a:t>2003-2004</a:t>
            </a:r>
            <a:endParaRPr lang="en-US" b="0"/>
          </a:p>
        </p:txBody>
      </p:sp>
      <p:pic>
        <p:nvPicPr>
          <p:cNvPr id="610306" name="Picture 2"/>
          <p:cNvPicPr>
            <a:picLocks noChangeAspect="1" noChangeArrowheads="1"/>
          </p:cNvPicPr>
          <p:nvPr/>
        </p:nvPicPr>
        <p:blipFill>
          <a:blip r:embed="rId4" cstate="print"/>
          <a:srcRect r="68529" b="37938"/>
          <a:stretch>
            <a:fillRect/>
          </a:stretch>
        </p:blipFill>
        <p:spPr bwMode="auto">
          <a:xfrm>
            <a:off x="5702300" y="3162300"/>
            <a:ext cx="3398838" cy="3695700"/>
          </a:xfrm>
          <a:prstGeom prst="rect">
            <a:avLst/>
          </a:prstGeom>
          <a:noFill/>
          <a:ln w="9525">
            <a:noFill/>
            <a:miter lim="800000"/>
            <a:headEnd/>
            <a:tailEnd/>
          </a:ln>
        </p:spPr>
      </p:pic>
      <p:sp>
        <p:nvSpPr>
          <p:cNvPr id="610307" name="Rectangle 3"/>
          <p:cNvSpPr>
            <a:spLocks noGrp="1" noChangeArrowheads="1"/>
          </p:cNvSpPr>
          <p:nvPr>
            <p:ph type="title"/>
          </p:nvPr>
        </p:nvSpPr>
        <p:spPr>
          <a:xfrm>
            <a:off x="609600" y="457200"/>
            <a:ext cx="7772400" cy="762000"/>
          </a:xfrm>
        </p:spPr>
        <p:txBody>
          <a:bodyPr/>
          <a:lstStyle/>
          <a:p>
            <a:r>
              <a:rPr lang="en-US" u="sng" dirty="0"/>
              <a:t>Division of Brain Function</a:t>
            </a:r>
          </a:p>
        </p:txBody>
      </p:sp>
      <p:sp>
        <p:nvSpPr>
          <p:cNvPr id="610308" name="Rectangle 4" descr="Rectangle: Click to edit Master text styles&#10;Second level&#10;Third level&#10;Fourth level&#10;Fifth level"/>
          <p:cNvSpPr>
            <a:spLocks noGrp="1" noChangeArrowheads="1"/>
          </p:cNvSpPr>
          <p:nvPr>
            <p:ph type="body" idx="1"/>
          </p:nvPr>
        </p:nvSpPr>
        <p:spPr>
          <a:xfrm>
            <a:off x="838200" y="1371600"/>
            <a:ext cx="7467600" cy="4572000"/>
          </a:xfrm>
        </p:spPr>
        <p:txBody>
          <a:bodyPr/>
          <a:lstStyle/>
          <a:p>
            <a:pPr>
              <a:lnSpc>
                <a:spcPct val="90000"/>
              </a:lnSpc>
              <a:buClrTx/>
            </a:pPr>
            <a:r>
              <a:rPr lang="en-US" dirty="0"/>
              <a:t>Left hemisphere</a:t>
            </a:r>
          </a:p>
          <a:p>
            <a:pPr lvl="1">
              <a:buClrTx/>
            </a:pPr>
            <a:r>
              <a:rPr lang="en-US" sz="2400" dirty="0"/>
              <a:t>“logic side”</a:t>
            </a:r>
          </a:p>
          <a:p>
            <a:pPr lvl="1">
              <a:buClrTx/>
            </a:pPr>
            <a:r>
              <a:rPr lang="en-US" sz="2400" dirty="0"/>
              <a:t>language, math, logic operations, vision &amp; hearing details</a:t>
            </a:r>
          </a:p>
          <a:p>
            <a:pPr lvl="1">
              <a:buClrTx/>
            </a:pPr>
            <a:r>
              <a:rPr lang="en-US" sz="2400" dirty="0"/>
              <a:t>fine motor control</a:t>
            </a:r>
            <a:endParaRPr lang="en-US" dirty="0"/>
          </a:p>
          <a:p>
            <a:pPr>
              <a:lnSpc>
                <a:spcPct val="90000"/>
              </a:lnSpc>
              <a:buClrTx/>
            </a:pPr>
            <a:r>
              <a:rPr lang="en-US" dirty="0"/>
              <a:t>Right hemisphere </a:t>
            </a:r>
          </a:p>
          <a:p>
            <a:pPr lvl="1">
              <a:buClrTx/>
            </a:pPr>
            <a:r>
              <a:rPr lang="en-US" sz="2400" dirty="0"/>
              <a:t>“creative side”</a:t>
            </a:r>
          </a:p>
          <a:p>
            <a:pPr lvl="1">
              <a:buClrTx/>
            </a:pPr>
            <a:r>
              <a:rPr lang="en-US" sz="2400" dirty="0"/>
              <a:t>pattern recognition, spatial </a:t>
            </a:r>
            <a:br>
              <a:rPr lang="en-US" sz="2400" dirty="0"/>
            </a:br>
            <a:r>
              <a:rPr lang="en-US" sz="2400" dirty="0"/>
              <a:t>relationships, non-verbal </a:t>
            </a:r>
            <a:br>
              <a:rPr lang="en-US" sz="2400" dirty="0"/>
            </a:br>
            <a:r>
              <a:rPr lang="en-US" sz="2400" dirty="0"/>
              <a:t>ideas, emotions, multi-tasking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0308">
                                            <p:txEl>
                                              <p:pRg st="0" end="0"/>
                                            </p:txEl>
                                          </p:spTgt>
                                        </p:tgtEl>
                                        <p:attrNameLst>
                                          <p:attrName>style.visibility</p:attrName>
                                        </p:attrNameLst>
                                      </p:cBhvr>
                                      <p:to>
                                        <p:strVal val="visible"/>
                                      </p:to>
                                    </p:set>
                                    <p:anim calcmode="lin" valueType="num">
                                      <p:cBhvr additive="base">
                                        <p:cTn id="7" dur="500" fill="hold"/>
                                        <p:tgtEl>
                                          <p:spTgt spid="6103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03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0308">
                                            <p:txEl>
                                              <p:pRg st="1" end="1"/>
                                            </p:txEl>
                                          </p:spTgt>
                                        </p:tgtEl>
                                        <p:attrNameLst>
                                          <p:attrName>style.visibility</p:attrName>
                                        </p:attrNameLst>
                                      </p:cBhvr>
                                      <p:to>
                                        <p:strVal val="visible"/>
                                      </p:to>
                                    </p:set>
                                    <p:anim calcmode="lin" valueType="num">
                                      <p:cBhvr additive="base">
                                        <p:cTn id="13" dur="500" fill="hold"/>
                                        <p:tgtEl>
                                          <p:spTgt spid="6103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03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0308">
                                            <p:txEl>
                                              <p:pRg st="2" end="2"/>
                                            </p:txEl>
                                          </p:spTgt>
                                        </p:tgtEl>
                                        <p:attrNameLst>
                                          <p:attrName>style.visibility</p:attrName>
                                        </p:attrNameLst>
                                      </p:cBhvr>
                                      <p:to>
                                        <p:strVal val="visible"/>
                                      </p:to>
                                    </p:set>
                                    <p:anim calcmode="lin" valueType="num">
                                      <p:cBhvr additive="base">
                                        <p:cTn id="19" dur="500" fill="hold"/>
                                        <p:tgtEl>
                                          <p:spTgt spid="6103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03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0308">
                                            <p:txEl>
                                              <p:pRg st="3" end="3"/>
                                            </p:txEl>
                                          </p:spTgt>
                                        </p:tgtEl>
                                        <p:attrNameLst>
                                          <p:attrName>style.visibility</p:attrName>
                                        </p:attrNameLst>
                                      </p:cBhvr>
                                      <p:to>
                                        <p:strVal val="visible"/>
                                      </p:to>
                                    </p:set>
                                    <p:anim calcmode="lin" valueType="num">
                                      <p:cBhvr additive="base">
                                        <p:cTn id="25" dur="500" fill="hold"/>
                                        <p:tgtEl>
                                          <p:spTgt spid="6103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03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0308">
                                            <p:txEl>
                                              <p:pRg st="4" end="4"/>
                                            </p:txEl>
                                          </p:spTgt>
                                        </p:tgtEl>
                                        <p:attrNameLst>
                                          <p:attrName>style.visibility</p:attrName>
                                        </p:attrNameLst>
                                      </p:cBhvr>
                                      <p:to>
                                        <p:strVal val="visible"/>
                                      </p:to>
                                    </p:set>
                                    <p:anim calcmode="lin" valueType="num">
                                      <p:cBhvr additive="base">
                                        <p:cTn id="31" dur="500" fill="hold"/>
                                        <p:tgtEl>
                                          <p:spTgt spid="6103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03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0308">
                                            <p:txEl>
                                              <p:pRg st="5" end="5"/>
                                            </p:txEl>
                                          </p:spTgt>
                                        </p:tgtEl>
                                        <p:attrNameLst>
                                          <p:attrName>style.visibility</p:attrName>
                                        </p:attrNameLst>
                                      </p:cBhvr>
                                      <p:to>
                                        <p:strVal val="visible"/>
                                      </p:to>
                                    </p:set>
                                    <p:anim calcmode="lin" valueType="num">
                                      <p:cBhvr additive="base">
                                        <p:cTn id="37" dur="500" fill="hold"/>
                                        <p:tgtEl>
                                          <p:spTgt spid="61030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03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0308">
                                            <p:txEl>
                                              <p:pRg st="6" end="6"/>
                                            </p:txEl>
                                          </p:spTgt>
                                        </p:tgtEl>
                                        <p:attrNameLst>
                                          <p:attrName>style.visibility</p:attrName>
                                        </p:attrNameLst>
                                      </p:cBhvr>
                                      <p:to>
                                        <p:strVal val="visible"/>
                                      </p:to>
                                    </p:set>
                                    <p:anim calcmode="lin" valueType="num">
                                      <p:cBhvr additive="base">
                                        <p:cTn id="43" dur="500" fill="hold"/>
                                        <p:tgtEl>
                                          <p:spTgt spid="61030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03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624681" y="381000"/>
            <a:ext cx="7772400" cy="762000"/>
          </a:xfrm>
        </p:spPr>
        <p:txBody>
          <a:bodyPr/>
          <a:lstStyle/>
          <a:p>
            <a:r>
              <a:rPr lang="en-US" u="sng" dirty="0"/>
              <a:t>Cerebrum specialization</a:t>
            </a:r>
          </a:p>
        </p:txBody>
      </p:sp>
      <p:pic>
        <p:nvPicPr>
          <p:cNvPr id="612356" name="Picture 4"/>
          <p:cNvPicPr>
            <a:picLocks noChangeAspect="1" noChangeArrowheads="1"/>
          </p:cNvPicPr>
          <p:nvPr/>
        </p:nvPicPr>
        <p:blipFill>
          <a:blip r:embed="rId4" cstate="print"/>
          <a:srcRect l="32634" r="-122" b="4485"/>
          <a:stretch>
            <a:fillRect/>
          </a:stretch>
        </p:blipFill>
        <p:spPr bwMode="auto">
          <a:xfrm>
            <a:off x="3810000" y="2133600"/>
            <a:ext cx="5334000" cy="4162425"/>
          </a:xfrm>
          <a:prstGeom prst="rect">
            <a:avLst/>
          </a:prstGeom>
          <a:noFill/>
        </p:spPr>
      </p:pic>
      <p:sp>
        <p:nvSpPr>
          <p:cNvPr id="612357" name="AutoShape 5"/>
          <p:cNvSpPr>
            <a:spLocks noChangeArrowheads="1"/>
          </p:cNvSpPr>
          <p:nvPr/>
        </p:nvSpPr>
        <p:spPr bwMode="auto">
          <a:xfrm>
            <a:off x="4038600" y="2257425"/>
            <a:ext cx="1317625" cy="441325"/>
          </a:xfrm>
          <a:prstGeom prst="roundRect">
            <a:avLst>
              <a:gd name="adj" fmla="val 16667"/>
            </a:avLst>
          </a:prstGeom>
          <a:solidFill>
            <a:srgbClr val="FFEA18"/>
          </a:solidFill>
          <a:ln w="9525">
            <a:noFill/>
            <a:round/>
            <a:headEnd/>
            <a:tailEnd/>
          </a:ln>
          <a:effectLst/>
        </p:spPr>
        <p:txBody>
          <a:bodyPr lIns="0" tIns="0" rIns="0" bIns="0" anchor="ctr">
            <a:spAutoFit/>
          </a:bodyPr>
          <a:lstStyle/>
          <a:p>
            <a:r>
              <a:rPr lang="en-US" sz="2600" b="1">
                <a:solidFill>
                  <a:srgbClr val="0F116A"/>
                </a:solidFill>
              </a:rPr>
              <a:t>frontal</a:t>
            </a:r>
          </a:p>
        </p:txBody>
      </p:sp>
      <p:sp>
        <p:nvSpPr>
          <p:cNvPr id="612358" name="AutoShape 6"/>
          <p:cNvSpPr>
            <a:spLocks noChangeArrowheads="1"/>
          </p:cNvSpPr>
          <p:nvPr/>
        </p:nvSpPr>
        <p:spPr bwMode="auto">
          <a:xfrm>
            <a:off x="3763963" y="5715000"/>
            <a:ext cx="1570037" cy="441325"/>
          </a:xfrm>
          <a:prstGeom prst="roundRect">
            <a:avLst>
              <a:gd name="adj" fmla="val 16667"/>
            </a:avLst>
          </a:prstGeom>
          <a:solidFill>
            <a:srgbClr val="FFEA18"/>
          </a:solidFill>
          <a:ln w="9525">
            <a:noFill/>
            <a:round/>
            <a:headEnd/>
            <a:tailEnd/>
          </a:ln>
          <a:effectLst/>
        </p:spPr>
        <p:txBody>
          <a:bodyPr lIns="0" tIns="0" rIns="0" bIns="0" anchor="ctr">
            <a:spAutoFit/>
          </a:bodyPr>
          <a:lstStyle/>
          <a:p>
            <a:r>
              <a:rPr lang="en-US" sz="2600" b="1">
                <a:solidFill>
                  <a:srgbClr val="0F116A"/>
                </a:solidFill>
              </a:rPr>
              <a:t>temporal</a:t>
            </a:r>
          </a:p>
        </p:txBody>
      </p:sp>
      <p:sp>
        <p:nvSpPr>
          <p:cNvPr id="61235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sz="2600"/>
              <a:t>Regions specialized for different functions</a:t>
            </a:r>
          </a:p>
          <a:p>
            <a:pPr>
              <a:lnSpc>
                <a:spcPct val="90000"/>
              </a:lnSpc>
            </a:pPr>
            <a:r>
              <a:rPr lang="en-US" sz="2600"/>
              <a:t>Lobes</a:t>
            </a:r>
          </a:p>
          <a:p>
            <a:pPr lvl="1">
              <a:lnSpc>
                <a:spcPct val="90000"/>
              </a:lnSpc>
            </a:pPr>
            <a:r>
              <a:rPr lang="en-US" sz="2400"/>
              <a:t>frontal</a:t>
            </a:r>
          </a:p>
          <a:p>
            <a:pPr lvl="2">
              <a:lnSpc>
                <a:spcPct val="90000"/>
              </a:lnSpc>
            </a:pPr>
            <a:r>
              <a:rPr lang="en-US" sz="2000"/>
              <a:t>speech, </a:t>
            </a:r>
            <a:br>
              <a:rPr lang="en-US" sz="2000"/>
            </a:br>
            <a:r>
              <a:rPr lang="en-US" sz="2000"/>
              <a:t>control of emotions</a:t>
            </a:r>
          </a:p>
          <a:p>
            <a:pPr lvl="1">
              <a:lnSpc>
                <a:spcPct val="90000"/>
              </a:lnSpc>
            </a:pPr>
            <a:r>
              <a:rPr lang="en-US" sz="2400"/>
              <a:t>temporal</a:t>
            </a:r>
          </a:p>
          <a:p>
            <a:pPr lvl="2">
              <a:lnSpc>
                <a:spcPct val="90000"/>
              </a:lnSpc>
            </a:pPr>
            <a:r>
              <a:rPr lang="en-US" sz="2000"/>
              <a:t>smell, hearing</a:t>
            </a:r>
          </a:p>
          <a:p>
            <a:pPr lvl="1">
              <a:lnSpc>
                <a:spcPct val="90000"/>
              </a:lnSpc>
            </a:pPr>
            <a:r>
              <a:rPr lang="en-US" sz="2400"/>
              <a:t>occipital</a:t>
            </a:r>
          </a:p>
          <a:p>
            <a:pPr lvl="2">
              <a:lnSpc>
                <a:spcPct val="90000"/>
              </a:lnSpc>
            </a:pPr>
            <a:r>
              <a:rPr lang="en-US" sz="2000"/>
              <a:t>vision</a:t>
            </a:r>
          </a:p>
          <a:p>
            <a:pPr lvl="1">
              <a:lnSpc>
                <a:spcPct val="90000"/>
              </a:lnSpc>
            </a:pPr>
            <a:r>
              <a:rPr lang="en-US" sz="2400"/>
              <a:t>parietal</a:t>
            </a:r>
          </a:p>
          <a:p>
            <a:pPr lvl="2">
              <a:lnSpc>
                <a:spcPct val="90000"/>
              </a:lnSpc>
            </a:pPr>
            <a:r>
              <a:rPr lang="en-US" sz="2000"/>
              <a:t>speech, taste</a:t>
            </a:r>
            <a:br>
              <a:rPr lang="en-US" sz="2000"/>
            </a:br>
            <a:r>
              <a:rPr lang="en-US" sz="2000"/>
              <a:t>reading</a:t>
            </a:r>
          </a:p>
        </p:txBody>
      </p:sp>
      <p:sp>
        <p:nvSpPr>
          <p:cNvPr id="612361" name="AutoShape 9"/>
          <p:cNvSpPr>
            <a:spLocks noChangeArrowheads="1"/>
          </p:cNvSpPr>
          <p:nvPr/>
        </p:nvSpPr>
        <p:spPr bwMode="auto">
          <a:xfrm>
            <a:off x="7573963" y="5534025"/>
            <a:ext cx="1570037" cy="441325"/>
          </a:xfrm>
          <a:prstGeom prst="roundRect">
            <a:avLst>
              <a:gd name="adj" fmla="val 16667"/>
            </a:avLst>
          </a:prstGeom>
          <a:solidFill>
            <a:srgbClr val="FFEA18"/>
          </a:solidFill>
          <a:ln w="9525">
            <a:noFill/>
            <a:round/>
            <a:headEnd/>
            <a:tailEnd/>
          </a:ln>
          <a:effectLst/>
        </p:spPr>
        <p:txBody>
          <a:bodyPr lIns="0" tIns="0" rIns="0" bIns="0" anchor="ctr">
            <a:spAutoFit/>
          </a:bodyPr>
          <a:lstStyle/>
          <a:p>
            <a:r>
              <a:rPr lang="en-US" sz="2600" b="1">
                <a:solidFill>
                  <a:srgbClr val="0F116A"/>
                </a:solidFill>
              </a:rPr>
              <a:t>occipital</a:t>
            </a:r>
          </a:p>
        </p:txBody>
      </p:sp>
      <p:sp>
        <p:nvSpPr>
          <p:cNvPr id="612362" name="AutoShape 10"/>
          <p:cNvSpPr>
            <a:spLocks noChangeArrowheads="1"/>
          </p:cNvSpPr>
          <p:nvPr/>
        </p:nvSpPr>
        <p:spPr bwMode="auto">
          <a:xfrm>
            <a:off x="7467600" y="2209800"/>
            <a:ext cx="1570038" cy="441325"/>
          </a:xfrm>
          <a:prstGeom prst="roundRect">
            <a:avLst>
              <a:gd name="adj" fmla="val 16667"/>
            </a:avLst>
          </a:prstGeom>
          <a:solidFill>
            <a:srgbClr val="FFEA18"/>
          </a:solidFill>
          <a:ln w="9525">
            <a:noFill/>
            <a:round/>
            <a:headEnd/>
            <a:tailEnd/>
          </a:ln>
          <a:effectLst/>
        </p:spPr>
        <p:txBody>
          <a:bodyPr lIns="0" tIns="0" rIns="0" bIns="0" anchor="ctr">
            <a:spAutoFit/>
          </a:bodyPr>
          <a:lstStyle/>
          <a:p>
            <a:r>
              <a:rPr lang="en-US" sz="2600" b="1">
                <a:solidFill>
                  <a:srgbClr val="0F116A"/>
                </a:solidFill>
              </a:rPr>
              <a:t>parietal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 calcmode="lin" valueType="num">
                                      <p:cBhvr additive="base">
                                        <p:cTn id="7" dur="500" fill="hold"/>
                                        <p:tgtEl>
                                          <p:spTgt spid="612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2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2355">
                                            <p:txEl>
                                              <p:pRg st="1" end="1"/>
                                            </p:txEl>
                                          </p:spTgt>
                                        </p:tgtEl>
                                        <p:attrNameLst>
                                          <p:attrName>style.visibility</p:attrName>
                                        </p:attrNameLst>
                                      </p:cBhvr>
                                      <p:to>
                                        <p:strVal val="visible"/>
                                      </p:to>
                                    </p:set>
                                    <p:anim calcmode="lin" valueType="num">
                                      <p:cBhvr additive="base">
                                        <p:cTn id="13" dur="500" fill="hold"/>
                                        <p:tgtEl>
                                          <p:spTgt spid="612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23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2355">
                                            <p:txEl>
                                              <p:pRg st="2" end="2"/>
                                            </p:txEl>
                                          </p:spTgt>
                                        </p:tgtEl>
                                        <p:attrNameLst>
                                          <p:attrName>style.visibility</p:attrName>
                                        </p:attrNameLst>
                                      </p:cBhvr>
                                      <p:to>
                                        <p:strVal val="visible"/>
                                      </p:to>
                                    </p:set>
                                    <p:anim calcmode="lin" valueType="num">
                                      <p:cBhvr additive="base">
                                        <p:cTn id="19" dur="500" fill="hold"/>
                                        <p:tgtEl>
                                          <p:spTgt spid="612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23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2355">
                                            <p:txEl>
                                              <p:pRg st="3" end="3"/>
                                            </p:txEl>
                                          </p:spTgt>
                                        </p:tgtEl>
                                        <p:attrNameLst>
                                          <p:attrName>style.visibility</p:attrName>
                                        </p:attrNameLst>
                                      </p:cBhvr>
                                      <p:to>
                                        <p:strVal val="visible"/>
                                      </p:to>
                                    </p:set>
                                    <p:anim calcmode="lin" valueType="num">
                                      <p:cBhvr additive="base">
                                        <p:cTn id="25" dur="500" fill="hold"/>
                                        <p:tgtEl>
                                          <p:spTgt spid="612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2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2355">
                                            <p:txEl>
                                              <p:pRg st="4" end="4"/>
                                            </p:txEl>
                                          </p:spTgt>
                                        </p:tgtEl>
                                        <p:attrNameLst>
                                          <p:attrName>style.visibility</p:attrName>
                                        </p:attrNameLst>
                                      </p:cBhvr>
                                      <p:to>
                                        <p:strVal val="visible"/>
                                      </p:to>
                                    </p:set>
                                    <p:anim calcmode="lin" valueType="num">
                                      <p:cBhvr additive="base">
                                        <p:cTn id="31" dur="500" fill="hold"/>
                                        <p:tgtEl>
                                          <p:spTgt spid="6123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23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2355">
                                            <p:txEl>
                                              <p:pRg st="5" end="5"/>
                                            </p:txEl>
                                          </p:spTgt>
                                        </p:tgtEl>
                                        <p:attrNameLst>
                                          <p:attrName>style.visibility</p:attrName>
                                        </p:attrNameLst>
                                      </p:cBhvr>
                                      <p:to>
                                        <p:strVal val="visible"/>
                                      </p:to>
                                    </p:set>
                                    <p:anim calcmode="lin" valueType="num">
                                      <p:cBhvr additive="base">
                                        <p:cTn id="37" dur="500" fill="hold"/>
                                        <p:tgtEl>
                                          <p:spTgt spid="6123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235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2355">
                                            <p:txEl>
                                              <p:pRg st="6" end="6"/>
                                            </p:txEl>
                                          </p:spTgt>
                                        </p:tgtEl>
                                        <p:attrNameLst>
                                          <p:attrName>style.visibility</p:attrName>
                                        </p:attrNameLst>
                                      </p:cBhvr>
                                      <p:to>
                                        <p:strVal val="visible"/>
                                      </p:to>
                                    </p:set>
                                    <p:anim calcmode="lin" valueType="num">
                                      <p:cBhvr additive="base">
                                        <p:cTn id="43" dur="500" fill="hold"/>
                                        <p:tgtEl>
                                          <p:spTgt spid="6123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23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2355">
                                            <p:txEl>
                                              <p:pRg st="7" end="7"/>
                                            </p:txEl>
                                          </p:spTgt>
                                        </p:tgtEl>
                                        <p:attrNameLst>
                                          <p:attrName>style.visibility</p:attrName>
                                        </p:attrNameLst>
                                      </p:cBhvr>
                                      <p:to>
                                        <p:strVal val="visible"/>
                                      </p:to>
                                    </p:set>
                                    <p:anim calcmode="lin" valueType="num">
                                      <p:cBhvr additive="base">
                                        <p:cTn id="49" dur="500" fill="hold"/>
                                        <p:tgtEl>
                                          <p:spTgt spid="6123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123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12355">
                                            <p:txEl>
                                              <p:pRg st="8" end="8"/>
                                            </p:txEl>
                                          </p:spTgt>
                                        </p:tgtEl>
                                        <p:attrNameLst>
                                          <p:attrName>style.visibility</p:attrName>
                                        </p:attrNameLst>
                                      </p:cBhvr>
                                      <p:to>
                                        <p:strVal val="visible"/>
                                      </p:to>
                                    </p:set>
                                    <p:anim calcmode="lin" valueType="num">
                                      <p:cBhvr additive="base">
                                        <p:cTn id="55" dur="500" fill="hold"/>
                                        <p:tgtEl>
                                          <p:spTgt spid="6123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1235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2355">
                                            <p:txEl>
                                              <p:pRg st="9" end="9"/>
                                            </p:txEl>
                                          </p:spTgt>
                                        </p:tgtEl>
                                        <p:attrNameLst>
                                          <p:attrName>style.visibility</p:attrName>
                                        </p:attrNameLst>
                                      </p:cBhvr>
                                      <p:to>
                                        <p:strVal val="visible"/>
                                      </p:to>
                                    </p:set>
                                    <p:anim calcmode="lin" valueType="num">
                                      <p:cBhvr additive="base">
                                        <p:cTn id="61" dur="500" fill="hold"/>
                                        <p:tgtEl>
                                          <p:spTgt spid="61235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1235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quarter" idx="11"/>
          </p:nvPr>
        </p:nvSpPr>
        <p:spPr/>
        <p:txBody>
          <a:bodyPr/>
          <a:lstStyle/>
          <a:p>
            <a:r>
              <a:rPr lang="en-US"/>
              <a:t>2003-2004</a:t>
            </a:r>
            <a:endParaRPr lang="en-US" b="0"/>
          </a:p>
        </p:txBody>
      </p:sp>
      <p:sp>
        <p:nvSpPr>
          <p:cNvPr id="616450" name="Rectangle 2"/>
          <p:cNvSpPr>
            <a:spLocks noGrp="1" noChangeArrowheads="1"/>
          </p:cNvSpPr>
          <p:nvPr>
            <p:ph type="title"/>
          </p:nvPr>
        </p:nvSpPr>
        <p:spPr>
          <a:xfrm>
            <a:off x="609600" y="533400"/>
            <a:ext cx="7772400" cy="762000"/>
          </a:xfrm>
        </p:spPr>
        <p:txBody>
          <a:bodyPr/>
          <a:lstStyle/>
          <a:p>
            <a:r>
              <a:rPr lang="en-US" u="sng" dirty="0"/>
              <a:t>Limbic system</a:t>
            </a:r>
          </a:p>
        </p:txBody>
      </p:sp>
      <p:pic>
        <p:nvPicPr>
          <p:cNvPr id="616451" name="Picture 3"/>
          <p:cNvPicPr>
            <a:picLocks noChangeAspect="1" noChangeArrowheads="1"/>
          </p:cNvPicPr>
          <p:nvPr/>
        </p:nvPicPr>
        <p:blipFill>
          <a:blip r:embed="rId3" cstate="print"/>
          <a:srcRect b="3142"/>
          <a:stretch>
            <a:fillRect/>
          </a:stretch>
        </p:blipFill>
        <p:spPr bwMode="auto">
          <a:xfrm>
            <a:off x="2036763" y="2463800"/>
            <a:ext cx="6599237" cy="4394200"/>
          </a:xfrm>
          <a:prstGeom prst="rect">
            <a:avLst/>
          </a:prstGeom>
          <a:noFill/>
          <a:ln w="9525">
            <a:noFill/>
            <a:miter lim="800000"/>
            <a:headEnd/>
            <a:tailEnd/>
          </a:ln>
        </p:spPr>
      </p:pic>
      <p:sp>
        <p:nvSpPr>
          <p:cNvPr id="616452" name="Rectangle 4"/>
          <p:cNvSpPr>
            <a:spLocks noChangeArrowheads="1"/>
          </p:cNvSpPr>
          <p:nvPr/>
        </p:nvSpPr>
        <p:spPr bwMode="auto">
          <a:xfrm>
            <a:off x="727075" y="1393825"/>
            <a:ext cx="8116888" cy="822325"/>
          </a:xfrm>
          <a:prstGeom prst="rect">
            <a:avLst/>
          </a:prstGeom>
          <a:noFill/>
          <a:ln w="9525">
            <a:noFill/>
            <a:miter lim="800000"/>
            <a:headEnd/>
            <a:tailEnd/>
          </a:ln>
          <a:effectLst/>
        </p:spPr>
        <p:txBody>
          <a:bodyPr>
            <a:spAutoFit/>
          </a:bodyPr>
          <a:lstStyle/>
          <a:p>
            <a:pPr algn="l"/>
            <a:r>
              <a:rPr lang="en-US" b="1">
                <a:solidFill>
                  <a:srgbClr val="0F116A"/>
                </a:solidFill>
              </a:rPr>
              <a:t>Controls </a:t>
            </a:r>
            <a:r>
              <a:rPr lang="en-US" b="1" u="sng">
                <a:solidFill>
                  <a:srgbClr val="0F116A"/>
                </a:solidFill>
              </a:rPr>
              <a:t>basic emotions</a:t>
            </a:r>
            <a:r>
              <a:rPr lang="en-US" b="1">
                <a:solidFill>
                  <a:srgbClr val="0F116A"/>
                </a:solidFill>
              </a:rPr>
              <a:t> (fear, anger), involved in emotional bonding, establishes emotional memory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a:t>Simplest Nerve Circuit</a:t>
            </a:r>
            <a:endParaRPr lang="en-US">
              <a:solidFill>
                <a:srgbClr val="000000"/>
              </a:solidFill>
            </a:endParaRPr>
          </a:p>
        </p:txBody>
      </p:sp>
      <p:pic>
        <p:nvPicPr>
          <p:cNvPr id="618499" name="Picture 3"/>
          <p:cNvPicPr>
            <a:picLocks noGrp="1" noChangeAspect="1" noChangeArrowheads="1"/>
          </p:cNvPicPr>
          <p:nvPr>
            <p:ph type="body" idx="1"/>
          </p:nvPr>
        </p:nvPicPr>
        <p:blipFill>
          <a:blip r:embed="rId4" cstate="print"/>
          <a:srcRect l="5400" b="4701"/>
          <a:stretch>
            <a:fillRect/>
          </a:stretch>
        </p:blipFill>
        <p:spPr>
          <a:xfrm>
            <a:off x="104775" y="2316163"/>
            <a:ext cx="6034088" cy="4419600"/>
          </a:xfrm>
          <a:ln/>
        </p:spPr>
      </p:pic>
      <p:sp>
        <p:nvSpPr>
          <p:cNvPr id="618500" name="Rectangle 4" descr="Rectangle: Click to edit Master text styles&#10;Second level&#10;Third level&#10;Fourth level&#10;Fifth level"/>
          <p:cNvSpPr>
            <a:spLocks noChangeArrowheads="1"/>
          </p:cNvSpPr>
          <p:nvPr/>
        </p:nvSpPr>
        <p:spPr bwMode="auto">
          <a:xfrm>
            <a:off x="838200" y="1371600"/>
            <a:ext cx="7772400" cy="4419600"/>
          </a:xfrm>
          <a:prstGeom prst="rect">
            <a:avLst/>
          </a:prstGeom>
          <a:noFill/>
          <a:ln w="9525">
            <a:noFill/>
            <a:miter lim="800000"/>
            <a:headEnd/>
            <a:tailEnd/>
          </a:ln>
          <a:effectLst/>
        </p:spPr>
        <p:txBody>
          <a:bodyPr/>
          <a:lstStyle/>
          <a:p>
            <a:pPr marL="342900" indent="-342900" algn="l" eaLnBrk="1" hangingPunct="1">
              <a:spcBef>
                <a:spcPct val="20000"/>
              </a:spcBef>
              <a:buClr>
                <a:srgbClr val="0F116A"/>
              </a:buClr>
              <a:buSzPct val="120000"/>
              <a:buFont typeface="Wingdings" pitchFamily="84" charset="2"/>
              <a:buChar char="§"/>
            </a:pPr>
            <a:r>
              <a:rPr lang="en-US" sz="3000" b="1" u="sng">
                <a:solidFill>
                  <a:schemeClr val="tx2"/>
                </a:solidFill>
              </a:rPr>
              <a:t>Reflex</a:t>
            </a:r>
            <a:r>
              <a:rPr lang="en-US" sz="3000" b="1">
                <a:solidFill>
                  <a:srgbClr val="0F116A"/>
                </a:solidFill>
              </a:rPr>
              <a:t>, or automatic response</a:t>
            </a:r>
          </a:p>
        </p:txBody>
      </p:sp>
      <p:sp>
        <p:nvSpPr>
          <p:cNvPr id="618501" name="Rectangle 5"/>
          <p:cNvSpPr>
            <a:spLocks noChangeArrowheads="1"/>
          </p:cNvSpPr>
          <p:nvPr/>
        </p:nvSpPr>
        <p:spPr bwMode="auto">
          <a:xfrm>
            <a:off x="5837238" y="2008188"/>
            <a:ext cx="3306762" cy="4691062"/>
          </a:xfrm>
          <a:prstGeom prst="rect">
            <a:avLst/>
          </a:prstGeom>
          <a:noFill/>
          <a:ln w="9525">
            <a:noFill/>
            <a:miter lim="800000"/>
            <a:headEnd/>
            <a:tailEnd/>
          </a:ln>
          <a:effectLst/>
        </p:spPr>
        <p:txBody>
          <a:bodyPr>
            <a:spAutoFit/>
          </a:bodyPr>
          <a:lstStyle/>
          <a:p>
            <a:pPr marL="168275" indent="-168275" algn="l" eaLnBrk="1" hangingPunct="1">
              <a:spcBef>
                <a:spcPct val="20000"/>
              </a:spcBef>
              <a:buClr>
                <a:schemeClr val="tx1"/>
              </a:buClr>
              <a:buSzPct val="60000"/>
              <a:buFont typeface="Wingdings" pitchFamily="84" charset="2"/>
              <a:buChar char="u"/>
            </a:pPr>
            <a:r>
              <a:rPr lang="en-US" sz="2000" b="1" dirty="0"/>
              <a:t>rapid response</a:t>
            </a:r>
          </a:p>
          <a:p>
            <a:pPr marL="454025" lvl="1" indent="-171450" algn="l" eaLnBrk="1" hangingPunct="1">
              <a:spcBef>
                <a:spcPct val="20000"/>
              </a:spcBef>
              <a:buClr>
                <a:schemeClr val="hlink"/>
              </a:buClr>
              <a:buSzPct val="85000"/>
              <a:buFont typeface="Wingdings" pitchFamily="84" charset="2"/>
              <a:buChar char="§"/>
            </a:pPr>
            <a:r>
              <a:rPr lang="en-US" sz="2000" b="1" dirty="0">
                <a:solidFill>
                  <a:srgbClr val="0F116A"/>
                </a:solidFill>
              </a:rPr>
              <a:t>automated </a:t>
            </a:r>
          </a:p>
          <a:p>
            <a:pPr marL="168275" indent="-168275" algn="l" eaLnBrk="1" hangingPunct="1">
              <a:spcBef>
                <a:spcPct val="20000"/>
              </a:spcBef>
              <a:buClr>
                <a:schemeClr val="tx1"/>
              </a:buClr>
              <a:buSzPct val="60000"/>
              <a:buFont typeface="Wingdings" pitchFamily="84" charset="2"/>
              <a:buChar char="u"/>
            </a:pPr>
            <a:r>
              <a:rPr lang="en-US" sz="2000" b="1" dirty="0"/>
              <a:t>signal only goes to spinal cord</a:t>
            </a:r>
          </a:p>
          <a:p>
            <a:pPr marL="454025" lvl="1" indent="-171450" algn="l" eaLnBrk="1" hangingPunct="1">
              <a:lnSpc>
                <a:spcPct val="90000"/>
              </a:lnSpc>
              <a:spcBef>
                <a:spcPct val="20000"/>
              </a:spcBef>
              <a:buClr>
                <a:schemeClr val="hlink"/>
              </a:buClr>
              <a:buSzPct val="95000"/>
              <a:buFont typeface="Wingdings" pitchFamily="84" charset="2"/>
              <a:buChar char="§"/>
            </a:pPr>
            <a:r>
              <a:rPr lang="en-US" sz="2000" b="1" dirty="0">
                <a:solidFill>
                  <a:srgbClr val="0F116A"/>
                </a:solidFill>
              </a:rPr>
              <a:t>no higher level processing</a:t>
            </a:r>
          </a:p>
          <a:p>
            <a:pPr marL="168275" indent="-168275" algn="l" eaLnBrk="1" hangingPunct="1">
              <a:spcBef>
                <a:spcPct val="20000"/>
              </a:spcBef>
              <a:buClr>
                <a:schemeClr val="tx1"/>
              </a:buClr>
              <a:buSzPct val="60000"/>
              <a:buFont typeface="Wingdings" pitchFamily="84" charset="2"/>
              <a:buChar char="u"/>
            </a:pPr>
            <a:r>
              <a:rPr lang="en-US" sz="2000" b="1" dirty="0"/>
              <a:t>advantage</a:t>
            </a:r>
          </a:p>
          <a:p>
            <a:pPr marL="454025" lvl="1" indent="-171450" algn="l" eaLnBrk="1" hangingPunct="1">
              <a:lnSpc>
                <a:spcPct val="90000"/>
              </a:lnSpc>
              <a:spcBef>
                <a:spcPct val="20000"/>
              </a:spcBef>
              <a:buClr>
                <a:schemeClr val="hlink"/>
              </a:buClr>
              <a:buSzPct val="95000"/>
              <a:buFont typeface="Wingdings" pitchFamily="84" charset="2"/>
              <a:buChar char="§"/>
            </a:pPr>
            <a:r>
              <a:rPr lang="en-US" sz="2000" b="1" dirty="0">
                <a:solidFill>
                  <a:srgbClr val="0F116A"/>
                </a:solidFill>
              </a:rPr>
              <a:t>essential actions </a:t>
            </a:r>
          </a:p>
          <a:p>
            <a:pPr marL="454025" lvl="1" indent="-171450" algn="l" eaLnBrk="1" hangingPunct="1">
              <a:lnSpc>
                <a:spcPct val="90000"/>
              </a:lnSpc>
              <a:spcBef>
                <a:spcPct val="20000"/>
              </a:spcBef>
              <a:buClr>
                <a:schemeClr val="hlink"/>
              </a:buClr>
              <a:buSzPct val="95000"/>
              <a:buFont typeface="Wingdings" pitchFamily="84" charset="2"/>
              <a:buChar char="§"/>
            </a:pPr>
            <a:r>
              <a:rPr lang="en-US" sz="2000" b="1" dirty="0">
                <a:solidFill>
                  <a:srgbClr val="0F116A"/>
                </a:solidFill>
              </a:rPr>
              <a:t>don’t need to think or make decisions about </a:t>
            </a:r>
          </a:p>
          <a:p>
            <a:pPr marL="738188" lvl="2" indent="-169863" algn="l" eaLnBrk="1" hangingPunct="1">
              <a:lnSpc>
                <a:spcPct val="90000"/>
              </a:lnSpc>
              <a:spcBef>
                <a:spcPct val="20000"/>
              </a:spcBef>
              <a:buClr>
                <a:schemeClr val="tx1"/>
              </a:buClr>
              <a:buSzPct val="95000"/>
              <a:buFont typeface="Wingdings" pitchFamily="84" charset="2"/>
              <a:buChar char="§"/>
            </a:pPr>
            <a:r>
              <a:rPr lang="en-US" sz="2000" b="1" dirty="0"/>
              <a:t>blinking</a:t>
            </a:r>
          </a:p>
          <a:p>
            <a:pPr marL="738188" lvl="2" indent="-169863" algn="l" eaLnBrk="1" hangingPunct="1">
              <a:lnSpc>
                <a:spcPct val="90000"/>
              </a:lnSpc>
              <a:spcBef>
                <a:spcPct val="20000"/>
              </a:spcBef>
              <a:buClr>
                <a:schemeClr val="tx1"/>
              </a:buClr>
              <a:buSzPct val="95000"/>
              <a:buFont typeface="Wingdings" pitchFamily="84" charset="2"/>
              <a:buChar char="§"/>
            </a:pPr>
            <a:r>
              <a:rPr lang="en-US" sz="2000" b="1" dirty="0"/>
              <a:t>balance</a:t>
            </a:r>
          </a:p>
          <a:p>
            <a:pPr marL="738188" lvl="2" indent="-169863" algn="l" eaLnBrk="1" hangingPunct="1">
              <a:lnSpc>
                <a:spcPct val="90000"/>
              </a:lnSpc>
              <a:spcBef>
                <a:spcPct val="20000"/>
              </a:spcBef>
              <a:buClr>
                <a:schemeClr val="tx1"/>
              </a:buClr>
              <a:buSzPct val="95000"/>
              <a:buFont typeface="Wingdings" pitchFamily="84" charset="2"/>
              <a:buChar char="§"/>
            </a:pPr>
            <a:r>
              <a:rPr lang="en-US" sz="2000" b="1" dirty="0"/>
              <a:t>pupil dilation</a:t>
            </a:r>
          </a:p>
          <a:p>
            <a:pPr marL="738188" lvl="2" indent="-169863" algn="l" eaLnBrk="1" hangingPunct="1">
              <a:lnSpc>
                <a:spcPct val="90000"/>
              </a:lnSpc>
              <a:spcBef>
                <a:spcPct val="20000"/>
              </a:spcBef>
              <a:buClr>
                <a:schemeClr val="tx1"/>
              </a:buClr>
              <a:buSzPct val="95000"/>
              <a:buFont typeface="Wingdings" pitchFamily="84" charset="2"/>
              <a:buChar char="§"/>
            </a:pPr>
            <a:r>
              <a:rPr lang="en-US" sz="2000" b="1" dirty="0"/>
              <a:t>startle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8501">
                                            <p:txEl>
                                              <p:pRg st="0" end="0"/>
                                            </p:txEl>
                                          </p:spTgt>
                                        </p:tgtEl>
                                        <p:attrNameLst>
                                          <p:attrName>style.visibility</p:attrName>
                                        </p:attrNameLst>
                                      </p:cBhvr>
                                      <p:to>
                                        <p:strVal val="visible"/>
                                      </p:to>
                                    </p:set>
                                    <p:anim calcmode="lin" valueType="num">
                                      <p:cBhvr additive="base">
                                        <p:cTn id="7" dur="500" fill="hold"/>
                                        <p:tgtEl>
                                          <p:spTgt spid="6185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85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anim calcmode="lin" valueType="num">
                                      <p:cBhvr additive="base">
                                        <p:cTn id="13" dur="500" fill="hold"/>
                                        <p:tgtEl>
                                          <p:spTgt spid="6185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850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8501">
                                            <p:txEl>
                                              <p:pRg st="2" end="2"/>
                                            </p:txEl>
                                          </p:spTgt>
                                        </p:tgtEl>
                                        <p:attrNameLst>
                                          <p:attrName>style.visibility</p:attrName>
                                        </p:attrNameLst>
                                      </p:cBhvr>
                                      <p:to>
                                        <p:strVal val="visible"/>
                                      </p:to>
                                    </p:set>
                                    <p:anim calcmode="lin" valueType="num">
                                      <p:cBhvr additive="base">
                                        <p:cTn id="19" dur="500" fill="hold"/>
                                        <p:tgtEl>
                                          <p:spTgt spid="6185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85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618501">
                                            <p:txEl>
                                              <p:pRg st="3" end="3"/>
                                            </p:txEl>
                                          </p:spTgt>
                                        </p:tgtEl>
                                        <p:attrNameLst>
                                          <p:attrName>style.visibility</p:attrName>
                                        </p:attrNameLst>
                                      </p:cBhvr>
                                      <p:to>
                                        <p:strVal val="visible"/>
                                      </p:to>
                                    </p:set>
                                    <p:anim calcmode="lin" valueType="num">
                                      <p:cBhvr additive="base">
                                        <p:cTn id="23" dur="500" fill="hold"/>
                                        <p:tgtEl>
                                          <p:spTgt spid="61850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850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8501">
                                            <p:txEl>
                                              <p:pRg st="4" end="4"/>
                                            </p:txEl>
                                          </p:spTgt>
                                        </p:tgtEl>
                                        <p:attrNameLst>
                                          <p:attrName>style.visibility</p:attrName>
                                        </p:attrNameLst>
                                      </p:cBhvr>
                                      <p:to>
                                        <p:strVal val="visible"/>
                                      </p:to>
                                    </p:set>
                                    <p:anim calcmode="lin" valueType="num">
                                      <p:cBhvr additive="base">
                                        <p:cTn id="29" dur="500" fill="hold"/>
                                        <p:tgtEl>
                                          <p:spTgt spid="61850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850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18501">
                                            <p:txEl>
                                              <p:pRg st="5" end="5"/>
                                            </p:txEl>
                                          </p:spTgt>
                                        </p:tgtEl>
                                        <p:attrNameLst>
                                          <p:attrName>style.visibility</p:attrName>
                                        </p:attrNameLst>
                                      </p:cBhvr>
                                      <p:to>
                                        <p:strVal val="visible"/>
                                      </p:to>
                                    </p:set>
                                    <p:anim calcmode="lin" valueType="num">
                                      <p:cBhvr additive="base">
                                        <p:cTn id="35" dur="500" fill="hold"/>
                                        <p:tgtEl>
                                          <p:spTgt spid="61850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850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18501">
                                            <p:txEl>
                                              <p:pRg st="6" end="6"/>
                                            </p:txEl>
                                          </p:spTgt>
                                        </p:tgtEl>
                                        <p:attrNameLst>
                                          <p:attrName>style.visibility</p:attrName>
                                        </p:attrNameLst>
                                      </p:cBhvr>
                                      <p:to>
                                        <p:strVal val="visible"/>
                                      </p:to>
                                    </p:set>
                                    <p:anim calcmode="lin" valueType="num">
                                      <p:cBhvr additive="base">
                                        <p:cTn id="41" dur="500" fill="hold"/>
                                        <p:tgtEl>
                                          <p:spTgt spid="61850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850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18501">
                                            <p:txEl>
                                              <p:pRg st="7" end="7"/>
                                            </p:txEl>
                                          </p:spTgt>
                                        </p:tgtEl>
                                        <p:attrNameLst>
                                          <p:attrName>style.visibility</p:attrName>
                                        </p:attrNameLst>
                                      </p:cBhvr>
                                      <p:to>
                                        <p:strVal val="visible"/>
                                      </p:to>
                                    </p:set>
                                    <p:anim calcmode="lin" valueType="num">
                                      <p:cBhvr additive="base">
                                        <p:cTn id="47" dur="500" fill="hold"/>
                                        <p:tgtEl>
                                          <p:spTgt spid="618501">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1850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18501">
                                            <p:txEl>
                                              <p:pRg st="8" end="8"/>
                                            </p:txEl>
                                          </p:spTgt>
                                        </p:tgtEl>
                                        <p:attrNameLst>
                                          <p:attrName>style.visibility</p:attrName>
                                        </p:attrNameLst>
                                      </p:cBhvr>
                                      <p:to>
                                        <p:strVal val="visible"/>
                                      </p:to>
                                    </p:set>
                                    <p:anim calcmode="lin" valueType="num">
                                      <p:cBhvr additive="base">
                                        <p:cTn id="53" dur="500" fill="hold"/>
                                        <p:tgtEl>
                                          <p:spTgt spid="618501">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1850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18501">
                                            <p:txEl>
                                              <p:pRg st="9" end="9"/>
                                            </p:txEl>
                                          </p:spTgt>
                                        </p:tgtEl>
                                        <p:attrNameLst>
                                          <p:attrName>style.visibility</p:attrName>
                                        </p:attrNameLst>
                                      </p:cBhvr>
                                      <p:to>
                                        <p:strVal val="visible"/>
                                      </p:to>
                                    </p:set>
                                    <p:anim calcmode="lin" valueType="num">
                                      <p:cBhvr additive="base">
                                        <p:cTn id="59" dur="500" fill="hold"/>
                                        <p:tgtEl>
                                          <p:spTgt spid="618501">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61850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618501">
                                            <p:txEl>
                                              <p:pRg st="10" end="10"/>
                                            </p:txEl>
                                          </p:spTgt>
                                        </p:tgtEl>
                                        <p:attrNameLst>
                                          <p:attrName>style.visibility</p:attrName>
                                        </p:attrNameLst>
                                      </p:cBhvr>
                                      <p:to>
                                        <p:strVal val="visible"/>
                                      </p:to>
                                    </p:set>
                                    <p:anim calcmode="lin" valueType="num">
                                      <p:cBhvr additive="base">
                                        <p:cTn id="65" dur="500" fill="hold"/>
                                        <p:tgtEl>
                                          <p:spTgt spid="618501">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1850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4706" name="Picture 2"/>
          <p:cNvPicPr>
            <a:picLocks noChangeAspect="1" noChangeArrowheads="1"/>
          </p:cNvPicPr>
          <p:nvPr/>
        </p:nvPicPr>
        <p:blipFill>
          <a:blip r:embed="rId5" cstate="print"/>
          <a:srcRect t="10393" r="20784" b="5196"/>
          <a:stretch>
            <a:fillRect/>
          </a:stretch>
        </p:blipFill>
        <p:spPr bwMode="auto">
          <a:xfrm>
            <a:off x="2362200" y="4038600"/>
            <a:ext cx="3259138" cy="2605088"/>
          </a:xfrm>
          <a:prstGeom prst="rect">
            <a:avLst/>
          </a:prstGeom>
          <a:noFill/>
          <a:ln w="9525">
            <a:noFill/>
            <a:miter lim="800000"/>
            <a:headEnd/>
            <a:tailEnd/>
          </a:ln>
          <a:effectLst>
            <a:outerShdw dist="35921" dir="2700000" algn="ctr" rotWithShape="0">
              <a:srgbClr val="808080"/>
            </a:outerShdw>
          </a:effectLst>
        </p:spPr>
      </p:pic>
      <p:sp>
        <p:nvSpPr>
          <p:cNvPr id="584707" name="Rectangle 3"/>
          <p:cNvSpPr>
            <a:spLocks noGrp="1" noChangeArrowheads="1"/>
          </p:cNvSpPr>
          <p:nvPr>
            <p:ph type="title"/>
          </p:nvPr>
        </p:nvSpPr>
        <p:spPr>
          <a:xfrm>
            <a:off x="457200" y="381000"/>
            <a:ext cx="8534400" cy="762000"/>
          </a:xfrm>
        </p:spPr>
        <p:txBody>
          <a:bodyPr/>
          <a:lstStyle/>
          <a:p>
            <a:pPr algn="ctr"/>
            <a:r>
              <a:rPr lang="en-US" sz="3200" u="sng" dirty="0"/>
              <a:t>Why do animals need a nervous system?</a:t>
            </a:r>
            <a:endParaRPr lang="en-US" u="sng" dirty="0"/>
          </a:p>
        </p:txBody>
      </p:sp>
      <p:sp>
        <p:nvSpPr>
          <p:cNvPr id="584708" name="Rectangle 4" descr="Rectangle: Click to edit Master text styles&#10;Second level&#10;Third level&#10;Fourth level&#10;Fifth level"/>
          <p:cNvSpPr>
            <a:spLocks noGrp="1" noChangeArrowheads="1"/>
          </p:cNvSpPr>
          <p:nvPr>
            <p:ph type="body" idx="1"/>
          </p:nvPr>
        </p:nvSpPr>
        <p:spPr>
          <a:xfrm>
            <a:off x="4876800" y="1371600"/>
            <a:ext cx="3733800" cy="1752600"/>
          </a:xfrm>
          <a:noFill/>
        </p:spPr>
        <p:txBody>
          <a:bodyPr rIns="0"/>
          <a:lstStyle/>
          <a:p>
            <a:r>
              <a:rPr lang="en-US" sz="2900"/>
              <a:t>Because the world is always coming at you!</a:t>
            </a:r>
            <a:endParaRPr lang="en-US"/>
          </a:p>
        </p:txBody>
      </p:sp>
      <p:pic>
        <p:nvPicPr>
          <p:cNvPr id="584709" name="Picture 5"/>
          <p:cNvPicPr>
            <a:picLocks noChangeAspect="1" noChangeArrowheads="1"/>
          </p:cNvPicPr>
          <p:nvPr/>
        </p:nvPicPr>
        <p:blipFill>
          <a:blip r:embed="rId6" cstate="print"/>
          <a:srcRect/>
          <a:stretch>
            <a:fillRect/>
          </a:stretch>
        </p:blipFill>
        <p:spPr bwMode="auto">
          <a:xfrm>
            <a:off x="304800" y="3048000"/>
            <a:ext cx="2438400" cy="2274888"/>
          </a:xfrm>
          <a:prstGeom prst="rect">
            <a:avLst/>
          </a:prstGeom>
          <a:noFill/>
          <a:ln w="9525">
            <a:noFill/>
            <a:miter lim="800000"/>
            <a:headEnd/>
            <a:tailEnd/>
          </a:ln>
          <a:effectLst>
            <a:outerShdw dist="35921" dir="2700000" algn="ctr" rotWithShape="0">
              <a:srgbClr val="808080"/>
            </a:outerShdw>
          </a:effectLst>
        </p:spPr>
      </p:pic>
      <p:pic>
        <p:nvPicPr>
          <p:cNvPr id="584710" name="Picture 6"/>
          <p:cNvPicPr>
            <a:picLocks noChangeAspect="1" noChangeArrowheads="1"/>
          </p:cNvPicPr>
          <p:nvPr/>
        </p:nvPicPr>
        <p:blipFill>
          <a:blip r:embed="rId7" cstate="print"/>
          <a:srcRect l="26645" t="15347" r="22092" b="17033"/>
          <a:stretch>
            <a:fillRect/>
          </a:stretch>
        </p:blipFill>
        <p:spPr bwMode="auto">
          <a:xfrm>
            <a:off x="2133600" y="1447800"/>
            <a:ext cx="2713038" cy="1971675"/>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4710"/>
                                        </p:tgtEl>
                                        <p:attrNameLst>
                                          <p:attrName>style.visibility</p:attrName>
                                        </p:attrNameLst>
                                      </p:cBhvr>
                                      <p:to>
                                        <p:strVal val="visible"/>
                                      </p:to>
                                    </p:set>
                                    <p:animEffect transition="in" filter="wipe(left)">
                                      <p:cBhvr>
                                        <p:cTn id="7" dur="500"/>
                                        <p:tgtEl>
                                          <p:spTgt spid="584710"/>
                                        </p:tgtEl>
                                      </p:cBhvr>
                                    </p:animEffect>
                                  </p:childTnLst>
                                  <p:subTnLst>
                                    <p:audio>
                                      <p:cMediaNode>
                                        <p:cTn display="0" masterRel="sameClick">
                                          <p:stCondLst>
                                            <p:cond evt="begin" delay="0">
                                              <p:tn val="5"/>
                                            </p:cond>
                                          </p:stCondLst>
                                          <p:endCondLst>
                                            <p:cond evt="onStopAudio" delay="0">
                                              <p:tgtEl>
                                                <p:sldTgt/>
                                              </p:tgtEl>
                                            </p:cond>
                                          </p:endCondLst>
                                        </p:cTn>
                                        <p:tgtEl>
                                          <p:sndTgt r:embed="rId2" name="Pong"/>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4706"/>
                                        </p:tgtEl>
                                        <p:attrNameLst>
                                          <p:attrName>style.visibility</p:attrName>
                                        </p:attrNameLst>
                                      </p:cBhvr>
                                      <p:to>
                                        <p:strVal val="visible"/>
                                      </p:to>
                                    </p:set>
                                    <p:animEffect transition="in" filter="wipe(left)">
                                      <p:cBhvr>
                                        <p:cTn id="12" dur="500"/>
                                        <p:tgtEl>
                                          <p:spTgt spid="584706"/>
                                        </p:tgtEl>
                                      </p:cBhvr>
                                    </p:animEffect>
                                  </p:childTnLst>
                                  <p:subTnLst>
                                    <p:audio>
                                      <p:cMediaNode>
                                        <p:cTn display="0" masterRel="sameClick">
                                          <p:stCondLst>
                                            <p:cond evt="begin" delay="0">
                                              <p:tn val="10"/>
                                            </p:cond>
                                          </p:stCondLst>
                                          <p:endCondLst>
                                            <p:cond evt="onStopAudio" delay="0">
                                              <p:tgtEl>
                                                <p:sldTgt/>
                                              </p:tgtEl>
                                            </p:cond>
                                          </p:endCondLst>
                                        </p:cTn>
                                        <p:tgtEl>
                                          <p:sndTgt r:embed="rId3" name="String"/>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4708">
                                            <p:txEl>
                                              <p:pRg st="0" end="0"/>
                                            </p:txEl>
                                          </p:spTgt>
                                        </p:tgtEl>
                                        <p:attrNameLst>
                                          <p:attrName>style.visibility</p:attrName>
                                        </p:attrNameLst>
                                      </p:cBhvr>
                                      <p:to>
                                        <p:strVal val="visible"/>
                                      </p:to>
                                    </p:set>
                                    <p:anim calcmode="lin" valueType="num">
                                      <p:cBhvr additive="base">
                                        <p:cTn id="17" dur="500" fill="hold"/>
                                        <p:tgtEl>
                                          <p:spTgt spid="58470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4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en-US" u="sng" dirty="0"/>
              <a:t>Nervous System</a:t>
            </a:r>
          </a:p>
        </p:txBody>
      </p:sp>
      <p:sp>
        <p:nvSpPr>
          <p:cNvPr id="624643" name="Rectangle 3" descr="Rectangle: Click to edit Master text styles&#10;Second level&#10;Third level&#10;Fourth level&#10;Fifth level"/>
          <p:cNvSpPr>
            <a:spLocks noGrp="1" noChangeArrowheads="1"/>
          </p:cNvSpPr>
          <p:nvPr>
            <p:ph type="body" idx="1"/>
          </p:nvPr>
        </p:nvSpPr>
        <p:spPr>
          <a:xfrm>
            <a:off x="685800" y="1905000"/>
            <a:ext cx="5715000" cy="3657600"/>
          </a:xfrm>
        </p:spPr>
        <p:txBody>
          <a:bodyPr/>
          <a:lstStyle/>
          <a:p>
            <a:r>
              <a:rPr lang="en-US" dirty="0"/>
              <a:t>Central nervous system</a:t>
            </a:r>
          </a:p>
          <a:p>
            <a:pPr lvl="1"/>
            <a:r>
              <a:rPr lang="en-US" dirty="0"/>
              <a:t>brain &amp; spinal </a:t>
            </a:r>
            <a:r>
              <a:rPr lang="en-US" dirty="0" smtClean="0"/>
              <a:t>chord</a:t>
            </a:r>
          </a:p>
          <a:p>
            <a:pPr marL="457200" lvl="1" indent="0">
              <a:buNone/>
            </a:pPr>
            <a:endParaRPr lang="en-US" dirty="0"/>
          </a:p>
          <a:p>
            <a:r>
              <a:rPr lang="en-US" dirty="0"/>
              <a:t>Peripheral nervous system</a:t>
            </a:r>
          </a:p>
          <a:p>
            <a:pPr lvl="1"/>
            <a:r>
              <a:rPr lang="en-US" dirty="0"/>
              <a:t>nerves from senses</a:t>
            </a:r>
          </a:p>
          <a:p>
            <a:pPr lvl="1"/>
            <a:r>
              <a:rPr lang="en-US" dirty="0"/>
              <a:t>nerves to muscles</a:t>
            </a:r>
          </a:p>
        </p:txBody>
      </p:sp>
      <p:sp>
        <p:nvSpPr>
          <p:cNvPr id="624647" name="Rectangle 7"/>
          <p:cNvSpPr>
            <a:spLocks noChangeArrowheads="1"/>
          </p:cNvSpPr>
          <p:nvPr/>
        </p:nvSpPr>
        <p:spPr bwMode="auto">
          <a:xfrm>
            <a:off x="4872038" y="4811713"/>
            <a:ext cx="0" cy="258762"/>
          </a:xfrm>
          <a:prstGeom prst="rect">
            <a:avLst/>
          </a:prstGeom>
          <a:noFill/>
          <a:ln w="9525">
            <a:noFill/>
            <a:miter lim="800000"/>
            <a:headEnd/>
            <a:tailEnd/>
          </a:ln>
        </p:spPr>
        <p:txBody>
          <a:bodyPr wrap="none" lIns="0" tIns="0" rIns="0" bIns="0">
            <a:spAutoFit/>
          </a:bodyPr>
          <a:lstStyle/>
          <a:p>
            <a:pPr algn="l">
              <a:lnSpc>
                <a:spcPct val="85000"/>
              </a:lnSpc>
            </a:pPr>
            <a:endParaRPr lang="en-US" sz="2000"/>
          </a:p>
        </p:txBody>
      </p:sp>
      <p:grpSp>
        <p:nvGrpSpPr>
          <p:cNvPr id="624674" name="Group 34"/>
          <p:cNvGrpSpPr>
            <a:grpSpLocks/>
          </p:cNvGrpSpPr>
          <p:nvPr/>
        </p:nvGrpSpPr>
        <p:grpSpPr bwMode="auto">
          <a:xfrm>
            <a:off x="5116513" y="609600"/>
            <a:ext cx="3725862" cy="6107113"/>
            <a:chOff x="3223" y="384"/>
            <a:chExt cx="2347" cy="3847"/>
          </a:xfrm>
        </p:grpSpPr>
        <p:pic>
          <p:nvPicPr>
            <p:cNvPr id="624645" name="Picture 5"/>
            <p:cNvPicPr>
              <a:picLocks noChangeAspect="1" noChangeArrowheads="1"/>
            </p:cNvPicPr>
            <p:nvPr/>
          </p:nvPicPr>
          <p:blipFill>
            <a:blip r:embed="rId3" cstate="print">
              <a:clrChange>
                <a:clrFrom>
                  <a:srgbClr val="FFFFFF"/>
                </a:clrFrom>
                <a:clrTo>
                  <a:srgbClr val="FFFFFF">
                    <a:alpha val="0"/>
                  </a:srgbClr>
                </a:clrTo>
              </a:clrChange>
            </a:blip>
            <a:srcRect l="25874" r="39375"/>
            <a:stretch>
              <a:fillRect/>
            </a:stretch>
          </p:blipFill>
          <p:spPr bwMode="auto">
            <a:xfrm>
              <a:off x="3223" y="384"/>
              <a:ext cx="1784" cy="3847"/>
            </a:xfrm>
            <a:prstGeom prst="rect">
              <a:avLst/>
            </a:prstGeom>
            <a:noFill/>
            <a:ln w="9525">
              <a:noFill/>
              <a:miter lim="800000"/>
              <a:headEnd/>
              <a:tailEnd/>
            </a:ln>
          </p:spPr>
        </p:pic>
        <p:sp>
          <p:nvSpPr>
            <p:cNvPr id="624648" name="Rectangle 8"/>
            <p:cNvSpPr>
              <a:spLocks noChangeArrowheads="1"/>
            </p:cNvSpPr>
            <p:nvPr/>
          </p:nvSpPr>
          <p:spPr bwMode="auto">
            <a:xfrm>
              <a:off x="3301" y="538"/>
              <a:ext cx="583" cy="131"/>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cerebrum</a:t>
              </a:r>
              <a:endParaRPr lang="en-US" sz="1600"/>
            </a:p>
          </p:txBody>
        </p:sp>
        <p:sp>
          <p:nvSpPr>
            <p:cNvPr id="624649" name="Rectangle 9"/>
            <p:cNvSpPr>
              <a:spLocks noChangeArrowheads="1"/>
            </p:cNvSpPr>
            <p:nvPr/>
          </p:nvSpPr>
          <p:spPr bwMode="auto">
            <a:xfrm>
              <a:off x="3301" y="755"/>
              <a:ext cx="676" cy="131"/>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cerebellum</a:t>
              </a:r>
              <a:endParaRPr lang="en-US" sz="1600"/>
            </a:p>
          </p:txBody>
        </p:sp>
        <p:sp>
          <p:nvSpPr>
            <p:cNvPr id="624650" name="Rectangle 10"/>
            <p:cNvSpPr>
              <a:spLocks noChangeArrowheads="1"/>
            </p:cNvSpPr>
            <p:nvPr/>
          </p:nvSpPr>
          <p:spPr bwMode="auto">
            <a:xfrm>
              <a:off x="3301" y="983"/>
              <a:ext cx="683" cy="131"/>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spinal cord</a:t>
              </a:r>
              <a:endParaRPr lang="en-US" sz="1600"/>
            </a:p>
          </p:txBody>
        </p:sp>
        <p:sp>
          <p:nvSpPr>
            <p:cNvPr id="624651" name="Rectangle 11"/>
            <p:cNvSpPr>
              <a:spLocks noChangeArrowheads="1"/>
            </p:cNvSpPr>
            <p:nvPr/>
          </p:nvSpPr>
          <p:spPr bwMode="auto">
            <a:xfrm>
              <a:off x="5072" y="1016"/>
              <a:ext cx="477"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cervical</a:t>
              </a:r>
            </a:p>
            <a:p>
              <a:pPr algn="l">
                <a:lnSpc>
                  <a:spcPct val="85000"/>
                </a:lnSpc>
              </a:pPr>
              <a:r>
                <a:rPr lang="en-US" sz="1600" b="1">
                  <a:solidFill>
                    <a:srgbClr val="000000"/>
                  </a:solidFill>
                </a:rPr>
                <a:t>nerves</a:t>
              </a:r>
            </a:p>
          </p:txBody>
        </p:sp>
        <p:sp>
          <p:nvSpPr>
            <p:cNvPr id="624652" name="Rectangle 12"/>
            <p:cNvSpPr>
              <a:spLocks noChangeArrowheads="1"/>
            </p:cNvSpPr>
            <p:nvPr/>
          </p:nvSpPr>
          <p:spPr bwMode="auto">
            <a:xfrm>
              <a:off x="5072" y="1565"/>
              <a:ext cx="498"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thoracic</a:t>
              </a:r>
            </a:p>
            <a:p>
              <a:pPr algn="l">
                <a:lnSpc>
                  <a:spcPct val="85000"/>
                </a:lnSpc>
              </a:pPr>
              <a:r>
                <a:rPr lang="en-US" sz="1600" b="1">
                  <a:solidFill>
                    <a:srgbClr val="000000"/>
                  </a:solidFill>
                </a:rPr>
                <a:t>nerves</a:t>
              </a:r>
            </a:p>
          </p:txBody>
        </p:sp>
        <p:sp>
          <p:nvSpPr>
            <p:cNvPr id="624653" name="Rectangle 13"/>
            <p:cNvSpPr>
              <a:spLocks noChangeArrowheads="1"/>
            </p:cNvSpPr>
            <p:nvPr/>
          </p:nvSpPr>
          <p:spPr bwMode="auto">
            <a:xfrm>
              <a:off x="5061" y="2124"/>
              <a:ext cx="427"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lumbar</a:t>
              </a:r>
            </a:p>
            <a:p>
              <a:pPr algn="l">
                <a:lnSpc>
                  <a:spcPct val="85000"/>
                </a:lnSpc>
              </a:pPr>
              <a:r>
                <a:rPr lang="en-US" sz="1600" b="1">
                  <a:solidFill>
                    <a:srgbClr val="000000"/>
                  </a:solidFill>
                </a:rPr>
                <a:t>nerves</a:t>
              </a:r>
            </a:p>
          </p:txBody>
        </p:sp>
        <p:sp>
          <p:nvSpPr>
            <p:cNvPr id="624654" name="Rectangle 14"/>
            <p:cNvSpPr>
              <a:spLocks noChangeArrowheads="1"/>
            </p:cNvSpPr>
            <p:nvPr/>
          </p:nvSpPr>
          <p:spPr bwMode="auto">
            <a:xfrm>
              <a:off x="4900" y="2581"/>
              <a:ext cx="498"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femoral </a:t>
              </a:r>
            </a:p>
            <a:p>
              <a:pPr algn="l">
                <a:lnSpc>
                  <a:spcPct val="85000"/>
                </a:lnSpc>
              </a:pPr>
              <a:r>
                <a:rPr lang="en-US" sz="1600" b="1">
                  <a:solidFill>
                    <a:srgbClr val="000000"/>
                  </a:solidFill>
                </a:rPr>
                <a:t>nerve</a:t>
              </a:r>
            </a:p>
          </p:txBody>
        </p:sp>
        <p:sp>
          <p:nvSpPr>
            <p:cNvPr id="624655" name="Rectangle 15"/>
            <p:cNvSpPr>
              <a:spLocks noChangeArrowheads="1"/>
            </p:cNvSpPr>
            <p:nvPr/>
          </p:nvSpPr>
          <p:spPr bwMode="auto">
            <a:xfrm>
              <a:off x="4900" y="2995"/>
              <a:ext cx="434"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sciatic </a:t>
              </a:r>
            </a:p>
            <a:p>
              <a:pPr algn="l">
                <a:lnSpc>
                  <a:spcPct val="85000"/>
                </a:lnSpc>
              </a:pPr>
              <a:r>
                <a:rPr lang="en-US" sz="1600" b="1">
                  <a:solidFill>
                    <a:srgbClr val="000000"/>
                  </a:solidFill>
                </a:rPr>
                <a:t>nerve</a:t>
              </a:r>
            </a:p>
          </p:txBody>
        </p:sp>
        <p:sp>
          <p:nvSpPr>
            <p:cNvPr id="624656" name="Rectangle 16"/>
            <p:cNvSpPr>
              <a:spLocks noChangeArrowheads="1"/>
            </p:cNvSpPr>
            <p:nvPr/>
          </p:nvSpPr>
          <p:spPr bwMode="auto">
            <a:xfrm>
              <a:off x="4900" y="3506"/>
              <a:ext cx="342" cy="262"/>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tibial</a:t>
              </a:r>
            </a:p>
            <a:p>
              <a:pPr algn="l">
                <a:lnSpc>
                  <a:spcPct val="85000"/>
                </a:lnSpc>
              </a:pPr>
              <a:r>
                <a:rPr lang="en-US" sz="1600" b="1">
                  <a:solidFill>
                    <a:srgbClr val="000000"/>
                  </a:solidFill>
                </a:rPr>
                <a:t>nerve</a:t>
              </a:r>
            </a:p>
          </p:txBody>
        </p:sp>
        <p:sp>
          <p:nvSpPr>
            <p:cNvPr id="624657" name="Line 17"/>
            <p:cNvSpPr>
              <a:spLocks noChangeShapeType="1"/>
            </p:cNvSpPr>
            <p:nvPr/>
          </p:nvSpPr>
          <p:spPr bwMode="auto">
            <a:xfrm>
              <a:off x="4267" y="3507"/>
              <a:ext cx="629" cy="96"/>
            </a:xfrm>
            <a:prstGeom prst="line">
              <a:avLst/>
            </a:prstGeom>
            <a:noFill/>
            <a:ln w="12700">
              <a:solidFill>
                <a:srgbClr val="000000"/>
              </a:solidFill>
              <a:round/>
              <a:headEnd/>
              <a:tailEnd/>
            </a:ln>
          </p:spPr>
          <p:txBody>
            <a:bodyPr/>
            <a:lstStyle/>
            <a:p>
              <a:endParaRPr lang="en-US"/>
            </a:p>
          </p:txBody>
        </p:sp>
        <p:sp>
          <p:nvSpPr>
            <p:cNvPr id="624658" name="Line 18"/>
            <p:cNvSpPr>
              <a:spLocks noChangeShapeType="1"/>
            </p:cNvSpPr>
            <p:nvPr/>
          </p:nvSpPr>
          <p:spPr bwMode="auto">
            <a:xfrm>
              <a:off x="4181" y="2966"/>
              <a:ext cx="671" cy="100"/>
            </a:xfrm>
            <a:prstGeom prst="line">
              <a:avLst/>
            </a:prstGeom>
            <a:noFill/>
            <a:ln w="12700">
              <a:solidFill>
                <a:srgbClr val="000000"/>
              </a:solidFill>
              <a:round/>
              <a:headEnd/>
              <a:tailEnd/>
            </a:ln>
          </p:spPr>
          <p:txBody>
            <a:bodyPr/>
            <a:lstStyle/>
            <a:p>
              <a:endParaRPr lang="en-US"/>
            </a:p>
          </p:txBody>
        </p:sp>
        <p:sp>
          <p:nvSpPr>
            <p:cNvPr id="624659" name="Line 19"/>
            <p:cNvSpPr>
              <a:spLocks noChangeShapeType="1"/>
            </p:cNvSpPr>
            <p:nvPr/>
          </p:nvSpPr>
          <p:spPr bwMode="auto">
            <a:xfrm>
              <a:off x="4171" y="2569"/>
              <a:ext cx="684" cy="88"/>
            </a:xfrm>
            <a:prstGeom prst="line">
              <a:avLst/>
            </a:prstGeom>
            <a:noFill/>
            <a:ln w="12700">
              <a:solidFill>
                <a:srgbClr val="000000"/>
              </a:solidFill>
              <a:round/>
              <a:headEnd/>
              <a:tailEnd/>
            </a:ln>
          </p:spPr>
          <p:txBody>
            <a:bodyPr/>
            <a:lstStyle/>
            <a:p>
              <a:endParaRPr lang="en-US"/>
            </a:p>
          </p:txBody>
        </p:sp>
        <p:sp>
          <p:nvSpPr>
            <p:cNvPr id="624660" name="Line 20"/>
            <p:cNvSpPr>
              <a:spLocks noChangeShapeType="1"/>
            </p:cNvSpPr>
            <p:nvPr/>
          </p:nvSpPr>
          <p:spPr bwMode="auto">
            <a:xfrm>
              <a:off x="3925" y="637"/>
              <a:ext cx="493" cy="1"/>
            </a:xfrm>
            <a:prstGeom prst="line">
              <a:avLst/>
            </a:prstGeom>
            <a:noFill/>
            <a:ln w="12700">
              <a:solidFill>
                <a:srgbClr val="000000"/>
              </a:solidFill>
              <a:round/>
              <a:headEnd/>
              <a:tailEnd/>
            </a:ln>
          </p:spPr>
          <p:txBody>
            <a:bodyPr/>
            <a:lstStyle/>
            <a:p>
              <a:endParaRPr lang="en-US"/>
            </a:p>
          </p:txBody>
        </p:sp>
        <p:sp>
          <p:nvSpPr>
            <p:cNvPr id="624661" name="Line 21"/>
            <p:cNvSpPr>
              <a:spLocks noChangeShapeType="1"/>
            </p:cNvSpPr>
            <p:nvPr/>
          </p:nvSpPr>
          <p:spPr bwMode="auto">
            <a:xfrm flipH="1">
              <a:off x="4053" y="827"/>
              <a:ext cx="492" cy="17"/>
            </a:xfrm>
            <a:prstGeom prst="line">
              <a:avLst/>
            </a:prstGeom>
            <a:noFill/>
            <a:ln w="12700">
              <a:solidFill>
                <a:srgbClr val="000000"/>
              </a:solidFill>
              <a:round/>
              <a:headEnd/>
              <a:tailEnd/>
            </a:ln>
          </p:spPr>
          <p:txBody>
            <a:bodyPr/>
            <a:lstStyle/>
            <a:p>
              <a:endParaRPr lang="en-US"/>
            </a:p>
          </p:txBody>
        </p:sp>
        <p:sp>
          <p:nvSpPr>
            <p:cNvPr id="624662" name="Line 22"/>
            <p:cNvSpPr>
              <a:spLocks noChangeShapeType="1"/>
            </p:cNvSpPr>
            <p:nvPr/>
          </p:nvSpPr>
          <p:spPr bwMode="auto">
            <a:xfrm flipH="1">
              <a:off x="4060" y="994"/>
              <a:ext cx="422" cy="81"/>
            </a:xfrm>
            <a:prstGeom prst="line">
              <a:avLst/>
            </a:prstGeom>
            <a:noFill/>
            <a:ln w="12700">
              <a:solidFill>
                <a:srgbClr val="000000"/>
              </a:solidFill>
              <a:round/>
              <a:headEnd/>
              <a:tailEnd/>
            </a:ln>
          </p:spPr>
          <p:txBody>
            <a:bodyPr/>
            <a:lstStyle/>
            <a:p>
              <a:endParaRPr lang="en-US"/>
            </a:p>
          </p:txBody>
        </p:sp>
        <p:grpSp>
          <p:nvGrpSpPr>
            <p:cNvPr id="624663" name="Group 23"/>
            <p:cNvGrpSpPr>
              <a:grpSpLocks/>
            </p:cNvGrpSpPr>
            <p:nvPr/>
          </p:nvGrpSpPr>
          <p:grpSpPr bwMode="auto">
            <a:xfrm>
              <a:off x="4658" y="835"/>
              <a:ext cx="381" cy="493"/>
              <a:chOff x="3059" y="623"/>
              <a:chExt cx="394" cy="510"/>
            </a:xfrm>
          </p:grpSpPr>
          <p:sp>
            <p:nvSpPr>
              <p:cNvPr id="624664" name="Freeform 24"/>
              <p:cNvSpPr>
                <a:spLocks/>
              </p:cNvSpPr>
              <p:nvPr/>
            </p:nvSpPr>
            <p:spPr bwMode="auto">
              <a:xfrm>
                <a:off x="3059" y="623"/>
                <a:ext cx="329" cy="510"/>
              </a:xfrm>
              <a:custGeom>
                <a:avLst/>
                <a:gdLst/>
                <a:ahLst/>
                <a:cxnLst>
                  <a:cxn ang="0">
                    <a:pos x="0" y="0"/>
                  </a:cxn>
                  <a:cxn ang="0">
                    <a:pos x="329" y="0"/>
                  </a:cxn>
                  <a:cxn ang="0">
                    <a:pos x="329" y="510"/>
                  </a:cxn>
                  <a:cxn ang="0">
                    <a:pos x="197" y="510"/>
                  </a:cxn>
                </a:cxnLst>
                <a:rect l="0" t="0" r="r" b="b"/>
                <a:pathLst>
                  <a:path w="329" h="510">
                    <a:moveTo>
                      <a:pt x="0" y="0"/>
                    </a:moveTo>
                    <a:lnTo>
                      <a:pt x="329" y="0"/>
                    </a:lnTo>
                    <a:lnTo>
                      <a:pt x="329" y="510"/>
                    </a:lnTo>
                    <a:lnTo>
                      <a:pt x="197" y="510"/>
                    </a:lnTo>
                  </a:path>
                </a:pathLst>
              </a:custGeom>
              <a:noFill/>
              <a:ln w="12700">
                <a:solidFill>
                  <a:srgbClr val="000000"/>
                </a:solidFill>
                <a:prstDash val="solid"/>
                <a:round/>
                <a:headEnd/>
                <a:tailEnd/>
              </a:ln>
            </p:spPr>
            <p:txBody>
              <a:bodyPr/>
              <a:lstStyle/>
              <a:p>
                <a:endParaRPr lang="en-US"/>
              </a:p>
            </p:txBody>
          </p:sp>
          <p:sp>
            <p:nvSpPr>
              <p:cNvPr id="624665" name="Line 25"/>
              <p:cNvSpPr>
                <a:spLocks noChangeShapeType="1"/>
              </p:cNvSpPr>
              <p:nvPr/>
            </p:nvSpPr>
            <p:spPr bwMode="auto">
              <a:xfrm flipH="1">
                <a:off x="3388" y="886"/>
                <a:ext cx="65" cy="1"/>
              </a:xfrm>
              <a:prstGeom prst="line">
                <a:avLst/>
              </a:prstGeom>
              <a:noFill/>
              <a:ln w="12700">
                <a:solidFill>
                  <a:srgbClr val="000000"/>
                </a:solidFill>
                <a:round/>
                <a:headEnd/>
                <a:tailEnd/>
              </a:ln>
            </p:spPr>
            <p:txBody>
              <a:bodyPr/>
              <a:lstStyle/>
              <a:p>
                <a:endParaRPr lang="en-US"/>
              </a:p>
            </p:txBody>
          </p:sp>
        </p:grpSp>
        <p:grpSp>
          <p:nvGrpSpPr>
            <p:cNvPr id="624666" name="Group 26"/>
            <p:cNvGrpSpPr>
              <a:grpSpLocks/>
            </p:cNvGrpSpPr>
            <p:nvPr/>
          </p:nvGrpSpPr>
          <p:grpSpPr bwMode="auto">
            <a:xfrm>
              <a:off x="4754" y="1361"/>
              <a:ext cx="277" cy="595"/>
              <a:chOff x="3158" y="1166"/>
              <a:chExt cx="287" cy="616"/>
            </a:xfrm>
          </p:grpSpPr>
          <p:sp>
            <p:nvSpPr>
              <p:cNvPr id="624667" name="Freeform 27"/>
              <p:cNvSpPr>
                <a:spLocks/>
              </p:cNvSpPr>
              <p:nvPr/>
            </p:nvSpPr>
            <p:spPr bwMode="auto">
              <a:xfrm>
                <a:off x="3158" y="1166"/>
                <a:ext cx="230" cy="616"/>
              </a:xfrm>
              <a:custGeom>
                <a:avLst/>
                <a:gdLst/>
                <a:ahLst/>
                <a:cxnLst>
                  <a:cxn ang="0">
                    <a:pos x="115" y="0"/>
                  </a:cxn>
                  <a:cxn ang="0">
                    <a:pos x="230" y="0"/>
                  </a:cxn>
                  <a:cxn ang="0">
                    <a:pos x="230" y="616"/>
                  </a:cxn>
                  <a:cxn ang="0">
                    <a:pos x="0" y="616"/>
                  </a:cxn>
                </a:cxnLst>
                <a:rect l="0" t="0" r="r" b="b"/>
                <a:pathLst>
                  <a:path w="230" h="616">
                    <a:moveTo>
                      <a:pt x="115" y="0"/>
                    </a:moveTo>
                    <a:lnTo>
                      <a:pt x="230" y="0"/>
                    </a:lnTo>
                    <a:lnTo>
                      <a:pt x="230" y="616"/>
                    </a:lnTo>
                    <a:lnTo>
                      <a:pt x="0" y="616"/>
                    </a:lnTo>
                  </a:path>
                </a:pathLst>
              </a:custGeom>
              <a:noFill/>
              <a:ln w="12700">
                <a:solidFill>
                  <a:srgbClr val="000000"/>
                </a:solidFill>
                <a:prstDash val="solid"/>
                <a:round/>
                <a:headEnd/>
                <a:tailEnd/>
              </a:ln>
            </p:spPr>
            <p:txBody>
              <a:bodyPr/>
              <a:lstStyle/>
              <a:p>
                <a:endParaRPr lang="en-US"/>
              </a:p>
            </p:txBody>
          </p:sp>
          <p:sp>
            <p:nvSpPr>
              <p:cNvPr id="624668" name="Line 28"/>
              <p:cNvSpPr>
                <a:spLocks noChangeShapeType="1"/>
              </p:cNvSpPr>
              <p:nvPr/>
            </p:nvSpPr>
            <p:spPr bwMode="auto">
              <a:xfrm flipH="1">
                <a:off x="3388" y="1453"/>
                <a:ext cx="57" cy="1"/>
              </a:xfrm>
              <a:prstGeom prst="line">
                <a:avLst/>
              </a:prstGeom>
              <a:noFill/>
              <a:ln w="12700">
                <a:solidFill>
                  <a:srgbClr val="000000"/>
                </a:solidFill>
                <a:round/>
                <a:headEnd/>
                <a:tailEnd/>
              </a:ln>
            </p:spPr>
            <p:txBody>
              <a:bodyPr/>
              <a:lstStyle/>
              <a:p>
                <a:endParaRPr lang="en-US"/>
              </a:p>
            </p:txBody>
          </p:sp>
        </p:grpSp>
        <p:grpSp>
          <p:nvGrpSpPr>
            <p:cNvPr id="624669" name="Group 29"/>
            <p:cNvGrpSpPr>
              <a:grpSpLocks/>
            </p:cNvGrpSpPr>
            <p:nvPr/>
          </p:nvGrpSpPr>
          <p:grpSpPr bwMode="auto">
            <a:xfrm>
              <a:off x="4761" y="1982"/>
              <a:ext cx="262" cy="437"/>
              <a:chOff x="3166" y="1807"/>
              <a:chExt cx="271" cy="451"/>
            </a:xfrm>
          </p:grpSpPr>
          <p:sp>
            <p:nvSpPr>
              <p:cNvPr id="624670" name="Line 30"/>
              <p:cNvSpPr>
                <a:spLocks noChangeShapeType="1"/>
              </p:cNvSpPr>
              <p:nvPr/>
            </p:nvSpPr>
            <p:spPr bwMode="auto">
              <a:xfrm flipH="1">
                <a:off x="3379" y="2028"/>
                <a:ext cx="58" cy="1"/>
              </a:xfrm>
              <a:prstGeom prst="line">
                <a:avLst/>
              </a:prstGeom>
              <a:noFill/>
              <a:ln w="12700">
                <a:solidFill>
                  <a:srgbClr val="000000"/>
                </a:solidFill>
                <a:round/>
                <a:headEnd/>
                <a:tailEnd/>
              </a:ln>
            </p:spPr>
            <p:txBody>
              <a:bodyPr/>
              <a:lstStyle/>
              <a:p>
                <a:endParaRPr lang="en-US"/>
              </a:p>
            </p:txBody>
          </p:sp>
          <p:sp>
            <p:nvSpPr>
              <p:cNvPr id="624671" name="Freeform 31"/>
              <p:cNvSpPr>
                <a:spLocks/>
              </p:cNvSpPr>
              <p:nvPr/>
            </p:nvSpPr>
            <p:spPr bwMode="auto">
              <a:xfrm>
                <a:off x="3166" y="1807"/>
                <a:ext cx="213" cy="451"/>
              </a:xfrm>
              <a:custGeom>
                <a:avLst/>
                <a:gdLst/>
                <a:ahLst/>
                <a:cxnLst>
                  <a:cxn ang="0">
                    <a:pos x="0" y="0"/>
                  </a:cxn>
                  <a:cxn ang="0">
                    <a:pos x="213" y="0"/>
                  </a:cxn>
                  <a:cxn ang="0">
                    <a:pos x="213" y="451"/>
                  </a:cxn>
                  <a:cxn ang="0">
                    <a:pos x="8" y="451"/>
                  </a:cxn>
                </a:cxnLst>
                <a:rect l="0" t="0" r="r" b="b"/>
                <a:pathLst>
                  <a:path w="213" h="451">
                    <a:moveTo>
                      <a:pt x="0" y="0"/>
                    </a:moveTo>
                    <a:lnTo>
                      <a:pt x="213" y="0"/>
                    </a:lnTo>
                    <a:lnTo>
                      <a:pt x="213" y="451"/>
                    </a:lnTo>
                    <a:lnTo>
                      <a:pt x="8" y="451"/>
                    </a:lnTo>
                  </a:path>
                </a:pathLst>
              </a:custGeom>
              <a:noFill/>
              <a:ln w="12700">
                <a:solidFill>
                  <a:srgbClr val="000000"/>
                </a:solidFill>
                <a:prstDash val="solid"/>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anim calcmode="lin" valueType="num">
                                      <p:cBhvr additive="base">
                                        <p:cTn id="7" dur="500" fill="hold"/>
                                        <p:tgtEl>
                                          <p:spTgt spid="624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43">
                                            <p:txEl>
                                              <p:pRg st="1" end="1"/>
                                            </p:txEl>
                                          </p:spTgt>
                                        </p:tgtEl>
                                        <p:attrNameLst>
                                          <p:attrName>style.visibility</p:attrName>
                                        </p:attrNameLst>
                                      </p:cBhvr>
                                      <p:to>
                                        <p:strVal val="visible"/>
                                      </p:to>
                                    </p:set>
                                    <p:anim calcmode="lin" valueType="num">
                                      <p:cBhvr additive="base">
                                        <p:cTn id="13" dur="500" fill="hold"/>
                                        <p:tgtEl>
                                          <p:spTgt spid="624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43">
                                            <p:txEl>
                                              <p:pRg st="3" end="3"/>
                                            </p:txEl>
                                          </p:spTgt>
                                        </p:tgtEl>
                                        <p:attrNameLst>
                                          <p:attrName>style.visibility</p:attrName>
                                        </p:attrNameLst>
                                      </p:cBhvr>
                                      <p:to>
                                        <p:strVal val="visible"/>
                                      </p:to>
                                    </p:set>
                                    <p:anim calcmode="lin" valueType="num">
                                      <p:cBhvr additive="base">
                                        <p:cTn id="19" dur="500" fill="hold"/>
                                        <p:tgtEl>
                                          <p:spTgt spid="6246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43">
                                            <p:txEl>
                                              <p:pRg st="4" end="4"/>
                                            </p:txEl>
                                          </p:spTgt>
                                        </p:tgtEl>
                                        <p:attrNameLst>
                                          <p:attrName>style.visibility</p:attrName>
                                        </p:attrNameLst>
                                      </p:cBhvr>
                                      <p:to>
                                        <p:strVal val="visible"/>
                                      </p:to>
                                    </p:set>
                                    <p:anim calcmode="lin" valueType="num">
                                      <p:cBhvr additive="base">
                                        <p:cTn id="25" dur="500" fill="hold"/>
                                        <p:tgtEl>
                                          <p:spTgt spid="6246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4643">
                                            <p:txEl>
                                              <p:pRg st="5" end="5"/>
                                            </p:txEl>
                                          </p:spTgt>
                                        </p:tgtEl>
                                        <p:attrNameLst>
                                          <p:attrName>style.visibility</p:attrName>
                                        </p:attrNameLst>
                                      </p:cBhvr>
                                      <p:to>
                                        <p:strVal val="visible"/>
                                      </p:to>
                                    </p:set>
                                    <p:anim calcmode="lin" valueType="num">
                                      <p:cBhvr additive="base">
                                        <p:cTn id="31" dur="500" fill="hold"/>
                                        <p:tgtEl>
                                          <p:spTgt spid="6246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46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49" name="Picture 21" descr="neuron"/>
          <p:cNvPicPr>
            <a:picLocks noChangeAspect="1" noChangeArrowheads="1"/>
          </p:cNvPicPr>
          <p:nvPr/>
        </p:nvPicPr>
        <p:blipFill>
          <a:blip r:embed="rId3" cstate="print"/>
          <a:srcRect/>
          <a:stretch>
            <a:fillRect/>
          </a:stretch>
        </p:blipFill>
        <p:spPr bwMode="auto">
          <a:xfrm>
            <a:off x="333375" y="2441575"/>
            <a:ext cx="5737225" cy="4411663"/>
          </a:xfrm>
          <a:prstGeom prst="rect">
            <a:avLst/>
          </a:prstGeom>
          <a:noFill/>
        </p:spPr>
      </p:pic>
      <p:sp>
        <p:nvSpPr>
          <p:cNvPr id="585730" name="Rectangle 2"/>
          <p:cNvSpPr>
            <a:spLocks noGrp="1" noChangeArrowheads="1"/>
          </p:cNvSpPr>
          <p:nvPr>
            <p:ph type="title"/>
          </p:nvPr>
        </p:nvSpPr>
        <p:spPr/>
        <p:txBody>
          <a:bodyPr/>
          <a:lstStyle/>
          <a:p>
            <a:r>
              <a:rPr lang="en-US"/>
              <a:t>Nervous system cells</a:t>
            </a:r>
          </a:p>
        </p:txBody>
      </p:sp>
      <p:sp>
        <p:nvSpPr>
          <p:cNvPr id="585734" name="Text Box 6"/>
          <p:cNvSpPr txBox="1">
            <a:spLocks noChangeArrowheads="1"/>
          </p:cNvSpPr>
          <p:nvPr/>
        </p:nvSpPr>
        <p:spPr bwMode="auto">
          <a:xfrm>
            <a:off x="2527300" y="2628900"/>
            <a:ext cx="1555750" cy="457200"/>
          </a:xfrm>
          <a:prstGeom prst="rect">
            <a:avLst/>
          </a:prstGeom>
          <a:noFill/>
          <a:ln w="9525">
            <a:noFill/>
            <a:miter lim="800000"/>
            <a:headEnd/>
            <a:tailEnd/>
          </a:ln>
          <a:effectLst/>
        </p:spPr>
        <p:txBody>
          <a:bodyPr wrap="none" anchor="ctr">
            <a:spAutoFit/>
          </a:bodyPr>
          <a:lstStyle/>
          <a:p>
            <a:r>
              <a:rPr lang="en-US" b="1">
                <a:solidFill>
                  <a:srgbClr val="CC0000"/>
                </a:solidFill>
              </a:rPr>
              <a:t>dendrites</a:t>
            </a:r>
            <a:endParaRPr lang="en-US"/>
          </a:p>
        </p:txBody>
      </p:sp>
      <p:sp>
        <p:nvSpPr>
          <p:cNvPr id="585735" name="Text Box 7"/>
          <p:cNvSpPr txBox="1">
            <a:spLocks noChangeArrowheads="1"/>
          </p:cNvSpPr>
          <p:nvPr/>
        </p:nvSpPr>
        <p:spPr bwMode="auto">
          <a:xfrm>
            <a:off x="2906713" y="3543300"/>
            <a:ext cx="1504950" cy="457200"/>
          </a:xfrm>
          <a:prstGeom prst="rect">
            <a:avLst/>
          </a:prstGeom>
          <a:noFill/>
          <a:ln w="9525">
            <a:noFill/>
            <a:miter lim="800000"/>
            <a:headEnd/>
            <a:tailEnd/>
          </a:ln>
          <a:effectLst/>
        </p:spPr>
        <p:txBody>
          <a:bodyPr wrap="none" anchor="ctr">
            <a:spAutoFit/>
          </a:bodyPr>
          <a:lstStyle/>
          <a:p>
            <a:r>
              <a:rPr lang="en-US" b="1">
                <a:solidFill>
                  <a:srgbClr val="CC0000"/>
                </a:solidFill>
              </a:rPr>
              <a:t>cell</a:t>
            </a:r>
            <a:r>
              <a:rPr lang="en-US" b="1">
                <a:solidFill>
                  <a:srgbClr val="0F116A"/>
                </a:solidFill>
              </a:rPr>
              <a:t> </a:t>
            </a:r>
            <a:r>
              <a:rPr lang="en-US" b="1">
                <a:solidFill>
                  <a:srgbClr val="CC0000"/>
                </a:solidFill>
              </a:rPr>
              <a:t>body</a:t>
            </a:r>
            <a:endParaRPr lang="en-US"/>
          </a:p>
        </p:txBody>
      </p:sp>
      <p:sp>
        <p:nvSpPr>
          <p:cNvPr id="585736" name="Line 8"/>
          <p:cNvSpPr>
            <a:spLocks noChangeShapeType="1"/>
          </p:cNvSpPr>
          <p:nvPr/>
        </p:nvSpPr>
        <p:spPr bwMode="auto">
          <a:xfrm flipH="1">
            <a:off x="1765300" y="3848100"/>
            <a:ext cx="1219200" cy="762000"/>
          </a:xfrm>
          <a:prstGeom prst="line">
            <a:avLst/>
          </a:prstGeom>
          <a:noFill/>
          <a:ln w="28575">
            <a:solidFill>
              <a:schemeClr val="tx2"/>
            </a:solidFill>
            <a:round/>
            <a:headEnd/>
            <a:tailEnd/>
          </a:ln>
          <a:effectLst/>
        </p:spPr>
        <p:txBody>
          <a:bodyPr wrap="none" anchor="ctr"/>
          <a:lstStyle/>
          <a:p>
            <a:endParaRPr lang="en-US"/>
          </a:p>
        </p:txBody>
      </p:sp>
      <p:sp>
        <p:nvSpPr>
          <p:cNvPr id="585737" name="Line 9"/>
          <p:cNvSpPr>
            <a:spLocks noChangeShapeType="1"/>
          </p:cNvSpPr>
          <p:nvPr/>
        </p:nvSpPr>
        <p:spPr bwMode="auto">
          <a:xfrm flipH="1">
            <a:off x="2146300" y="2933700"/>
            <a:ext cx="457200" cy="457200"/>
          </a:xfrm>
          <a:prstGeom prst="line">
            <a:avLst/>
          </a:prstGeom>
          <a:noFill/>
          <a:ln w="28575">
            <a:solidFill>
              <a:schemeClr val="tx2"/>
            </a:solidFill>
            <a:round/>
            <a:headEnd/>
            <a:tailEnd/>
          </a:ln>
          <a:effectLst/>
        </p:spPr>
        <p:txBody>
          <a:bodyPr wrap="none" anchor="ctr"/>
          <a:lstStyle/>
          <a:p>
            <a:endParaRPr lang="en-US"/>
          </a:p>
        </p:txBody>
      </p:sp>
      <p:sp>
        <p:nvSpPr>
          <p:cNvPr id="585738" name="Text Box 10"/>
          <p:cNvSpPr txBox="1">
            <a:spLocks noChangeArrowheads="1"/>
          </p:cNvSpPr>
          <p:nvPr/>
        </p:nvSpPr>
        <p:spPr bwMode="auto">
          <a:xfrm>
            <a:off x="2451100" y="5295900"/>
            <a:ext cx="895350" cy="457200"/>
          </a:xfrm>
          <a:prstGeom prst="rect">
            <a:avLst/>
          </a:prstGeom>
          <a:noFill/>
          <a:ln w="9525">
            <a:noFill/>
            <a:miter lim="800000"/>
            <a:headEnd/>
            <a:tailEnd/>
          </a:ln>
          <a:effectLst/>
        </p:spPr>
        <p:txBody>
          <a:bodyPr wrap="none" anchor="ctr">
            <a:spAutoFit/>
          </a:bodyPr>
          <a:lstStyle/>
          <a:p>
            <a:r>
              <a:rPr lang="en-US" b="1">
                <a:solidFill>
                  <a:srgbClr val="CC0000"/>
                </a:solidFill>
              </a:rPr>
              <a:t>axon</a:t>
            </a:r>
            <a:endParaRPr lang="en-US"/>
          </a:p>
        </p:txBody>
      </p:sp>
      <p:sp>
        <p:nvSpPr>
          <p:cNvPr id="585739" name="Line 11"/>
          <p:cNvSpPr>
            <a:spLocks noChangeShapeType="1"/>
          </p:cNvSpPr>
          <p:nvPr/>
        </p:nvSpPr>
        <p:spPr bwMode="auto">
          <a:xfrm flipH="1">
            <a:off x="1993900" y="5600700"/>
            <a:ext cx="533400" cy="76200"/>
          </a:xfrm>
          <a:prstGeom prst="line">
            <a:avLst/>
          </a:prstGeom>
          <a:noFill/>
          <a:ln w="28575">
            <a:solidFill>
              <a:schemeClr val="tx2"/>
            </a:solidFill>
            <a:round/>
            <a:headEnd/>
            <a:tailEnd/>
          </a:ln>
          <a:effectLst/>
        </p:spPr>
        <p:txBody>
          <a:bodyPr wrap="none" anchor="ctr"/>
          <a:lstStyle/>
          <a:p>
            <a:endParaRPr lang="en-US"/>
          </a:p>
        </p:txBody>
      </p:sp>
      <p:sp>
        <p:nvSpPr>
          <p:cNvPr id="585740" name="Text Box 12"/>
          <p:cNvSpPr txBox="1">
            <a:spLocks noChangeArrowheads="1"/>
          </p:cNvSpPr>
          <p:nvPr/>
        </p:nvSpPr>
        <p:spPr bwMode="auto">
          <a:xfrm>
            <a:off x="6089650" y="5864225"/>
            <a:ext cx="1403350" cy="457200"/>
          </a:xfrm>
          <a:prstGeom prst="rect">
            <a:avLst/>
          </a:prstGeom>
          <a:noFill/>
          <a:ln w="9525">
            <a:noFill/>
            <a:miter lim="800000"/>
            <a:headEnd/>
            <a:tailEnd/>
          </a:ln>
          <a:effectLst/>
        </p:spPr>
        <p:txBody>
          <a:bodyPr wrap="none" anchor="ctr">
            <a:spAutoFit/>
          </a:bodyPr>
          <a:lstStyle/>
          <a:p>
            <a:r>
              <a:rPr lang="en-US" b="1">
                <a:solidFill>
                  <a:srgbClr val="CC0000"/>
                </a:solidFill>
              </a:rPr>
              <a:t>synapse</a:t>
            </a:r>
            <a:endParaRPr lang="en-US"/>
          </a:p>
        </p:txBody>
      </p:sp>
      <p:sp>
        <p:nvSpPr>
          <p:cNvPr id="585741" name="Line 13"/>
          <p:cNvSpPr>
            <a:spLocks noChangeShapeType="1"/>
          </p:cNvSpPr>
          <p:nvPr/>
        </p:nvSpPr>
        <p:spPr bwMode="auto">
          <a:xfrm flipH="1">
            <a:off x="5956300" y="6196013"/>
            <a:ext cx="204788" cy="242887"/>
          </a:xfrm>
          <a:prstGeom prst="line">
            <a:avLst/>
          </a:prstGeom>
          <a:noFill/>
          <a:ln w="28575">
            <a:solidFill>
              <a:schemeClr val="tx2"/>
            </a:solidFill>
            <a:round/>
            <a:headEnd/>
            <a:tailEnd/>
          </a:ln>
          <a:effectLst/>
        </p:spPr>
        <p:txBody>
          <a:bodyPr wrap="none" anchor="ctr"/>
          <a:lstStyle/>
          <a:p>
            <a:endParaRPr lang="en-US"/>
          </a:p>
        </p:txBody>
      </p:sp>
      <p:sp>
        <p:nvSpPr>
          <p:cNvPr id="585742" name="Line 14"/>
          <p:cNvSpPr>
            <a:spLocks noChangeShapeType="1"/>
          </p:cNvSpPr>
          <p:nvPr/>
        </p:nvSpPr>
        <p:spPr bwMode="auto">
          <a:xfrm flipH="1">
            <a:off x="1917700" y="2933700"/>
            <a:ext cx="685800" cy="152400"/>
          </a:xfrm>
          <a:prstGeom prst="line">
            <a:avLst/>
          </a:prstGeom>
          <a:noFill/>
          <a:ln w="28575">
            <a:solidFill>
              <a:schemeClr val="tx2"/>
            </a:solidFill>
            <a:round/>
            <a:headEnd/>
            <a:tailEnd/>
          </a:ln>
          <a:effectLst/>
        </p:spPr>
        <p:txBody>
          <a:bodyPr wrap="none" anchor="ctr"/>
          <a:lstStyle/>
          <a:p>
            <a:endParaRPr lang="en-US"/>
          </a:p>
        </p:txBody>
      </p:sp>
      <p:sp>
        <p:nvSpPr>
          <p:cNvPr id="585743" name="Rectangle 15" descr="Rectangle: Click to edit Master text styles&#10;Second level&#10;Third level&#10;Fourth level&#10;Fifth level"/>
          <p:cNvSpPr>
            <a:spLocks noChangeArrowheads="1"/>
          </p:cNvSpPr>
          <p:nvPr/>
        </p:nvSpPr>
        <p:spPr bwMode="auto">
          <a:xfrm>
            <a:off x="652463" y="1344613"/>
            <a:ext cx="3733800" cy="1157287"/>
          </a:xfrm>
          <a:prstGeom prst="rect">
            <a:avLst/>
          </a:prstGeom>
          <a:noFill/>
          <a:ln w="9525">
            <a:noFill/>
            <a:miter lim="800000"/>
            <a:headEnd/>
            <a:tailEnd/>
          </a:ln>
          <a:effectLst/>
        </p:spPr>
        <p:txBody>
          <a:bodyPr/>
          <a:lstStyle/>
          <a:p>
            <a:pPr marL="342900" indent="-342900" algn="l" eaLnBrk="1" hangingPunct="1">
              <a:spcBef>
                <a:spcPct val="20000"/>
              </a:spcBef>
              <a:buClr>
                <a:srgbClr val="0F116A"/>
              </a:buClr>
              <a:buSzPct val="120000"/>
              <a:buFont typeface="Wingdings" pitchFamily="84" charset="2"/>
              <a:buChar char="§"/>
            </a:pPr>
            <a:r>
              <a:rPr lang="en-US" sz="3000" b="1">
                <a:solidFill>
                  <a:srgbClr val="0F116A"/>
                </a:solidFill>
              </a:rPr>
              <a:t>Neuron</a:t>
            </a:r>
          </a:p>
          <a:p>
            <a:pPr marL="742950" lvl="1" indent="-285750" algn="l" eaLnBrk="1" hangingPunct="1">
              <a:spcBef>
                <a:spcPct val="20000"/>
              </a:spcBef>
              <a:buClr>
                <a:schemeClr val="tx1"/>
              </a:buClr>
              <a:buSzPct val="60000"/>
              <a:buFont typeface="Wingdings" pitchFamily="84" charset="2"/>
              <a:buChar char="u"/>
            </a:pPr>
            <a:r>
              <a:rPr lang="en-US" sz="2800" b="1"/>
              <a:t>a nerve cell</a:t>
            </a:r>
          </a:p>
        </p:txBody>
      </p:sp>
      <p:pic>
        <p:nvPicPr>
          <p:cNvPr id="585744" name="Picture 16"/>
          <p:cNvPicPr>
            <a:picLocks noChangeAspect="1" noChangeArrowheads="1"/>
          </p:cNvPicPr>
          <p:nvPr/>
        </p:nvPicPr>
        <p:blipFill>
          <a:blip r:embed="rId4" cstate="print"/>
          <a:srcRect l="41400" b="43970"/>
          <a:stretch>
            <a:fillRect/>
          </a:stretch>
        </p:blipFill>
        <p:spPr bwMode="auto">
          <a:xfrm>
            <a:off x="4295775" y="2057400"/>
            <a:ext cx="4848225" cy="2274888"/>
          </a:xfrm>
          <a:prstGeom prst="rect">
            <a:avLst/>
          </a:prstGeom>
          <a:noFill/>
          <a:ln w="9525">
            <a:noFill/>
            <a:miter lim="800000"/>
            <a:headEnd/>
            <a:tailEnd/>
          </a:ln>
        </p:spPr>
      </p:pic>
      <p:sp>
        <p:nvSpPr>
          <p:cNvPr id="585746" name="Text Box 18"/>
          <p:cNvSpPr txBox="1">
            <a:spLocks noChangeArrowheads="1"/>
          </p:cNvSpPr>
          <p:nvPr/>
        </p:nvSpPr>
        <p:spPr bwMode="auto">
          <a:xfrm>
            <a:off x="3403600" y="5356225"/>
            <a:ext cx="1873250" cy="366713"/>
          </a:xfrm>
          <a:prstGeom prst="rect">
            <a:avLst/>
          </a:prstGeom>
          <a:noFill/>
          <a:ln w="9525">
            <a:noFill/>
            <a:miter lim="800000"/>
            <a:headEnd/>
            <a:tailEnd/>
          </a:ln>
          <a:effectLst/>
        </p:spPr>
        <p:txBody>
          <a:bodyPr wrap="none" anchor="ctr">
            <a:spAutoFit/>
          </a:bodyPr>
          <a:lstStyle/>
          <a:p>
            <a:r>
              <a:rPr lang="en-US" sz="1800" b="1">
                <a:solidFill>
                  <a:schemeClr val="tx2"/>
                </a:solidFill>
              </a:rPr>
              <a:t>signal direction</a:t>
            </a:r>
            <a:endParaRPr lang="en-US"/>
          </a:p>
        </p:txBody>
      </p:sp>
      <p:sp>
        <p:nvSpPr>
          <p:cNvPr id="585747" name="Text Box 19"/>
          <p:cNvSpPr txBox="1">
            <a:spLocks noChangeArrowheads="1"/>
          </p:cNvSpPr>
          <p:nvPr/>
        </p:nvSpPr>
        <p:spPr bwMode="auto">
          <a:xfrm>
            <a:off x="0" y="1879600"/>
            <a:ext cx="1149350" cy="641350"/>
          </a:xfrm>
          <a:prstGeom prst="rect">
            <a:avLst/>
          </a:prstGeom>
          <a:noFill/>
          <a:ln w="9525">
            <a:noFill/>
            <a:miter lim="800000"/>
            <a:headEnd/>
            <a:tailEnd/>
          </a:ln>
          <a:effectLst/>
        </p:spPr>
        <p:txBody>
          <a:bodyPr wrap="none" anchor="ctr">
            <a:spAutoFit/>
          </a:bodyPr>
          <a:lstStyle/>
          <a:p>
            <a:r>
              <a:rPr lang="en-US" sz="1800" b="1">
                <a:solidFill>
                  <a:schemeClr val="tx2"/>
                </a:solidFill>
              </a:rPr>
              <a:t>signal</a:t>
            </a:r>
          </a:p>
          <a:p>
            <a:r>
              <a:rPr lang="en-US" sz="1800" b="1">
                <a:solidFill>
                  <a:schemeClr val="tx2"/>
                </a:solidFill>
              </a:rPr>
              <a:t>direction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4"/>
          <p:cNvSpPr>
            <a:spLocks noGrp="1"/>
          </p:cNvSpPr>
          <p:nvPr>
            <p:ph type="dt" sz="quarter" idx="11"/>
          </p:nvPr>
        </p:nvSpPr>
        <p:spPr/>
        <p:txBody>
          <a:bodyPr/>
          <a:lstStyle/>
          <a:p>
            <a:r>
              <a:rPr lang="en-US"/>
              <a:t>2003-2004</a:t>
            </a:r>
            <a:endParaRPr lang="en-US" b="0"/>
          </a:p>
        </p:txBody>
      </p:sp>
      <p:pic>
        <p:nvPicPr>
          <p:cNvPr id="587778" name="Picture 2"/>
          <p:cNvPicPr>
            <a:picLocks noChangeAspect="1" noChangeArrowheads="1"/>
          </p:cNvPicPr>
          <p:nvPr/>
        </p:nvPicPr>
        <p:blipFill>
          <a:blip r:embed="rId4" cstate="print"/>
          <a:srcRect l="10573" r="4230" b="3523"/>
          <a:stretch>
            <a:fillRect/>
          </a:stretch>
        </p:blipFill>
        <p:spPr bwMode="auto">
          <a:xfrm>
            <a:off x="6400800" y="381000"/>
            <a:ext cx="2562225" cy="4356100"/>
          </a:xfrm>
          <a:prstGeom prst="rect">
            <a:avLst/>
          </a:prstGeom>
          <a:noFill/>
          <a:ln w="9525">
            <a:noFill/>
            <a:miter lim="800000"/>
            <a:headEnd/>
            <a:tailEnd/>
          </a:ln>
          <a:effectLst>
            <a:outerShdw dist="35921" dir="2700000" algn="ctr" rotWithShape="0">
              <a:srgbClr val="808080"/>
            </a:outerShdw>
          </a:effectLst>
        </p:spPr>
      </p:pic>
      <p:pic>
        <p:nvPicPr>
          <p:cNvPr id="587779" name="Picture 3"/>
          <p:cNvPicPr>
            <a:picLocks noChangeAspect="1" noChangeArrowheads="1"/>
          </p:cNvPicPr>
          <p:nvPr/>
        </p:nvPicPr>
        <p:blipFill>
          <a:blip r:embed="rId5" cstate="print"/>
          <a:srcRect/>
          <a:stretch>
            <a:fillRect/>
          </a:stretch>
        </p:blipFill>
        <p:spPr bwMode="auto">
          <a:xfrm>
            <a:off x="4876800" y="1828800"/>
            <a:ext cx="1905000" cy="3441700"/>
          </a:xfrm>
          <a:prstGeom prst="rect">
            <a:avLst/>
          </a:prstGeom>
          <a:noFill/>
          <a:ln w="9525">
            <a:noFill/>
            <a:miter lim="800000"/>
            <a:headEnd/>
            <a:tailEnd/>
          </a:ln>
          <a:effectLst>
            <a:outerShdw dist="35921" dir="2700000" algn="ctr" rotWithShape="0">
              <a:srgbClr val="808080"/>
            </a:outerShdw>
          </a:effectLst>
        </p:spPr>
      </p:pic>
      <p:sp>
        <p:nvSpPr>
          <p:cNvPr id="587780" name="Rectangle 4"/>
          <p:cNvSpPr>
            <a:spLocks noGrp="1" noChangeArrowheads="1"/>
          </p:cNvSpPr>
          <p:nvPr>
            <p:ph type="title"/>
          </p:nvPr>
        </p:nvSpPr>
        <p:spPr/>
        <p:txBody>
          <a:bodyPr/>
          <a:lstStyle/>
          <a:p>
            <a:r>
              <a:rPr lang="en-US"/>
              <a:t>Fun facts about neurons</a:t>
            </a:r>
          </a:p>
        </p:txBody>
      </p:sp>
      <p:sp>
        <p:nvSpPr>
          <p:cNvPr id="587781" name="Rectangle 5" descr="Rectangle: Click to edit Master text styles&#10;Second level&#10;Third level&#10;Fourth level&#10;Fifth level"/>
          <p:cNvSpPr>
            <a:spLocks noGrp="1" noChangeArrowheads="1"/>
          </p:cNvSpPr>
          <p:nvPr>
            <p:ph type="body" idx="1"/>
          </p:nvPr>
        </p:nvSpPr>
        <p:spPr>
          <a:xfrm>
            <a:off x="693738" y="1371600"/>
            <a:ext cx="5346700" cy="4549775"/>
          </a:xfrm>
        </p:spPr>
        <p:txBody>
          <a:bodyPr/>
          <a:lstStyle/>
          <a:p>
            <a:r>
              <a:rPr lang="en-US"/>
              <a:t>Most specialized cell in </a:t>
            </a:r>
            <a:br>
              <a:rPr lang="en-US"/>
            </a:br>
            <a:r>
              <a:rPr lang="en-US"/>
              <a:t>animals</a:t>
            </a:r>
          </a:p>
          <a:p>
            <a:r>
              <a:rPr lang="en-US"/>
              <a:t>Longest cell</a:t>
            </a:r>
          </a:p>
          <a:p>
            <a:pPr lvl="1"/>
            <a:r>
              <a:rPr lang="en-US"/>
              <a:t>blue whale neuron</a:t>
            </a:r>
          </a:p>
          <a:p>
            <a:pPr lvl="2"/>
            <a:r>
              <a:rPr lang="en-US"/>
              <a:t>10-30 meters</a:t>
            </a:r>
          </a:p>
          <a:p>
            <a:pPr lvl="1"/>
            <a:r>
              <a:rPr lang="en-US"/>
              <a:t>giraffe axon</a:t>
            </a:r>
          </a:p>
          <a:p>
            <a:pPr lvl="2"/>
            <a:r>
              <a:rPr lang="en-US"/>
              <a:t>5 meters</a:t>
            </a:r>
          </a:p>
          <a:p>
            <a:pPr lvl="1"/>
            <a:r>
              <a:rPr lang="en-US"/>
              <a:t>human neuron</a:t>
            </a:r>
          </a:p>
          <a:p>
            <a:pPr lvl="2"/>
            <a:r>
              <a:rPr lang="en-US"/>
              <a:t>1-2 meters</a:t>
            </a:r>
          </a:p>
        </p:txBody>
      </p:sp>
      <p:pic>
        <p:nvPicPr>
          <p:cNvPr id="587782" name="Picture 6"/>
          <p:cNvPicPr>
            <a:picLocks noChangeAspect="1" noChangeArrowheads="1"/>
          </p:cNvPicPr>
          <p:nvPr/>
        </p:nvPicPr>
        <p:blipFill>
          <a:blip r:embed="rId6" cstate="print"/>
          <a:srcRect/>
          <a:stretch>
            <a:fillRect/>
          </a:stretch>
        </p:blipFill>
        <p:spPr bwMode="auto">
          <a:xfrm>
            <a:off x="4419600" y="4724400"/>
            <a:ext cx="4648200" cy="2011363"/>
          </a:xfrm>
          <a:prstGeom prst="rect">
            <a:avLst/>
          </a:prstGeom>
          <a:noFill/>
          <a:ln w="9525">
            <a:noFill/>
            <a:miter lim="800000"/>
            <a:headEnd/>
            <a:tailEnd/>
          </a:ln>
          <a:effectLst>
            <a:outerShdw dist="35921" dir="2700000" algn="ctr" rotWithShape="0">
              <a:srgbClr val="808080"/>
            </a:outerShdw>
          </a:effectLst>
        </p:spPr>
      </p:pic>
      <p:sp>
        <p:nvSpPr>
          <p:cNvPr id="587783" name="Rectangle 7"/>
          <p:cNvSpPr>
            <a:spLocks noChangeArrowheads="1"/>
          </p:cNvSpPr>
          <p:nvPr/>
        </p:nvSpPr>
        <p:spPr bwMode="auto">
          <a:xfrm>
            <a:off x="153988" y="6000750"/>
            <a:ext cx="3803650" cy="701675"/>
          </a:xfrm>
          <a:prstGeom prst="rect">
            <a:avLst/>
          </a:prstGeom>
          <a:solidFill>
            <a:srgbClr val="FDF37A"/>
          </a:solidFill>
          <a:ln w="9525">
            <a:noFill/>
            <a:miter lim="800000"/>
            <a:headEnd/>
            <a:tailEnd/>
          </a:ln>
          <a:effectLst>
            <a:outerShdw dist="35921" dir="2700000" algn="ctr" rotWithShape="0">
              <a:srgbClr val="808080">
                <a:alpha val="75000"/>
              </a:srgbClr>
            </a:outerShdw>
          </a:effectLst>
        </p:spPr>
        <p:txBody>
          <a:bodyPr>
            <a:spAutoFit/>
          </a:bodyPr>
          <a:lstStyle/>
          <a:p>
            <a:pPr algn="l" eaLnBrk="1" hangingPunct="1">
              <a:spcBef>
                <a:spcPct val="20000"/>
              </a:spcBef>
              <a:buClr>
                <a:srgbClr val="0F116A"/>
              </a:buClr>
              <a:buSzPct val="120000"/>
              <a:buFont typeface="Wingdings" pitchFamily="84" charset="2"/>
              <a:buNone/>
            </a:pPr>
            <a:r>
              <a:rPr lang="en-US" sz="2000" b="1">
                <a:solidFill>
                  <a:srgbClr val="0F116A"/>
                </a:solidFill>
              </a:rPr>
              <a:t>Nervous system allows for </a:t>
            </a:r>
            <a:br>
              <a:rPr lang="en-US" sz="2000" b="1">
                <a:solidFill>
                  <a:srgbClr val="0F116A"/>
                </a:solidFill>
              </a:rPr>
            </a:br>
            <a:r>
              <a:rPr lang="en-US" sz="2000" b="1">
                <a:solidFill>
                  <a:srgbClr val="0F116A"/>
                </a:solidFill>
              </a:rPr>
              <a:t>1 millisecond response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7781">
                                            <p:txEl>
                                              <p:pRg st="0" end="0"/>
                                            </p:txEl>
                                          </p:spTgt>
                                        </p:tgtEl>
                                        <p:attrNameLst>
                                          <p:attrName>style.visibility</p:attrName>
                                        </p:attrNameLst>
                                      </p:cBhvr>
                                      <p:to>
                                        <p:strVal val="visible"/>
                                      </p:to>
                                    </p:set>
                                    <p:anim calcmode="lin" valueType="num">
                                      <p:cBhvr additive="base">
                                        <p:cTn id="7" dur="500" fill="hold"/>
                                        <p:tgtEl>
                                          <p:spTgt spid="5877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778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7781">
                                            <p:txEl>
                                              <p:pRg st="1" end="1"/>
                                            </p:txEl>
                                          </p:spTgt>
                                        </p:tgtEl>
                                        <p:attrNameLst>
                                          <p:attrName>style.visibility</p:attrName>
                                        </p:attrNameLst>
                                      </p:cBhvr>
                                      <p:to>
                                        <p:strVal val="visible"/>
                                      </p:to>
                                    </p:set>
                                    <p:anim calcmode="lin" valueType="num">
                                      <p:cBhvr additive="base">
                                        <p:cTn id="13" dur="500" fill="hold"/>
                                        <p:tgtEl>
                                          <p:spTgt spid="5877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778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7781">
                                            <p:txEl>
                                              <p:pRg st="2" end="2"/>
                                            </p:txEl>
                                          </p:spTgt>
                                        </p:tgtEl>
                                        <p:attrNameLst>
                                          <p:attrName>style.visibility</p:attrName>
                                        </p:attrNameLst>
                                      </p:cBhvr>
                                      <p:to>
                                        <p:strVal val="visible"/>
                                      </p:to>
                                    </p:set>
                                    <p:anim calcmode="lin" valueType="num">
                                      <p:cBhvr additive="base">
                                        <p:cTn id="19" dur="500" fill="hold"/>
                                        <p:tgtEl>
                                          <p:spTgt spid="5877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778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587781">
                                            <p:txEl>
                                              <p:pRg st="3" end="3"/>
                                            </p:txEl>
                                          </p:spTgt>
                                        </p:tgtEl>
                                        <p:attrNameLst>
                                          <p:attrName>style.visibility</p:attrName>
                                        </p:attrNameLst>
                                      </p:cBhvr>
                                      <p:to>
                                        <p:strVal val="visible"/>
                                      </p:to>
                                    </p:set>
                                    <p:anim calcmode="lin" valueType="num">
                                      <p:cBhvr additive="base">
                                        <p:cTn id="24" dur="500" fill="hold"/>
                                        <p:tgtEl>
                                          <p:spTgt spid="58778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778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7781">
                                            <p:txEl>
                                              <p:pRg st="4" end="4"/>
                                            </p:txEl>
                                          </p:spTgt>
                                        </p:tgtEl>
                                        <p:attrNameLst>
                                          <p:attrName>style.visibility</p:attrName>
                                        </p:attrNameLst>
                                      </p:cBhvr>
                                      <p:to>
                                        <p:strVal val="visible"/>
                                      </p:to>
                                    </p:set>
                                    <p:anim calcmode="lin" valueType="num">
                                      <p:cBhvr additive="base">
                                        <p:cTn id="30" dur="500" fill="hold"/>
                                        <p:tgtEl>
                                          <p:spTgt spid="587781">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778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587781">
                                            <p:txEl>
                                              <p:pRg st="5" end="5"/>
                                            </p:txEl>
                                          </p:spTgt>
                                        </p:tgtEl>
                                        <p:attrNameLst>
                                          <p:attrName>style.visibility</p:attrName>
                                        </p:attrNameLst>
                                      </p:cBhvr>
                                      <p:to>
                                        <p:strVal val="visible"/>
                                      </p:to>
                                    </p:set>
                                    <p:anim calcmode="lin" valueType="num">
                                      <p:cBhvr additive="base">
                                        <p:cTn id="35" dur="500" fill="hold"/>
                                        <p:tgtEl>
                                          <p:spTgt spid="587781">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8778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87781">
                                            <p:txEl>
                                              <p:pRg st="6" end="6"/>
                                            </p:txEl>
                                          </p:spTgt>
                                        </p:tgtEl>
                                        <p:attrNameLst>
                                          <p:attrName>style.visibility</p:attrName>
                                        </p:attrNameLst>
                                      </p:cBhvr>
                                      <p:to>
                                        <p:strVal val="visible"/>
                                      </p:to>
                                    </p:set>
                                    <p:anim calcmode="lin" valueType="num">
                                      <p:cBhvr additive="base">
                                        <p:cTn id="41" dur="500" fill="hold"/>
                                        <p:tgtEl>
                                          <p:spTgt spid="58778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8778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587781">
                                            <p:txEl>
                                              <p:pRg st="7" end="7"/>
                                            </p:txEl>
                                          </p:spTgt>
                                        </p:tgtEl>
                                        <p:attrNameLst>
                                          <p:attrName>style.visibility</p:attrName>
                                        </p:attrNameLst>
                                      </p:cBhvr>
                                      <p:to>
                                        <p:strVal val="visible"/>
                                      </p:to>
                                    </p:set>
                                    <p:anim calcmode="lin" valueType="num">
                                      <p:cBhvr additive="base">
                                        <p:cTn id="46" dur="500" fill="hold"/>
                                        <p:tgtEl>
                                          <p:spTgt spid="58778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8778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42" name="Picture 18" descr="neuron"/>
          <p:cNvPicPr>
            <a:picLocks noChangeAspect="1" noChangeArrowheads="1"/>
          </p:cNvPicPr>
          <p:nvPr/>
        </p:nvPicPr>
        <p:blipFill>
          <a:blip r:embed="rId6" cstate="print"/>
          <a:srcRect/>
          <a:stretch>
            <a:fillRect/>
          </a:stretch>
        </p:blipFill>
        <p:spPr bwMode="auto">
          <a:xfrm>
            <a:off x="1003300" y="1392238"/>
            <a:ext cx="5737225" cy="4411662"/>
          </a:xfrm>
          <a:prstGeom prst="rect">
            <a:avLst/>
          </a:prstGeom>
          <a:noFill/>
        </p:spPr>
      </p:pic>
      <p:sp>
        <p:nvSpPr>
          <p:cNvPr id="589843" name="Text Box 19"/>
          <p:cNvSpPr txBox="1">
            <a:spLocks noChangeArrowheads="1"/>
          </p:cNvSpPr>
          <p:nvPr/>
        </p:nvSpPr>
        <p:spPr bwMode="auto">
          <a:xfrm>
            <a:off x="381000" y="1219200"/>
            <a:ext cx="1149350" cy="641350"/>
          </a:xfrm>
          <a:prstGeom prst="rect">
            <a:avLst/>
          </a:prstGeom>
          <a:noFill/>
          <a:ln w="9525">
            <a:noFill/>
            <a:miter lim="800000"/>
            <a:headEnd/>
            <a:tailEnd/>
          </a:ln>
          <a:effectLst/>
        </p:spPr>
        <p:txBody>
          <a:bodyPr wrap="none" anchor="ctr">
            <a:spAutoFit/>
          </a:bodyPr>
          <a:lstStyle/>
          <a:p>
            <a:r>
              <a:rPr lang="en-US" sz="1800" b="1">
                <a:solidFill>
                  <a:schemeClr val="tx2"/>
                </a:solidFill>
              </a:rPr>
              <a:t>signal</a:t>
            </a:r>
          </a:p>
          <a:p>
            <a:r>
              <a:rPr lang="en-US" sz="1800" b="1">
                <a:solidFill>
                  <a:schemeClr val="tx2"/>
                </a:solidFill>
              </a:rPr>
              <a:t>direction</a:t>
            </a:r>
            <a:endParaRPr lang="en-US"/>
          </a:p>
        </p:txBody>
      </p:sp>
      <p:sp>
        <p:nvSpPr>
          <p:cNvPr id="589844" name="Line 20"/>
          <p:cNvSpPr>
            <a:spLocks noChangeShapeType="1"/>
          </p:cNvSpPr>
          <p:nvPr/>
        </p:nvSpPr>
        <p:spPr bwMode="auto">
          <a:xfrm flipH="1">
            <a:off x="4260850" y="4873625"/>
            <a:ext cx="76200" cy="381000"/>
          </a:xfrm>
          <a:prstGeom prst="line">
            <a:avLst/>
          </a:prstGeom>
          <a:noFill/>
          <a:ln w="28575">
            <a:solidFill>
              <a:schemeClr val="tx2"/>
            </a:solidFill>
            <a:round/>
            <a:headEnd/>
            <a:tailEnd/>
          </a:ln>
          <a:effectLst/>
        </p:spPr>
        <p:txBody>
          <a:bodyPr wrap="none" anchor="ctr"/>
          <a:lstStyle/>
          <a:p>
            <a:endParaRPr lang="en-US"/>
          </a:p>
        </p:txBody>
      </p:sp>
      <p:sp>
        <p:nvSpPr>
          <p:cNvPr id="589845" name="Line 21"/>
          <p:cNvSpPr>
            <a:spLocks noChangeShapeType="1"/>
          </p:cNvSpPr>
          <p:nvPr/>
        </p:nvSpPr>
        <p:spPr bwMode="auto">
          <a:xfrm>
            <a:off x="4032250" y="4949825"/>
            <a:ext cx="228600" cy="304800"/>
          </a:xfrm>
          <a:prstGeom prst="line">
            <a:avLst/>
          </a:prstGeom>
          <a:noFill/>
          <a:ln w="28575">
            <a:solidFill>
              <a:schemeClr val="tx2"/>
            </a:solidFill>
            <a:round/>
            <a:headEnd/>
            <a:tailEnd/>
          </a:ln>
          <a:effectLst/>
        </p:spPr>
        <p:txBody>
          <a:bodyPr wrap="none" anchor="ctr"/>
          <a:lstStyle/>
          <a:p>
            <a:endParaRPr lang="en-US"/>
          </a:p>
        </p:txBody>
      </p:sp>
      <p:pic>
        <p:nvPicPr>
          <p:cNvPr id="589846" name="Picture 22"/>
          <p:cNvPicPr>
            <a:picLocks noChangeAspect="1" noChangeArrowheads="1"/>
          </p:cNvPicPr>
          <p:nvPr/>
        </p:nvPicPr>
        <p:blipFill>
          <a:blip r:embed="rId7" cstate="print"/>
          <a:srcRect l="44598" b="5414"/>
          <a:stretch>
            <a:fillRect/>
          </a:stretch>
        </p:blipFill>
        <p:spPr bwMode="auto">
          <a:xfrm>
            <a:off x="5360988" y="3835400"/>
            <a:ext cx="3783012" cy="2255838"/>
          </a:xfrm>
          <a:prstGeom prst="rect">
            <a:avLst/>
          </a:prstGeom>
          <a:noFill/>
          <a:ln w="9525">
            <a:noFill/>
            <a:miter lim="800000"/>
            <a:headEnd/>
            <a:tailEnd/>
          </a:ln>
        </p:spPr>
      </p:pic>
      <p:sp>
        <p:nvSpPr>
          <p:cNvPr id="589847" name="Text Box 23"/>
          <p:cNvSpPr txBox="1">
            <a:spLocks noChangeArrowheads="1"/>
          </p:cNvSpPr>
          <p:nvPr/>
        </p:nvSpPr>
        <p:spPr bwMode="auto">
          <a:xfrm>
            <a:off x="2971800" y="5181600"/>
            <a:ext cx="2317750" cy="457200"/>
          </a:xfrm>
          <a:prstGeom prst="rect">
            <a:avLst/>
          </a:prstGeom>
          <a:noFill/>
          <a:ln w="9525">
            <a:noFill/>
            <a:miter lim="800000"/>
            <a:headEnd/>
            <a:tailEnd/>
          </a:ln>
          <a:effectLst/>
        </p:spPr>
        <p:txBody>
          <a:bodyPr wrap="none" anchor="ctr">
            <a:spAutoFit/>
          </a:bodyPr>
          <a:lstStyle/>
          <a:p>
            <a:r>
              <a:rPr lang="en-US" b="1">
                <a:solidFill>
                  <a:srgbClr val="CC0000"/>
                </a:solidFill>
              </a:rPr>
              <a:t>myelin</a:t>
            </a:r>
            <a:r>
              <a:rPr lang="en-US" b="1">
                <a:solidFill>
                  <a:srgbClr val="0F116A"/>
                </a:solidFill>
              </a:rPr>
              <a:t> </a:t>
            </a:r>
            <a:r>
              <a:rPr lang="en-US" b="1">
                <a:solidFill>
                  <a:srgbClr val="CC0000"/>
                </a:solidFill>
              </a:rPr>
              <a:t>coating</a:t>
            </a:r>
            <a:endParaRPr lang="en-US"/>
          </a:p>
        </p:txBody>
      </p:sp>
      <p:sp>
        <p:nvSpPr>
          <p:cNvPr id="589848" name="AutoShape 24"/>
          <p:cNvSpPr>
            <a:spLocks noChangeArrowheads="1"/>
          </p:cNvSpPr>
          <p:nvPr/>
        </p:nvSpPr>
        <p:spPr bwMode="auto">
          <a:xfrm>
            <a:off x="3521075" y="4797425"/>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799 w 21600"/>
              <a:gd name="T5" fmla="*/ 0 h 21600"/>
              <a:gd name="T6" fmla="*/ 1620 w 21600"/>
              <a:gd name="T7" fmla="*/ 10800 h 21600"/>
              <a:gd name="T8" fmla="*/ 10799 w 21600"/>
              <a:gd name="T9" fmla="*/ 3240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lstStyle/>
          <a:p>
            <a:endParaRPr lang="en-US"/>
          </a:p>
        </p:txBody>
      </p:sp>
      <p:sp>
        <p:nvSpPr>
          <p:cNvPr id="589849" name="AutoShape 25"/>
          <p:cNvSpPr>
            <a:spLocks noChangeArrowheads="1"/>
          </p:cNvSpPr>
          <p:nvPr/>
        </p:nvSpPr>
        <p:spPr bwMode="auto">
          <a:xfrm>
            <a:off x="3825875" y="4721225"/>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799 w 21600"/>
              <a:gd name="T5" fmla="*/ 0 h 21600"/>
              <a:gd name="T6" fmla="*/ 1620 w 21600"/>
              <a:gd name="T7" fmla="*/ 10800 h 21600"/>
              <a:gd name="T8" fmla="*/ 10799 w 21600"/>
              <a:gd name="T9" fmla="*/ 3240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lstStyle/>
          <a:p>
            <a:endParaRPr lang="en-US"/>
          </a:p>
        </p:txBody>
      </p:sp>
      <p:sp>
        <p:nvSpPr>
          <p:cNvPr id="589850" name="AutoShape 26"/>
          <p:cNvSpPr>
            <a:spLocks noChangeArrowheads="1"/>
          </p:cNvSpPr>
          <p:nvPr/>
        </p:nvSpPr>
        <p:spPr bwMode="auto">
          <a:xfrm>
            <a:off x="3216275" y="4797425"/>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799 w 21600"/>
              <a:gd name="T5" fmla="*/ 0 h 21600"/>
              <a:gd name="T6" fmla="*/ 1620 w 21600"/>
              <a:gd name="T7" fmla="*/ 10800 h 21600"/>
              <a:gd name="T8" fmla="*/ 10799 w 21600"/>
              <a:gd name="T9" fmla="*/ 3240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lstStyle/>
          <a:p>
            <a:endParaRPr lang="en-US"/>
          </a:p>
        </p:txBody>
      </p:sp>
      <p:sp>
        <p:nvSpPr>
          <p:cNvPr id="589851" name="AutoShape 27"/>
          <p:cNvSpPr>
            <a:spLocks noChangeArrowheads="1"/>
          </p:cNvSpPr>
          <p:nvPr/>
        </p:nvSpPr>
        <p:spPr bwMode="auto">
          <a:xfrm>
            <a:off x="4130675" y="4645025"/>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799 w 21600"/>
              <a:gd name="T5" fmla="*/ 0 h 21600"/>
              <a:gd name="T6" fmla="*/ 1620 w 21600"/>
              <a:gd name="T7" fmla="*/ 10800 h 21600"/>
              <a:gd name="T8" fmla="*/ 10799 w 21600"/>
              <a:gd name="T9" fmla="*/ 3240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0" y="10800"/>
                </a:lnTo>
                <a:cubicBezTo>
                  <a:pt x="0" y="4835"/>
                  <a:pt x="4835" y="0"/>
                  <a:pt x="10800" y="0"/>
                </a:cubicBezTo>
                <a:cubicBezTo>
                  <a:pt x="16764" y="0"/>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lstStyle/>
          <a:p>
            <a:endParaRPr lang="en-US"/>
          </a:p>
        </p:txBody>
      </p:sp>
      <p:sp>
        <p:nvSpPr>
          <p:cNvPr id="589826" name="Rectangle 2"/>
          <p:cNvSpPr>
            <a:spLocks noGrp="1" noChangeArrowheads="1"/>
          </p:cNvSpPr>
          <p:nvPr>
            <p:ph type="title"/>
          </p:nvPr>
        </p:nvSpPr>
        <p:spPr/>
        <p:txBody>
          <a:bodyPr/>
          <a:lstStyle/>
          <a:p>
            <a:r>
              <a:rPr lang="en-US"/>
              <a:t>Myelin coating</a:t>
            </a:r>
          </a:p>
        </p:txBody>
      </p:sp>
      <p:sp>
        <p:nvSpPr>
          <p:cNvPr id="589831" name="Rectangle 7" descr="Rectangle: Click to edit Master text styles&#10;Second level&#10;Third level&#10;Fourth level&#10;Fifth level"/>
          <p:cNvSpPr>
            <a:spLocks noChangeArrowheads="1"/>
          </p:cNvSpPr>
          <p:nvPr/>
        </p:nvSpPr>
        <p:spPr bwMode="auto">
          <a:xfrm>
            <a:off x="3505200" y="1371600"/>
            <a:ext cx="5410200" cy="2209800"/>
          </a:xfrm>
          <a:prstGeom prst="rect">
            <a:avLst/>
          </a:prstGeom>
          <a:noFill/>
          <a:ln w="9525">
            <a:noFill/>
            <a:miter lim="800000"/>
            <a:headEnd/>
            <a:tailEnd/>
          </a:ln>
          <a:effectLst/>
        </p:spPr>
        <p:txBody>
          <a:bodyPr/>
          <a:lstStyle/>
          <a:p>
            <a:pPr marL="342900" indent="-342900" algn="l" eaLnBrk="1" hangingPunct="1">
              <a:spcBef>
                <a:spcPct val="20000"/>
              </a:spcBef>
              <a:buClr>
                <a:srgbClr val="0F116A"/>
              </a:buClr>
              <a:buSzPct val="120000"/>
              <a:buFont typeface="Wingdings" pitchFamily="84" charset="2"/>
              <a:buChar char="§"/>
            </a:pPr>
            <a:r>
              <a:rPr lang="en-US" sz="2800" b="1">
                <a:solidFill>
                  <a:srgbClr val="0F116A"/>
                </a:solidFill>
              </a:rPr>
              <a:t>Axon coated with insulation made of myelin cells</a:t>
            </a:r>
          </a:p>
          <a:p>
            <a:pPr marL="746125" lvl="1" indent="-288925" algn="l" eaLnBrk="1" hangingPunct="1">
              <a:spcBef>
                <a:spcPct val="20000"/>
              </a:spcBef>
              <a:buClr>
                <a:schemeClr val="tx1"/>
              </a:buClr>
              <a:buSzPct val="60000"/>
              <a:buFont typeface="Wingdings" pitchFamily="84" charset="2"/>
              <a:buChar char="u"/>
            </a:pPr>
            <a:r>
              <a:rPr lang="en-US" sz="2600" b="1"/>
              <a:t>speeds signal</a:t>
            </a:r>
          </a:p>
          <a:p>
            <a:pPr marL="1089025" lvl="2" indent="-228600" algn="l" eaLnBrk="1" hangingPunct="1">
              <a:spcBef>
                <a:spcPct val="20000"/>
              </a:spcBef>
              <a:buClr>
                <a:schemeClr val="hlink"/>
              </a:buClr>
              <a:buSzPct val="95000"/>
              <a:buFont typeface="Wingdings" pitchFamily="84" charset="2"/>
              <a:buChar char="§"/>
            </a:pPr>
            <a:r>
              <a:rPr lang="en-US" sz="2200" b="1">
                <a:solidFill>
                  <a:srgbClr val="0F116A"/>
                </a:solidFill>
              </a:rPr>
              <a:t>signal hops from node to node </a:t>
            </a:r>
          </a:p>
          <a:p>
            <a:pPr marL="746125" lvl="1" indent="-288925" algn="l" eaLnBrk="1" hangingPunct="1">
              <a:spcBef>
                <a:spcPct val="20000"/>
              </a:spcBef>
              <a:buClr>
                <a:schemeClr val="tx1"/>
              </a:buClr>
              <a:buSzPct val="60000"/>
              <a:buFont typeface="Wingdings" pitchFamily="84" charset="2"/>
              <a:buChar char="u"/>
            </a:pPr>
            <a:r>
              <a:rPr lang="en-US" sz="2600" b="1"/>
              <a:t>330 mph vs. 11 mph</a:t>
            </a:r>
          </a:p>
        </p:txBody>
      </p:sp>
      <p:sp>
        <p:nvSpPr>
          <p:cNvPr id="589840" name="Rectangle 16"/>
          <p:cNvSpPr>
            <a:spLocks noChangeArrowheads="1"/>
          </p:cNvSpPr>
          <p:nvPr/>
        </p:nvSpPr>
        <p:spPr bwMode="auto">
          <a:xfrm>
            <a:off x="130175" y="5752650"/>
            <a:ext cx="6477000" cy="1066800"/>
          </a:xfrm>
          <a:prstGeom prst="rect">
            <a:avLst/>
          </a:prstGeom>
          <a:solidFill>
            <a:schemeClr val="folHlink"/>
          </a:solidFill>
          <a:ln w="9525">
            <a:noFill/>
            <a:miter lim="800000"/>
            <a:headEnd/>
            <a:tailEnd/>
          </a:ln>
          <a:effectLst>
            <a:outerShdw dist="35921" dir="2700000" algn="ctr" rotWithShape="0">
              <a:srgbClr val="808080">
                <a:alpha val="75000"/>
              </a:srgbClr>
            </a:outerShdw>
          </a:effectLst>
        </p:spPr>
        <p:txBody>
          <a:bodyPr>
            <a:spAutoFit/>
          </a:bodyPr>
          <a:lstStyle/>
          <a:p>
            <a:pPr algn="l"/>
            <a:r>
              <a:rPr lang="en-US" b="1" dirty="0">
                <a:solidFill>
                  <a:srgbClr val="0F116A"/>
                </a:solidFill>
              </a:rPr>
              <a:t>Multiple Sclerosis</a:t>
            </a:r>
            <a:endParaRPr lang="en-US" sz="2000" b="1" dirty="0">
              <a:solidFill>
                <a:srgbClr val="0F116A"/>
              </a:solidFill>
            </a:endParaRPr>
          </a:p>
          <a:p>
            <a:pPr marL="347663" lvl="1" indent="-174625" algn="l">
              <a:buFont typeface="Wingdings" pitchFamily="84" charset="2"/>
              <a:buChar char="§"/>
            </a:pPr>
            <a:r>
              <a:rPr lang="en-US" sz="2000" b="1" dirty="0"/>
              <a:t>immune system (T cells) attacks myelin coating </a:t>
            </a:r>
          </a:p>
          <a:p>
            <a:pPr marL="347663" lvl="1" indent="-174625" algn="l">
              <a:buFont typeface="Wingdings" pitchFamily="84" charset="2"/>
              <a:buChar char="§"/>
            </a:pPr>
            <a:r>
              <a:rPr lang="en-US" sz="2000" b="1" dirty="0"/>
              <a:t>loss of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9831">
                                            <p:txEl>
                                              <p:pRg st="0" end="0"/>
                                            </p:txEl>
                                          </p:spTgt>
                                        </p:tgtEl>
                                        <p:attrNameLst>
                                          <p:attrName>style.visibility</p:attrName>
                                        </p:attrNameLst>
                                      </p:cBhvr>
                                      <p:to>
                                        <p:strVal val="visible"/>
                                      </p:to>
                                    </p:set>
                                    <p:anim calcmode="lin" valueType="num">
                                      <p:cBhvr additive="base">
                                        <p:cTn id="7" dur="500" fill="hold"/>
                                        <p:tgtEl>
                                          <p:spTgt spid="5898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98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9831">
                                            <p:txEl>
                                              <p:pRg st="1" end="1"/>
                                            </p:txEl>
                                          </p:spTgt>
                                        </p:tgtEl>
                                        <p:attrNameLst>
                                          <p:attrName>style.visibility</p:attrName>
                                        </p:attrNameLst>
                                      </p:cBhvr>
                                      <p:to>
                                        <p:strVal val="visible"/>
                                      </p:to>
                                    </p:set>
                                    <p:anim calcmode="lin" valueType="num">
                                      <p:cBhvr additive="base">
                                        <p:cTn id="13" dur="500" fill="hold"/>
                                        <p:tgtEl>
                                          <p:spTgt spid="5898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98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589831">
                                            <p:txEl>
                                              <p:pRg st="2" end="2"/>
                                            </p:txEl>
                                          </p:spTgt>
                                        </p:tgtEl>
                                        <p:attrNameLst>
                                          <p:attrName>style.visibility</p:attrName>
                                        </p:attrNameLst>
                                      </p:cBhvr>
                                      <p:to>
                                        <p:strVal val="visible"/>
                                      </p:to>
                                    </p:set>
                                    <p:anim calcmode="lin" valueType="num">
                                      <p:cBhvr additive="base">
                                        <p:cTn id="17" dur="500" fill="hold"/>
                                        <p:tgtEl>
                                          <p:spTgt spid="5898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898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89831">
                                            <p:txEl>
                                              <p:pRg st="3" end="3"/>
                                            </p:txEl>
                                          </p:spTgt>
                                        </p:tgtEl>
                                        <p:attrNameLst>
                                          <p:attrName>style.visibility</p:attrName>
                                        </p:attrNameLst>
                                      </p:cBhvr>
                                      <p:to>
                                        <p:strVal val="visible"/>
                                      </p:to>
                                    </p:set>
                                    <p:anim calcmode="lin" valueType="num">
                                      <p:cBhvr additive="base">
                                        <p:cTn id="23" dur="500" fill="hold"/>
                                        <p:tgtEl>
                                          <p:spTgt spid="58983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898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9840"/>
                                        </p:tgtEl>
                                        <p:attrNameLst>
                                          <p:attrName>style.visibility</p:attrName>
                                        </p:attrNameLst>
                                      </p:cBhvr>
                                      <p:to>
                                        <p:strVal val="visible"/>
                                      </p:to>
                                    </p:set>
                                    <p:animEffect transition="in" filter="wipe(left)">
                                      <p:cBhvr>
                                        <p:cTn id="29" dur="500"/>
                                        <p:tgtEl>
                                          <p:spTgt spid="589840"/>
                                        </p:tgtEl>
                                      </p:cBhvr>
                                    </p:animEffect>
                                  </p:childTnLst>
                                  <p:subTnLst>
                                    <p:audio>
                                      <p:cMediaNode>
                                        <p:cTn display="0" masterRel="sameClick">
                                          <p:stCondLst>
                                            <p:cond evt="begin" delay="0">
                                              <p:tn val="27"/>
                                            </p:cond>
                                          </p:stCondLst>
                                          <p:endCondLst>
                                            <p:cond evt="onStopAudio" delay="0">
                                              <p:tgtEl>
                                                <p:sldTgt/>
                                              </p:tgtEl>
                                            </p:cond>
                                          </p:endCondLst>
                                        </p:cTn>
                                        <p:tgtEl>
                                          <p:sndTgt r:embed="rId4" name="Vibro Up"/>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89850"/>
                                        </p:tgtEl>
                                        <p:attrNameLst>
                                          <p:attrName>style.visibility</p:attrName>
                                        </p:attrNameLst>
                                      </p:cBhvr>
                                      <p:to>
                                        <p:strVal val="visible"/>
                                      </p:to>
                                    </p:set>
                                    <p:animEffect transition="in" filter="wipe(left)">
                                      <p:cBhvr>
                                        <p:cTn id="34" dur="500"/>
                                        <p:tgtEl>
                                          <p:spTgt spid="589850"/>
                                        </p:tgtEl>
                                      </p:cBhvr>
                                    </p:animEffect>
                                  </p:childTnLst>
                                  <p:subTnLst>
                                    <p:audio>
                                      <p:cMediaNode>
                                        <p:cTn display="0" masterRel="sameClick">
                                          <p:stCondLst>
                                            <p:cond evt="begin" delay="0">
                                              <p:tn val="32"/>
                                            </p:cond>
                                          </p:stCondLst>
                                          <p:endCondLst>
                                            <p:cond evt="onStopAudio" delay="0">
                                              <p:tgtEl>
                                                <p:sldTgt/>
                                              </p:tgtEl>
                                            </p:cond>
                                          </p:endCondLst>
                                        </p:cTn>
                                        <p:tgtEl>
                                          <p:sndTgt r:embed="rId5" name="String"/>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89848"/>
                                        </p:tgtEl>
                                        <p:attrNameLst>
                                          <p:attrName>style.visibility</p:attrName>
                                        </p:attrNameLst>
                                      </p:cBhvr>
                                      <p:to>
                                        <p:strVal val="visible"/>
                                      </p:to>
                                    </p:set>
                                    <p:animEffect transition="in" filter="wipe(left)">
                                      <p:cBhvr>
                                        <p:cTn id="39" dur="500"/>
                                        <p:tgtEl>
                                          <p:spTgt spid="589848"/>
                                        </p:tgtEl>
                                      </p:cBhvr>
                                    </p:animEffect>
                                  </p:childTnLst>
                                  <p:subTnLst>
                                    <p:audio>
                                      <p:cMediaNode>
                                        <p:cTn display="0" masterRel="sameClick">
                                          <p:stCondLst>
                                            <p:cond evt="begin" delay="0">
                                              <p:tn val="37"/>
                                            </p:cond>
                                          </p:stCondLst>
                                          <p:endCondLst>
                                            <p:cond evt="onStopAudio" delay="0">
                                              <p:tgtEl>
                                                <p:sldTgt/>
                                              </p:tgtEl>
                                            </p:cond>
                                          </p:endCondLst>
                                        </p:cTn>
                                        <p:tgtEl>
                                          <p:sndTgt r:embed="rId5" name="String"/>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89849"/>
                                        </p:tgtEl>
                                        <p:attrNameLst>
                                          <p:attrName>style.visibility</p:attrName>
                                        </p:attrNameLst>
                                      </p:cBhvr>
                                      <p:to>
                                        <p:strVal val="visible"/>
                                      </p:to>
                                    </p:set>
                                    <p:animEffect transition="in" filter="wipe(left)">
                                      <p:cBhvr>
                                        <p:cTn id="44" dur="500"/>
                                        <p:tgtEl>
                                          <p:spTgt spid="589849"/>
                                        </p:tgtEl>
                                      </p:cBhvr>
                                    </p:animEffect>
                                  </p:childTnLst>
                                  <p:subTnLst>
                                    <p:audio>
                                      <p:cMediaNode>
                                        <p:cTn display="0" masterRel="sameClick">
                                          <p:stCondLst>
                                            <p:cond evt="begin" delay="0">
                                              <p:tn val="42"/>
                                            </p:cond>
                                          </p:stCondLst>
                                          <p:endCondLst>
                                            <p:cond evt="onStopAudio" delay="0">
                                              <p:tgtEl>
                                                <p:sldTgt/>
                                              </p:tgtEl>
                                            </p:cond>
                                          </p:endCondLst>
                                        </p:cTn>
                                        <p:tgtEl>
                                          <p:sndTgt r:embed="rId5" name="String"/>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89851"/>
                                        </p:tgtEl>
                                        <p:attrNameLst>
                                          <p:attrName>style.visibility</p:attrName>
                                        </p:attrNameLst>
                                      </p:cBhvr>
                                      <p:to>
                                        <p:strVal val="visible"/>
                                      </p:to>
                                    </p:set>
                                    <p:animEffect transition="in" filter="wipe(left)">
                                      <p:cBhvr>
                                        <p:cTn id="49" dur="500"/>
                                        <p:tgtEl>
                                          <p:spTgt spid="589851"/>
                                        </p:tgtEl>
                                      </p:cBhvr>
                                    </p:animEffect>
                                  </p:childTnLst>
                                  <p:subTnLst>
                                    <p:audio>
                                      <p:cMediaNode>
                                        <p:cTn display="0" masterRel="sameClick">
                                          <p:stCondLst>
                                            <p:cond evt="begin" delay="0">
                                              <p:tn val="47"/>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8" grpId="0" animBg="1"/>
      <p:bldP spid="589849" grpId="0" animBg="1"/>
      <p:bldP spid="589850" grpId="0" animBg="1"/>
      <p:bldP spid="589851" grpId="0" animBg="1"/>
      <p:bldP spid="589831" grpId="0" build="p" autoUpdateAnimBg="0"/>
      <p:bldP spid="58984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84" name="Picture 1044" descr="neur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3800" y="3549650"/>
            <a:ext cx="4033838" cy="3101975"/>
          </a:xfrm>
          <a:prstGeom prst="rect">
            <a:avLst/>
          </a:prstGeom>
          <a:noFill/>
        </p:spPr>
      </p:pic>
      <p:sp>
        <p:nvSpPr>
          <p:cNvPr id="625685" name="Oval 1045"/>
          <p:cNvSpPr>
            <a:spLocks noChangeArrowheads="1"/>
          </p:cNvSpPr>
          <p:nvPr/>
        </p:nvSpPr>
        <p:spPr bwMode="auto">
          <a:xfrm>
            <a:off x="4556125" y="3378200"/>
            <a:ext cx="1066800" cy="1371600"/>
          </a:xfrm>
          <a:prstGeom prst="ellipse">
            <a:avLst/>
          </a:prstGeom>
          <a:noFill/>
          <a:ln w="57150">
            <a:solidFill>
              <a:srgbClr val="CC0000"/>
            </a:solidFill>
            <a:round/>
            <a:headEnd/>
            <a:tailEnd/>
          </a:ln>
          <a:effectLst/>
        </p:spPr>
        <p:txBody>
          <a:bodyPr wrap="none" anchor="ctr"/>
          <a:lstStyle/>
          <a:p>
            <a:endParaRPr lang="en-US"/>
          </a:p>
        </p:txBody>
      </p:sp>
      <p:sp>
        <p:nvSpPr>
          <p:cNvPr id="625666" name="Rectangle 1026"/>
          <p:cNvSpPr>
            <a:spLocks noGrp="1" noChangeArrowheads="1"/>
          </p:cNvSpPr>
          <p:nvPr>
            <p:ph type="title"/>
          </p:nvPr>
        </p:nvSpPr>
        <p:spPr>
          <a:xfrm>
            <a:off x="609600" y="690563"/>
            <a:ext cx="7772400" cy="762000"/>
          </a:xfrm>
        </p:spPr>
        <p:txBody>
          <a:bodyPr/>
          <a:lstStyle/>
          <a:p>
            <a:r>
              <a:rPr lang="en-US"/>
              <a:t>Synapse</a:t>
            </a:r>
          </a:p>
        </p:txBody>
      </p:sp>
      <p:sp>
        <p:nvSpPr>
          <p:cNvPr id="625674" name="Rectangle 1034"/>
          <p:cNvSpPr>
            <a:spLocks noChangeArrowheads="1"/>
          </p:cNvSpPr>
          <p:nvPr/>
        </p:nvSpPr>
        <p:spPr bwMode="auto">
          <a:xfrm>
            <a:off x="5486400" y="3200400"/>
            <a:ext cx="1677988" cy="481013"/>
          </a:xfrm>
          <a:prstGeom prst="rect">
            <a:avLst/>
          </a:prstGeom>
          <a:noFill/>
          <a:ln w="9525">
            <a:noFill/>
            <a:miter lim="800000"/>
            <a:headEnd/>
            <a:tailEnd/>
          </a:ln>
          <a:effectLst/>
        </p:spPr>
        <p:txBody>
          <a:bodyPr/>
          <a:lstStyle/>
          <a:p>
            <a:pPr algn="l" eaLnBrk="1" hangingPunct="1"/>
            <a:r>
              <a:rPr lang="en-US" b="1">
                <a:solidFill>
                  <a:schemeClr val="tx2"/>
                </a:solidFill>
              </a:rPr>
              <a:t>synapse</a:t>
            </a:r>
            <a:r>
              <a:rPr lang="en-US" sz="2000" b="1">
                <a:solidFill>
                  <a:schemeClr val="tx2"/>
                </a:solidFill>
              </a:rPr>
              <a:t> </a:t>
            </a:r>
          </a:p>
        </p:txBody>
      </p:sp>
      <p:sp>
        <p:nvSpPr>
          <p:cNvPr id="625675" name="Rectangle 1035" descr="Rectangle: Click to edit Master text styles&#10;Second level&#10;Third level&#10;Fourth level&#10;Fifth level"/>
          <p:cNvSpPr>
            <a:spLocks noGrp="1" noChangeArrowheads="1"/>
          </p:cNvSpPr>
          <p:nvPr>
            <p:ph type="body" idx="1"/>
          </p:nvPr>
        </p:nvSpPr>
        <p:spPr>
          <a:xfrm>
            <a:off x="2922588" y="1362075"/>
            <a:ext cx="6221412" cy="1914525"/>
          </a:xfrm>
          <a:noFill/>
          <a:ln/>
        </p:spPr>
        <p:txBody>
          <a:bodyPr/>
          <a:lstStyle/>
          <a:p>
            <a:pPr>
              <a:lnSpc>
                <a:spcPct val="90000"/>
              </a:lnSpc>
              <a:buFont typeface="Wingdings" pitchFamily="84" charset="2"/>
              <a:buNone/>
            </a:pPr>
            <a:r>
              <a:rPr lang="en-US" sz="2800"/>
              <a:t>Junction between nerve cells</a:t>
            </a:r>
            <a:endParaRPr lang="en-US" sz="2600"/>
          </a:p>
          <a:p>
            <a:pPr lvl="1">
              <a:lnSpc>
                <a:spcPct val="90000"/>
              </a:lnSpc>
            </a:pPr>
            <a:r>
              <a:rPr lang="en-US" sz="2400"/>
              <a:t>1st cell releases chemical to trigger next cell</a:t>
            </a:r>
          </a:p>
          <a:p>
            <a:pPr lvl="1">
              <a:lnSpc>
                <a:spcPct val="90000"/>
              </a:lnSpc>
            </a:pPr>
            <a:r>
              <a:rPr lang="en-US" sz="2400"/>
              <a:t>where drugs affect nervous system</a:t>
            </a:r>
          </a:p>
        </p:txBody>
      </p:sp>
      <p:pic>
        <p:nvPicPr>
          <p:cNvPr id="625686" name="Picture 1046"/>
          <p:cNvPicPr>
            <a:picLocks noChangeAspect="1" noChangeArrowheads="1"/>
          </p:cNvPicPr>
          <p:nvPr/>
        </p:nvPicPr>
        <p:blipFill>
          <a:blip r:embed="rId6" cstate="print"/>
          <a:srcRect l="17999" t="3000" r="27000" b="25500"/>
          <a:stretch>
            <a:fillRect/>
          </a:stretch>
        </p:blipFill>
        <p:spPr bwMode="auto">
          <a:xfrm>
            <a:off x="0" y="3430588"/>
            <a:ext cx="3513138" cy="3427412"/>
          </a:xfrm>
          <a:prstGeom prst="rect">
            <a:avLst/>
          </a:prstGeom>
          <a:noFill/>
          <a:ln w="9525">
            <a:solidFill>
              <a:srgbClr val="660000"/>
            </a:solidFill>
            <a:miter lim="800000"/>
            <a:headEnd/>
            <a:tailEnd/>
          </a:ln>
        </p:spPr>
      </p:pic>
      <p:pic>
        <p:nvPicPr>
          <p:cNvPr id="625683" name="Picture 1043" descr="neuro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22363" y="1244600"/>
            <a:ext cx="4033837" cy="3101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5675">
                                            <p:txEl>
                                              <p:pRg st="0" end="0"/>
                                            </p:txEl>
                                          </p:spTgt>
                                        </p:tgtEl>
                                        <p:attrNameLst>
                                          <p:attrName>style.visibility</p:attrName>
                                        </p:attrNameLst>
                                      </p:cBhvr>
                                      <p:to>
                                        <p:strVal val="visible"/>
                                      </p:to>
                                    </p:set>
                                    <p:anim calcmode="lin" valueType="num">
                                      <p:cBhvr additive="base">
                                        <p:cTn id="7" dur="500" fill="hold"/>
                                        <p:tgtEl>
                                          <p:spTgt spid="625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5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25685"/>
                                        </p:tgtEl>
                                        <p:attrNameLst>
                                          <p:attrName>style.visibility</p:attrName>
                                        </p:attrNameLst>
                                      </p:cBhvr>
                                      <p:to>
                                        <p:strVal val="visible"/>
                                      </p:to>
                                    </p:set>
                                    <p:animEffect transition="in" filter="wipe(left)">
                                      <p:cBhvr>
                                        <p:cTn id="13" dur="500"/>
                                        <p:tgtEl>
                                          <p:spTgt spid="625685"/>
                                        </p:tgtEl>
                                      </p:cBhvr>
                                    </p:animEffect>
                                  </p:childTnLst>
                                  <p:subTnLst>
                                    <p:audio>
                                      <p:cMediaNode>
                                        <p:cTn display="0" masterRel="sameClick">
                                          <p:stCondLst>
                                            <p:cond evt="begin" delay="0">
                                              <p:tn val="11"/>
                                            </p:cond>
                                          </p:stCondLst>
                                          <p:endCondLst>
                                            <p:cond evt="onStopAudio" delay="0">
                                              <p:tgtEl>
                                                <p:sldTgt/>
                                              </p:tgtEl>
                                            </p:cond>
                                          </p:endCondLst>
                                        </p:cTn>
                                        <p:tgtEl>
                                          <p:sndTgt r:embed="rId3" name="Pencil Check"/>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5675">
                                            <p:txEl>
                                              <p:pRg st="1" end="1"/>
                                            </p:txEl>
                                          </p:spTgt>
                                        </p:tgtEl>
                                        <p:attrNameLst>
                                          <p:attrName>style.visibility</p:attrName>
                                        </p:attrNameLst>
                                      </p:cBhvr>
                                      <p:to>
                                        <p:strVal val="visible"/>
                                      </p:to>
                                    </p:set>
                                    <p:anim calcmode="lin" valueType="num">
                                      <p:cBhvr additive="base">
                                        <p:cTn id="18" dur="500" fill="hold"/>
                                        <p:tgtEl>
                                          <p:spTgt spid="625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25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Whoosh"/>
                                        </p:tgtEl>
                                      </p:cMediaNode>
                                    </p:audio>
                                  </p:subTnLst>
                                </p:cTn>
                              </p:par>
                              <p:par>
                                <p:cTn id="20" presetID="2" presetClass="entr" presetSubtype="8" fill="hold" grpId="0" nodeType="withEffect">
                                  <p:stCondLst>
                                    <p:cond delay="0"/>
                                  </p:stCondLst>
                                  <p:childTnLst>
                                    <p:set>
                                      <p:cBhvr>
                                        <p:cTn id="21" dur="1" fill="hold">
                                          <p:stCondLst>
                                            <p:cond delay="0"/>
                                          </p:stCondLst>
                                        </p:cTn>
                                        <p:tgtEl>
                                          <p:spTgt spid="625675">
                                            <p:txEl>
                                              <p:pRg st="2" end="2"/>
                                            </p:txEl>
                                          </p:spTgt>
                                        </p:tgtEl>
                                        <p:attrNameLst>
                                          <p:attrName>style.visibility</p:attrName>
                                        </p:attrNameLst>
                                      </p:cBhvr>
                                      <p:to>
                                        <p:strVal val="visible"/>
                                      </p:to>
                                    </p:set>
                                    <p:anim calcmode="lin" valueType="num">
                                      <p:cBhvr additive="base">
                                        <p:cTn id="22" dur="500" fill="hold"/>
                                        <p:tgtEl>
                                          <p:spTgt spid="62567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25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25686"/>
                                        </p:tgtEl>
                                        <p:attrNameLst>
                                          <p:attrName>style.visibility</p:attrName>
                                        </p:attrNameLst>
                                      </p:cBhvr>
                                      <p:to>
                                        <p:strVal val="visible"/>
                                      </p:to>
                                    </p:set>
                                    <p:animEffect transition="in" filter="wipe(left)">
                                      <p:cBhvr>
                                        <p:cTn id="28" dur="500"/>
                                        <p:tgtEl>
                                          <p:spTgt spid="625686"/>
                                        </p:tgtEl>
                                      </p:cBhvr>
                                    </p:animEffect>
                                  </p:childTnLst>
                                  <p:subTnLst>
                                    <p:audio>
                                      <p:cMediaNode>
                                        <p:cTn display="0" masterRel="sameClick">
                                          <p:stCondLst>
                                            <p:cond evt="begin" delay="0">
                                              <p:tn val="26"/>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85" grpId="0" animBg="1"/>
      <p:bldP spid="6256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3618" name="Rectangle 1026"/>
          <p:cNvSpPr>
            <a:spLocks noGrp="1" noChangeArrowheads="1"/>
          </p:cNvSpPr>
          <p:nvPr>
            <p:ph type="title"/>
          </p:nvPr>
        </p:nvSpPr>
        <p:spPr>
          <a:xfrm>
            <a:off x="935492" y="304800"/>
            <a:ext cx="7772400" cy="762000"/>
          </a:xfrm>
        </p:spPr>
        <p:txBody>
          <a:bodyPr/>
          <a:lstStyle/>
          <a:p>
            <a:r>
              <a:rPr lang="en-US" u="sng" dirty="0"/>
              <a:t>Types of neurons</a:t>
            </a:r>
          </a:p>
        </p:txBody>
      </p:sp>
      <p:pic>
        <p:nvPicPr>
          <p:cNvPr id="623619" name="Picture 1027"/>
          <p:cNvPicPr>
            <a:picLocks noChangeAspect="1" noChangeArrowheads="1"/>
          </p:cNvPicPr>
          <p:nvPr/>
        </p:nvPicPr>
        <p:blipFill>
          <a:blip r:embed="rId3" cstate="print"/>
          <a:srcRect t="12000" b="12000"/>
          <a:stretch>
            <a:fillRect/>
          </a:stretch>
        </p:blipFill>
        <p:spPr bwMode="auto">
          <a:xfrm>
            <a:off x="319088" y="1481138"/>
            <a:ext cx="8410575" cy="4794250"/>
          </a:xfrm>
          <a:prstGeom prst="rect">
            <a:avLst/>
          </a:prstGeom>
          <a:noFill/>
          <a:ln w="9525">
            <a:noFill/>
            <a:miter lim="800000"/>
            <a:headEnd/>
            <a:tailEnd/>
          </a:ln>
        </p:spPr>
      </p:pic>
      <p:sp>
        <p:nvSpPr>
          <p:cNvPr id="623621" name="Rectangle 1029"/>
          <p:cNvSpPr>
            <a:spLocks noChangeArrowheads="1"/>
          </p:cNvSpPr>
          <p:nvPr/>
        </p:nvSpPr>
        <p:spPr bwMode="auto">
          <a:xfrm>
            <a:off x="887413" y="1447800"/>
            <a:ext cx="2190750" cy="596900"/>
          </a:xfrm>
          <a:prstGeom prst="rect">
            <a:avLst/>
          </a:prstGeom>
          <a:noFill/>
          <a:ln w="9525">
            <a:noFill/>
            <a:miter lim="800000"/>
            <a:headEnd/>
            <a:tailEnd/>
          </a:ln>
        </p:spPr>
        <p:txBody>
          <a:bodyPr wrap="none" lIns="0" tIns="0" rIns="0" bIns="0">
            <a:spAutoFit/>
          </a:bodyPr>
          <a:lstStyle/>
          <a:p>
            <a:pPr>
              <a:lnSpc>
                <a:spcPct val="85000"/>
              </a:lnSpc>
            </a:pPr>
            <a:r>
              <a:rPr lang="en-US" sz="2300" b="1">
                <a:solidFill>
                  <a:srgbClr val="000000"/>
                </a:solidFill>
              </a:rPr>
              <a:t>sensory neuron</a:t>
            </a:r>
          </a:p>
          <a:p>
            <a:pPr>
              <a:lnSpc>
                <a:spcPct val="85000"/>
              </a:lnSpc>
            </a:pPr>
            <a:r>
              <a:rPr lang="en-US" sz="2300" b="1">
                <a:solidFill>
                  <a:srgbClr val="CC0000"/>
                </a:solidFill>
              </a:rPr>
              <a:t>(from senses)</a:t>
            </a:r>
            <a:endParaRPr lang="en-US" sz="2000"/>
          </a:p>
        </p:txBody>
      </p:sp>
      <p:sp>
        <p:nvSpPr>
          <p:cNvPr id="623625" name="Rectangle 1033"/>
          <p:cNvSpPr>
            <a:spLocks noChangeArrowheads="1"/>
          </p:cNvSpPr>
          <p:nvPr/>
        </p:nvSpPr>
        <p:spPr bwMode="auto">
          <a:xfrm>
            <a:off x="3810000" y="3733800"/>
            <a:ext cx="3017838" cy="596900"/>
          </a:xfrm>
          <a:prstGeom prst="rect">
            <a:avLst/>
          </a:prstGeom>
          <a:noFill/>
          <a:ln w="9525">
            <a:noFill/>
            <a:miter lim="800000"/>
            <a:headEnd/>
            <a:tailEnd/>
          </a:ln>
        </p:spPr>
        <p:txBody>
          <a:bodyPr wrap="none" lIns="0" tIns="0" rIns="0" bIns="0">
            <a:spAutoFit/>
          </a:bodyPr>
          <a:lstStyle/>
          <a:p>
            <a:pPr>
              <a:lnSpc>
                <a:spcPct val="85000"/>
              </a:lnSpc>
            </a:pPr>
            <a:r>
              <a:rPr lang="en-US" sz="2300" b="1">
                <a:solidFill>
                  <a:srgbClr val="000000"/>
                </a:solidFill>
              </a:rPr>
              <a:t>interneuron</a:t>
            </a:r>
          </a:p>
          <a:p>
            <a:pPr>
              <a:lnSpc>
                <a:spcPct val="85000"/>
              </a:lnSpc>
            </a:pPr>
            <a:r>
              <a:rPr lang="en-US" sz="2300" b="1">
                <a:solidFill>
                  <a:srgbClr val="CC0000"/>
                </a:solidFill>
              </a:rPr>
              <a:t>(brain &amp; spinal chord)</a:t>
            </a:r>
            <a:endParaRPr lang="en-US" sz="2000">
              <a:solidFill>
                <a:srgbClr val="CC0000"/>
              </a:solidFill>
            </a:endParaRPr>
          </a:p>
        </p:txBody>
      </p:sp>
      <p:sp>
        <p:nvSpPr>
          <p:cNvPr id="623627" name="Rectangle 1035"/>
          <p:cNvSpPr>
            <a:spLocks noChangeArrowheads="1"/>
          </p:cNvSpPr>
          <p:nvPr/>
        </p:nvSpPr>
        <p:spPr bwMode="auto">
          <a:xfrm>
            <a:off x="3459163" y="6075363"/>
            <a:ext cx="1898650" cy="596900"/>
          </a:xfrm>
          <a:prstGeom prst="rect">
            <a:avLst/>
          </a:prstGeom>
          <a:noFill/>
          <a:ln w="9525">
            <a:noFill/>
            <a:miter lim="800000"/>
            <a:headEnd/>
            <a:tailEnd/>
          </a:ln>
        </p:spPr>
        <p:txBody>
          <a:bodyPr wrap="none" lIns="0" tIns="0" rIns="0" bIns="0">
            <a:spAutoFit/>
          </a:bodyPr>
          <a:lstStyle/>
          <a:p>
            <a:pPr>
              <a:lnSpc>
                <a:spcPct val="85000"/>
              </a:lnSpc>
            </a:pPr>
            <a:r>
              <a:rPr lang="en-US" sz="2300" b="1">
                <a:solidFill>
                  <a:srgbClr val="000000"/>
                </a:solidFill>
              </a:rPr>
              <a:t>motor neuron</a:t>
            </a:r>
          </a:p>
          <a:p>
            <a:pPr>
              <a:lnSpc>
                <a:spcPct val="85000"/>
              </a:lnSpc>
            </a:pPr>
            <a:r>
              <a:rPr lang="en-US" sz="2300" b="1">
                <a:solidFill>
                  <a:srgbClr val="CC0000"/>
                </a:solidFill>
              </a:rPr>
              <a:t>(to muscle)</a:t>
            </a:r>
            <a:endParaRPr lang="en-US" sz="2000"/>
          </a:p>
        </p:txBody>
      </p:sp>
      <p:pic>
        <p:nvPicPr>
          <p:cNvPr id="623636" name="Picture 1044"/>
          <p:cNvPicPr>
            <a:picLocks noChangeAspect="1" noChangeArrowheads="1"/>
          </p:cNvPicPr>
          <p:nvPr/>
        </p:nvPicPr>
        <p:blipFill>
          <a:blip r:embed="rId4" cstate="print">
            <a:clrChange>
              <a:clrFrom>
                <a:srgbClr val="FFFFFF"/>
              </a:clrFrom>
              <a:clrTo>
                <a:srgbClr val="FFFFFF">
                  <a:alpha val="0"/>
                </a:srgbClr>
              </a:clrTo>
            </a:clrChange>
          </a:blip>
          <a:srcRect b="4427"/>
          <a:stretch>
            <a:fillRect/>
          </a:stretch>
        </p:blipFill>
        <p:spPr bwMode="auto">
          <a:xfrm>
            <a:off x="7162800" y="2947988"/>
            <a:ext cx="1981200" cy="1700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21"/>
                                        </p:tgtEl>
                                        <p:attrNameLst>
                                          <p:attrName>style.visibility</p:attrName>
                                        </p:attrNameLst>
                                      </p:cBhvr>
                                      <p:to>
                                        <p:strVal val="visible"/>
                                      </p:to>
                                    </p:set>
                                    <p:animEffect transition="in" filter="wipe(left)">
                                      <p:cBhvr>
                                        <p:cTn id="7" dur="500"/>
                                        <p:tgtEl>
                                          <p:spTgt spid="623621"/>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25"/>
                                        </p:tgtEl>
                                        <p:attrNameLst>
                                          <p:attrName>style.visibility</p:attrName>
                                        </p:attrNameLst>
                                      </p:cBhvr>
                                      <p:to>
                                        <p:strVal val="visible"/>
                                      </p:to>
                                    </p:set>
                                    <p:animEffect transition="in" filter="wipe(left)">
                                      <p:cBhvr>
                                        <p:cTn id="12" dur="500"/>
                                        <p:tgtEl>
                                          <p:spTgt spid="623625"/>
                                        </p:tgtEl>
                                      </p:cBhvr>
                                    </p:animEffect>
                                  </p:childTnLst>
                                  <p:subTnLst>
                                    <p:audio>
                                      <p:cMediaNode>
                                        <p:cTn display="0" masterRel="sameClick">
                                          <p:stCondLst>
                                            <p:cond evt="begin" delay="0">
                                              <p:tn val="10"/>
                                            </p:cond>
                                          </p:stCondLst>
                                          <p:endCondLst>
                                            <p:cond evt="onStopAudio" delay="0">
                                              <p:tgtEl>
                                                <p:sldTgt/>
                                              </p:tgtEl>
                                            </p:cond>
                                          </p:endCondLst>
                                        </p:cTn>
                                        <p:tgtEl>
                                          <p:sndTgt r:embed="rId2" name="Vibro Up"/>
                                        </p:tgtEl>
                                      </p:cMediaNode>
                                    </p:audio>
                                  </p:sub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23636"/>
                                        </p:tgtEl>
                                        <p:attrNameLst>
                                          <p:attrName>style.visibility</p:attrName>
                                        </p:attrNameLst>
                                      </p:cBhvr>
                                      <p:to>
                                        <p:strVal val="visible"/>
                                      </p:to>
                                    </p:set>
                                    <p:animEffect transition="in" filter="wipe(left)">
                                      <p:cBhvr>
                                        <p:cTn id="16" dur="500"/>
                                        <p:tgtEl>
                                          <p:spTgt spid="6236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3627"/>
                                        </p:tgtEl>
                                        <p:attrNameLst>
                                          <p:attrName>style.visibility</p:attrName>
                                        </p:attrNameLst>
                                      </p:cBhvr>
                                      <p:to>
                                        <p:strVal val="visible"/>
                                      </p:to>
                                    </p:set>
                                    <p:animEffect transition="in" filter="wipe(left)">
                                      <p:cBhvr>
                                        <p:cTn id="21" dur="500"/>
                                        <p:tgtEl>
                                          <p:spTgt spid="623627"/>
                                        </p:tgtEl>
                                      </p:cBhvr>
                                    </p:animEffect>
                                  </p:childTnLst>
                                  <p:subTnLst>
                                    <p:audio>
                                      <p:cMediaNode>
                                        <p:cTn display="0" masterRel="sameClick">
                                          <p:stCondLst>
                                            <p:cond evt="begin" delay="0">
                                              <p:tn val="19"/>
                                            </p:cond>
                                          </p:stCondLst>
                                          <p:endCondLst>
                                            <p:cond evt="onStopAudio" delay="0">
                                              <p:tgtEl>
                                                <p:sldTgt/>
                                              </p:tgtEl>
                                            </p:cond>
                                          </p:endCondLst>
                                        </p:cTn>
                                        <p:tgtEl>
                                          <p:sndTgt r:embed="rId2"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1" grpId="0" autoUpdateAnimBg="0"/>
      <p:bldP spid="623625" grpId="0" autoUpdateAnimBg="0"/>
      <p:bldP spid="6236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609600" y="685800"/>
            <a:ext cx="8534400" cy="762000"/>
          </a:xfrm>
          <a:noFill/>
          <a:ln/>
        </p:spPr>
        <p:txBody>
          <a:bodyPr/>
          <a:lstStyle/>
          <a:p>
            <a:r>
              <a:rPr lang="en-US"/>
              <a:t>Human brain</a:t>
            </a:r>
            <a:endParaRPr lang="en-US">
              <a:solidFill>
                <a:srgbClr val="000000"/>
              </a:solidFill>
            </a:endParaRPr>
          </a:p>
        </p:txBody>
      </p:sp>
      <p:pic>
        <p:nvPicPr>
          <p:cNvPr id="595971" name="Picture 3"/>
          <p:cNvPicPr>
            <a:picLocks noChangeAspect="1" noChangeArrowheads="1"/>
          </p:cNvPicPr>
          <p:nvPr/>
        </p:nvPicPr>
        <p:blipFill>
          <a:blip r:embed="rId3" cstate="print"/>
          <a:srcRect b="3860"/>
          <a:stretch>
            <a:fillRect/>
          </a:stretch>
        </p:blipFill>
        <p:spPr bwMode="auto">
          <a:xfrm>
            <a:off x="296636" y="1752600"/>
            <a:ext cx="8001000" cy="49799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Kimputer:Applications (Mac OS 9):WORD PROCESSING:Microsoft Office 2001:Templates:Presentations:Designs:Blueprint</Template>
  <TotalTime>4747</TotalTime>
  <Words>433</Words>
  <Application>Microsoft Office PowerPoint</Application>
  <PresentationFormat>On-screen Show (4:3)</PresentationFormat>
  <Paragraphs>141</Paragraphs>
  <Slides>15</Slides>
  <Notes>11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Blueprint</vt:lpstr>
      <vt:lpstr>Nervous System</vt:lpstr>
      <vt:lpstr>Why do animals need a nervous system?</vt:lpstr>
      <vt:lpstr>Nervous System</vt:lpstr>
      <vt:lpstr>Nervous system cells</vt:lpstr>
      <vt:lpstr>Fun facts about neurons</vt:lpstr>
      <vt:lpstr>Myelin coating</vt:lpstr>
      <vt:lpstr>Synapse</vt:lpstr>
      <vt:lpstr>Types of neurons</vt:lpstr>
      <vt:lpstr>Human brain</vt:lpstr>
      <vt:lpstr>Primitive brain </vt:lpstr>
      <vt:lpstr>Higher brain </vt:lpstr>
      <vt:lpstr>Division of Brain Function</vt:lpstr>
      <vt:lpstr>Cerebrum specialization</vt:lpstr>
      <vt:lpstr>Limbic system</vt:lpstr>
      <vt:lpstr>Simplest Nerve Circuit</vt:lpstr>
    </vt:vector>
  </TitlesOfParts>
  <Company>WD Interactive</Company>
  <LinksUpToDate>false</LinksUpToDate>
  <SharedDoc>false</SharedDoc>
  <HyperlinkBase>http://bio.kimunity.com, http://www.WDinteractive.com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Regents Biology</dc:title>
  <dc:subject>Regents Biology</dc:subject>
  <dc:creator>Kim B. Foglia</dc:creator>
  <cp:keywords>Education, WD Interactive</cp:keywords>
  <dc:description>All Rights Reserved. Copyright 2003. WD Interactive.</dc:description>
  <cp:lastModifiedBy>LPS User</cp:lastModifiedBy>
  <cp:revision>300</cp:revision>
  <cp:lastPrinted>2009-02-09T15:42:30Z</cp:lastPrinted>
  <dcterms:created xsi:type="dcterms:W3CDTF">2003-03-16T20:13:53Z</dcterms:created>
  <dcterms:modified xsi:type="dcterms:W3CDTF">2016-04-26T17:07:41Z</dcterms:modified>
  <cp:category>Education</cp:category>
</cp:coreProperties>
</file>