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5" r:id="rId3"/>
    <p:sldId id="360" r:id="rId4"/>
    <p:sldId id="361" r:id="rId5"/>
    <p:sldId id="366" r:id="rId6"/>
    <p:sldId id="371" r:id="rId7"/>
    <p:sldId id="363" r:id="rId8"/>
    <p:sldId id="364" r:id="rId9"/>
    <p:sldId id="372" r:id="rId10"/>
    <p:sldId id="367" r:id="rId1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5E8"/>
    <a:srgbClr val="000000"/>
    <a:srgbClr val="CC57B6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7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868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2004-2005</a:t>
            </a:r>
            <a:endParaRPr lang="en-US">
              <a:latin typeface="Times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A8ED3196-23DC-46E7-AD41-2405FB4427DA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ea typeface="+mn-ea"/>
              </a:rPr>
              <a:t>Half Hollow Hills High School	Ms. Foglia</a:t>
            </a:r>
            <a:endParaRPr lang="en-US" sz="1800" b="1">
              <a:ea typeface="+mn-ea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ea typeface="+mn-ea"/>
              </a:rPr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44027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ECB77D24-CA17-4E49-8019-17ACD73CA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C91BB-EFB7-4E69-A79E-57BF56B91C35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6450C-C0D2-4567-80AB-F71073B98254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C8B37-5A2D-4E19-A3CF-DEEF6BFAD39B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2337F-C1D5-4D64-A2B6-B3099D4B285B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84E18-1AEF-4424-AA91-4B908C6A4640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5780B-3D4A-428A-899E-DE87ADBD4ACE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01E71-7C9D-420B-875C-6006CB709750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AC67C-A404-4CF9-8FF3-0F930D0D66CD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168BC-8F7F-4065-8F0F-98980F00C756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3" y="1154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6" y="962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8" y="1106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2008-2009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D6F8F-10BF-45FE-B4B2-5E0392A28AD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18140-35B1-4E88-80D9-BCC599341A0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0E811-B343-4672-84B1-36EBF54E610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D691F-A3BB-4E18-8863-98FE948EF09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5C9D3-5142-4011-8BDC-A0B1DD3134C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D4105-A066-4F43-8CC2-E201C34944E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18A08-E705-4836-92AE-D20D9565AED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90078-7E70-45AD-9288-939D56B3CBD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58B84-70B1-4B28-8C50-CF6B01854DD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3C965-7070-4694-B905-A0F6D3A46FB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8B5AB3C1-E9AD-4515-8043-6F9CEF65F06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7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2008-2009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 r="50420" b="4500"/>
          <a:stretch>
            <a:fillRect/>
          </a:stretch>
        </p:blipFill>
        <p:spPr bwMode="auto">
          <a:xfrm>
            <a:off x="5224463" y="1905000"/>
            <a:ext cx="37671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38600" y="990600"/>
            <a:ext cx="447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Respiratory System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953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40" name="Picture 8" descr="f44-18_elephant_seals_a"/>
          <p:cNvPicPr>
            <a:picLocks noChangeAspect="1" noChangeArrowheads="1"/>
          </p:cNvPicPr>
          <p:nvPr/>
        </p:nvPicPr>
        <p:blipFill>
          <a:blip r:embed="rId5"/>
          <a:srcRect l="28125" t="4500" r="27000" b="1500"/>
          <a:stretch>
            <a:fillRect/>
          </a:stretch>
        </p:blipFill>
        <p:spPr bwMode="auto">
          <a:xfrm>
            <a:off x="2819400" y="3389313"/>
            <a:ext cx="21590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7"/>
          <p:cNvGrpSpPr>
            <a:grpSpLocks/>
          </p:cNvGrpSpPr>
          <p:nvPr/>
        </p:nvGrpSpPr>
        <p:grpSpPr bwMode="auto">
          <a:xfrm>
            <a:off x="5334000" y="3581400"/>
            <a:ext cx="2286000" cy="3276600"/>
            <a:chOff x="0" y="2160"/>
            <a:chExt cx="1440" cy="2064"/>
          </a:xfrm>
        </p:grpSpPr>
        <p:pic>
          <p:nvPicPr>
            <p:cNvPr id="32781" name="Picture 14"/>
            <p:cNvPicPr>
              <a:picLocks noChangeAspect="1" noChangeArrowheads="1"/>
            </p:cNvPicPr>
            <p:nvPr/>
          </p:nvPicPr>
          <p:blipFill>
            <a:blip r:embed="rId4"/>
            <a:srcRect l="37788"/>
            <a:stretch>
              <a:fillRect/>
            </a:stretch>
          </p:blipFill>
          <p:spPr bwMode="auto">
            <a:xfrm>
              <a:off x="14" y="2185"/>
              <a:ext cx="1426" cy="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Rectangle 15"/>
            <p:cNvSpPr>
              <a:spLocks noChangeArrowheads="1"/>
            </p:cNvSpPr>
            <p:nvPr/>
          </p:nvSpPr>
          <p:spPr bwMode="auto">
            <a:xfrm>
              <a:off x="0" y="2160"/>
              <a:ext cx="522" cy="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Gills: getting O</a:t>
            </a:r>
            <a:r>
              <a:rPr lang="en-US" baseline="-25000" smtClean="0"/>
              <a:t>2</a:t>
            </a:r>
            <a:r>
              <a:rPr lang="en-US" smtClean="0"/>
              <a:t> out of water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800600" cy="4419600"/>
          </a:xfrm>
        </p:spPr>
        <p:txBody>
          <a:bodyPr/>
          <a:lstStyle/>
          <a:p>
            <a:pPr eaLnBrk="1" hangingPunct="1"/>
            <a:r>
              <a:rPr lang="en-US" smtClean="0"/>
              <a:t>Gills are gas exchange membranes outside of the body</a:t>
            </a:r>
          </a:p>
          <a:p>
            <a:pPr lvl="1" eaLnBrk="1" hangingPunct="1"/>
            <a:r>
              <a:rPr lang="en-US" smtClean="0"/>
              <a:t>thin tissue</a:t>
            </a:r>
          </a:p>
          <a:p>
            <a:pPr lvl="2" eaLnBrk="1" hangingPunct="1"/>
            <a:r>
              <a:rPr lang="en-US" smtClean="0"/>
              <a:t>high surface area</a:t>
            </a:r>
          </a:p>
          <a:p>
            <a:pPr lvl="2" eaLnBrk="1" hangingPunct="1"/>
            <a:r>
              <a:rPr lang="en-US" smtClean="0"/>
              <a:t>must stay wet</a:t>
            </a:r>
          </a:p>
          <a:p>
            <a:pPr lvl="1" eaLnBrk="1" hangingPunct="1"/>
            <a:r>
              <a:rPr lang="en-US" smtClean="0"/>
              <a:t>lots of blood vessels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gas exchange</a:t>
            </a:r>
            <a:endParaRPr lang="en-US" smtClean="0"/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into blood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CO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out to water</a:t>
            </a:r>
          </a:p>
        </p:txBody>
      </p:sp>
      <p:pic>
        <p:nvPicPr>
          <p:cNvPr id="32773" name="Picture 5" descr="f44-22l_structure_of_a__cb"/>
          <p:cNvPicPr>
            <a:picLocks noChangeAspect="1" noChangeArrowheads="1"/>
          </p:cNvPicPr>
          <p:nvPr/>
        </p:nvPicPr>
        <p:blipFill>
          <a:blip r:embed="rId5"/>
          <a:srcRect l="17999" t="30000" r="30376" b="22501"/>
          <a:stretch>
            <a:fillRect/>
          </a:stretch>
        </p:blipFill>
        <p:spPr bwMode="auto">
          <a:xfrm>
            <a:off x="5867400" y="1674813"/>
            <a:ext cx="3200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7239000" y="3352800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F116A"/>
                </a:solidFill>
              </a:rPr>
              <a:t>gills</a:t>
            </a:r>
          </a:p>
        </p:txBody>
      </p:sp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210425" y="3962400"/>
            <a:ext cx="1857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5029200" y="2436813"/>
            <a:ext cx="12192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664631 h 21600"/>
              <a:gd name="T4" fmla="*/ 2147483647 w 21600"/>
              <a:gd name="T5" fmla="*/ 691329263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4468813" y="2466975"/>
            <a:ext cx="1246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</a:rPr>
              <a:t>water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8229600" y="1981200"/>
            <a:ext cx="762000" cy="6858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345664631 h 21600"/>
              <a:gd name="T4" fmla="*/ 711244097 w 21600"/>
              <a:gd name="T5" fmla="*/ 691329263 h 21600"/>
              <a:gd name="T6" fmla="*/ 948325475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Why do we need a respiratory system?</a:t>
            </a:r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5257800" cy="36576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Need 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in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for cellular respiration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ATP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Need CO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out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waste product</a:t>
            </a:r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895600"/>
            <a:ext cx="2520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4876800"/>
            <a:ext cx="1600200" cy="1143000"/>
            <a:chOff x="2880" y="3168"/>
            <a:chExt cx="1008" cy="720"/>
          </a:xfrm>
        </p:grpSpPr>
        <p:sp>
          <p:nvSpPr>
            <p:cNvPr id="17423" name="AutoShape 6"/>
            <p:cNvSpPr>
              <a:spLocks noChangeArrowheads="1"/>
            </p:cNvSpPr>
            <p:nvPr/>
          </p:nvSpPr>
          <p:spPr bwMode="auto">
            <a:xfrm rot="-5400000">
              <a:off x="3168" y="3168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00A5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7"/>
            <p:cNvSpPr>
              <a:spLocks noChangeArrowheads="1"/>
            </p:cNvSpPr>
            <p:nvPr/>
          </p:nvSpPr>
          <p:spPr bwMode="auto">
            <a:xfrm>
              <a:off x="2880" y="3360"/>
              <a:ext cx="384" cy="384"/>
            </a:xfrm>
            <a:prstGeom prst="ellipse">
              <a:avLst/>
            </a:prstGeom>
            <a:solidFill>
              <a:srgbClr val="00A5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>
                  <a:solidFill>
                    <a:srgbClr val="0F116A"/>
                  </a:solidFill>
                </a:rPr>
                <a:t>O</a:t>
              </a:r>
              <a:r>
                <a:rPr lang="en-US" sz="2800" b="1" baseline="-25000">
                  <a:solidFill>
                    <a:srgbClr val="0F116A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572000" y="3276600"/>
            <a:ext cx="1752600" cy="1143000"/>
            <a:chOff x="2784" y="2160"/>
            <a:chExt cx="1104" cy="720"/>
          </a:xfrm>
        </p:grpSpPr>
        <p:sp>
          <p:nvSpPr>
            <p:cNvPr id="17421" name="AutoShape 9"/>
            <p:cNvSpPr>
              <a:spLocks noChangeArrowheads="1"/>
            </p:cNvSpPr>
            <p:nvPr/>
          </p:nvSpPr>
          <p:spPr bwMode="auto">
            <a:xfrm rot="5400000" flipV="1">
              <a:off x="3168" y="2160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AutoShape 10"/>
            <p:cNvSpPr>
              <a:spLocks noChangeArrowheads="1"/>
            </p:cNvSpPr>
            <p:nvPr/>
          </p:nvSpPr>
          <p:spPr bwMode="auto">
            <a:xfrm>
              <a:off x="2784" y="2208"/>
              <a:ext cx="528" cy="457"/>
            </a:xfrm>
            <a:prstGeom prst="hexagon">
              <a:avLst>
                <a:gd name="adj" fmla="val 28884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00"/>
                  </a:solidFill>
                </a:rPr>
                <a:t>food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4267200"/>
            <a:ext cx="2057400" cy="1712913"/>
            <a:chOff x="4176" y="2784"/>
            <a:chExt cx="1296" cy="1079"/>
          </a:xfrm>
        </p:grpSpPr>
        <p:sp>
          <p:nvSpPr>
            <p:cNvPr id="17419" name="AutoShape 12"/>
            <p:cNvSpPr>
              <a:spLocks noChangeArrowheads="1"/>
            </p:cNvSpPr>
            <p:nvPr/>
          </p:nvSpPr>
          <p:spPr bwMode="auto">
            <a:xfrm rot="5400000" flipV="1">
              <a:off x="4176" y="2784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3"/>
            <p:cNvSpPr>
              <a:spLocks noChangeArrowheads="1"/>
            </p:cNvSpPr>
            <p:nvPr/>
          </p:nvSpPr>
          <p:spPr bwMode="auto">
            <a:xfrm>
              <a:off x="4704" y="3360"/>
              <a:ext cx="768" cy="503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FFEA18"/>
                  </a:solidFill>
                </a:rPr>
                <a:t>ATP</a:t>
              </a:r>
              <a:endParaRPr lang="en-US" sz="6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00800" y="4953000"/>
            <a:ext cx="1447800" cy="1600200"/>
            <a:chOff x="4032" y="3120"/>
            <a:chExt cx="912" cy="1008"/>
          </a:xfrm>
        </p:grpSpPr>
        <p:sp>
          <p:nvSpPr>
            <p:cNvPr id="17417" name="AutoShape 15"/>
            <p:cNvSpPr>
              <a:spLocks noChangeArrowheads="1"/>
            </p:cNvSpPr>
            <p:nvPr/>
          </p:nvSpPr>
          <p:spPr bwMode="auto">
            <a:xfrm rot="5400000" flipV="1">
              <a:off x="4032" y="3120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00A5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6"/>
            <p:cNvSpPr>
              <a:spLocks noChangeArrowheads="1"/>
            </p:cNvSpPr>
            <p:nvPr/>
          </p:nvSpPr>
          <p:spPr bwMode="auto">
            <a:xfrm>
              <a:off x="4560" y="3744"/>
              <a:ext cx="384" cy="384"/>
            </a:xfrm>
            <a:prstGeom prst="ellipse">
              <a:avLst/>
            </a:prstGeom>
            <a:solidFill>
              <a:srgbClr val="00A5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>
                  <a:solidFill>
                    <a:srgbClr val="0F116A"/>
                  </a:solidFill>
                </a:rPr>
                <a:t>CO</a:t>
              </a:r>
              <a:r>
                <a:rPr lang="en-US" sz="2800" b="1" baseline="-25000">
                  <a:solidFill>
                    <a:srgbClr val="0F116A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228600" y="6324600"/>
            <a:ext cx="1752600" cy="533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Lungs</a:t>
            </a:r>
          </a:p>
        </p:txBody>
      </p:sp>
      <p:pic>
        <p:nvPicPr>
          <p:cNvPr id="19460" name="Picture 6" descr="42_23MammalRespSystem_CL"/>
          <p:cNvPicPr>
            <a:picLocks noChangeAspect="1" noChangeArrowheads="1"/>
          </p:cNvPicPr>
          <p:nvPr/>
        </p:nvPicPr>
        <p:blipFill>
          <a:blip r:embed="rId5"/>
          <a:srcRect b="8411"/>
          <a:stretch>
            <a:fillRect/>
          </a:stretch>
        </p:blipFill>
        <p:spPr bwMode="auto">
          <a:xfrm>
            <a:off x="852488" y="1701800"/>
            <a:ext cx="8291512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7664450" y="2438400"/>
            <a:ext cx="1436688" cy="61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30188" indent="-230188">
              <a:buClr>
                <a:srgbClr val="000080"/>
              </a:buClr>
              <a:buFont typeface="Wingdings" charset="2"/>
              <a:buNone/>
            </a:pPr>
            <a:r>
              <a:rPr lang="en-US" sz="3000" b="1" u="sng">
                <a:solidFill>
                  <a:srgbClr val="CC0000"/>
                </a:solidFill>
              </a:rPr>
              <a:t>alveoli</a:t>
            </a: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609600" y="1219200"/>
            <a:ext cx="2632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8925" indent="-288925" algn="l">
              <a:lnSpc>
                <a:spcPct val="110000"/>
              </a:lnSpc>
              <a:buClr>
                <a:srgbClr val="000080"/>
              </a:buClr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trachea</a:t>
            </a:r>
          </a:p>
          <a:p>
            <a:pPr marL="288925" indent="-288925" algn="l">
              <a:lnSpc>
                <a:spcPct val="110000"/>
              </a:lnSpc>
              <a:buClr>
                <a:srgbClr val="000080"/>
              </a:buClr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bronchi</a:t>
            </a:r>
          </a:p>
          <a:p>
            <a:pPr marL="288925" indent="-288925" algn="l">
              <a:lnSpc>
                <a:spcPct val="110000"/>
              </a:lnSpc>
              <a:buClr>
                <a:srgbClr val="000080"/>
              </a:buClr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bronchioles</a:t>
            </a:r>
          </a:p>
          <a:p>
            <a:pPr marL="288925" indent="-288925" algn="l">
              <a:lnSpc>
                <a:spcPct val="110000"/>
              </a:lnSpc>
              <a:buClr>
                <a:srgbClr val="000080"/>
              </a:buClr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alveoli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267200" y="228600"/>
            <a:ext cx="384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30188" indent="-230188">
              <a:buClr>
                <a:srgbClr val="000080"/>
              </a:buClr>
              <a:buFont typeface="Wingdings" charset="2"/>
              <a:buNone/>
            </a:pPr>
            <a:r>
              <a:rPr lang="en-US" sz="3000" b="1" u="sng">
                <a:solidFill>
                  <a:srgbClr val="CC0000"/>
                </a:solidFill>
              </a:rPr>
              <a:t>capillaries</a:t>
            </a:r>
          </a:p>
          <a:p>
            <a:pPr marL="230188" indent="-230188">
              <a:buClr>
                <a:srgbClr val="000080"/>
              </a:buClr>
              <a:buFont typeface="Wingdings" charset="2"/>
              <a:buNone/>
            </a:pPr>
            <a:r>
              <a:rPr lang="en-US" sz="3000" b="1" u="sng">
                <a:solidFill>
                  <a:srgbClr val="CC0000"/>
                </a:solidFill>
              </a:rPr>
              <a:t>(circulatory system)</a:t>
            </a:r>
          </a:p>
        </p:txBody>
      </p:sp>
      <p:cxnSp>
        <p:nvCxnSpPr>
          <p:cNvPr id="19464" name="Straight Connector 7"/>
          <p:cNvCxnSpPr>
            <a:cxnSpLocks noChangeShapeType="1"/>
          </p:cNvCxnSpPr>
          <p:nvPr/>
        </p:nvCxnSpPr>
        <p:spPr bwMode="auto">
          <a:xfrm rot="5400000">
            <a:off x="7658100" y="3009900"/>
            <a:ext cx="6096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9465" name="Freeform 8"/>
          <p:cNvSpPr>
            <a:spLocks noChangeArrowheads="1"/>
          </p:cNvSpPr>
          <p:nvPr/>
        </p:nvSpPr>
        <p:spPr bwMode="auto">
          <a:xfrm>
            <a:off x="6002338" y="1219200"/>
            <a:ext cx="563562" cy="449263"/>
          </a:xfrm>
          <a:custGeom>
            <a:avLst/>
            <a:gdLst>
              <a:gd name="T0" fmla="*/ 0 w 563076"/>
              <a:gd name="T1" fmla="*/ 220164 h 718900"/>
              <a:gd name="T2" fmla="*/ 264023 w 563076"/>
              <a:gd name="T3" fmla="*/ 0 h 718900"/>
              <a:gd name="T4" fmla="*/ 564048 w 563076"/>
              <a:gd name="T5" fmla="*/ 240180 h 718900"/>
              <a:gd name="T6" fmla="*/ 0 60000 65536"/>
              <a:gd name="T7" fmla="*/ 0 60000 65536"/>
              <a:gd name="T8" fmla="*/ 0 60000 65536"/>
              <a:gd name="T9" fmla="*/ 0 w 563076"/>
              <a:gd name="T10" fmla="*/ 0 h 718900"/>
              <a:gd name="T11" fmla="*/ 563076 w 563076"/>
              <a:gd name="T12" fmla="*/ 718900 h 718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3076" h="718900">
                <a:moveTo>
                  <a:pt x="0" y="658991"/>
                </a:moveTo>
                <a:lnTo>
                  <a:pt x="263568" y="0"/>
                </a:lnTo>
                <a:lnTo>
                  <a:pt x="563076" y="7189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326664" grpId="0" build="p" autoUpdateAnimBg="0"/>
      <p:bldP spid="19463" grpId="0"/>
      <p:bldP spid="194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28600" y="6324600"/>
            <a:ext cx="1752600" cy="533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Lungs</a:t>
            </a:r>
          </a:p>
        </p:txBody>
      </p:sp>
      <p:sp>
        <p:nvSpPr>
          <p:cNvPr id="3276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105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Structure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mtClean="0"/>
              <a:t>spongy texture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high surface area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more absorption of 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u="sng" smtClean="0">
                <a:solidFill>
                  <a:srgbClr val="CC0000"/>
                </a:solidFill>
              </a:rPr>
              <a:t>alveoli</a:t>
            </a:r>
            <a:r>
              <a:rPr lang="en-US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small air sacs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moist lining</a:t>
            </a:r>
            <a:endParaRPr 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mucus traps dust, </a:t>
            </a:r>
            <a:br>
              <a:rPr lang="en-US" smtClean="0"/>
            </a:br>
            <a:r>
              <a:rPr lang="en-US" smtClean="0"/>
              <a:t>pollen, particles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covered by cilia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hair-like extensions of cells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move mucus upward to </a:t>
            </a:r>
            <a:br>
              <a:rPr lang="en-US" smtClean="0"/>
            </a:br>
            <a:r>
              <a:rPr lang="en-US" smtClean="0"/>
              <a:t>clear out lungs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914400"/>
            <a:ext cx="33861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733800"/>
            <a:ext cx="3363913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gases into bloodstream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3434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Inhale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u="sng" smtClean="0">
                <a:solidFill>
                  <a:srgbClr val="CC0000"/>
                </a:solidFill>
              </a:rPr>
              <a:t>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passes from alveoli to blood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u="sng" smtClean="0">
                <a:solidFill>
                  <a:srgbClr val="CC0000"/>
                </a:solidFill>
              </a:rPr>
              <a:t>by diffusion</a:t>
            </a: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Exhale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u="sng" smtClean="0">
                <a:solidFill>
                  <a:srgbClr val="CC0000"/>
                </a:solidFill>
              </a:rPr>
              <a:t>CO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passes from blood to alveoli</a:t>
            </a:r>
          </a:p>
          <a:p>
            <a:pPr lvl="1" eaLnBrk="1" hangingPunct="1">
              <a:lnSpc>
                <a:spcPct val="110000"/>
              </a:lnSpc>
            </a:pPr>
            <a:r>
              <a:rPr lang="en-US" u="sng" smtClean="0">
                <a:solidFill>
                  <a:srgbClr val="CC0000"/>
                </a:solidFill>
              </a:rPr>
              <a:t>by diffusion</a:t>
            </a:r>
          </a:p>
        </p:txBody>
      </p:sp>
      <p:pic>
        <p:nvPicPr>
          <p:cNvPr id="23556" name="Picture 4" descr="f44-19f_gas_exchange_ma_c"/>
          <p:cNvPicPr>
            <a:picLocks noChangeAspect="1" noChangeArrowheads="1"/>
          </p:cNvPicPr>
          <p:nvPr/>
        </p:nvPicPr>
        <p:blipFill>
          <a:blip r:embed="rId5"/>
          <a:srcRect l="22501" t="19501" r="22501" b="21001"/>
          <a:stretch>
            <a:fillRect/>
          </a:stretch>
        </p:blipFill>
        <p:spPr bwMode="auto">
          <a:xfrm>
            <a:off x="4953000" y="3276600"/>
            <a:ext cx="3733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0" y="1600200"/>
            <a:ext cx="3597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0000"/>
                </a:solidFill>
              </a:rPr>
              <a:t>capillaries</a:t>
            </a:r>
          </a:p>
          <a:p>
            <a:r>
              <a:rPr lang="en-US" sz="2800" b="1" u="sng">
                <a:solidFill>
                  <a:srgbClr val="CC0000"/>
                </a:solidFill>
              </a:rPr>
              <a:t>(circulatory system)</a:t>
            </a:r>
          </a:p>
        </p:txBody>
      </p:sp>
      <p:sp>
        <p:nvSpPr>
          <p:cNvPr id="23558" name="Freeform 7"/>
          <p:cNvSpPr>
            <a:spLocks noChangeArrowheads="1"/>
          </p:cNvSpPr>
          <p:nvPr/>
        </p:nvSpPr>
        <p:spPr bwMode="auto">
          <a:xfrm>
            <a:off x="5780088" y="2563813"/>
            <a:ext cx="1455737" cy="1700212"/>
          </a:xfrm>
          <a:custGeom>
            <a:avLst/>
            <a:gdLst>
              <a:gd name="T0" fmla="*/ 0 w 1456515"/>
              <a:gd name="T1" fmla="*/ 1478241 h 1701029"/>
              <a:gd name="T2" fmla="*/ 1117408 w 1456515"/>
              <a:gd name="T3" fmla="*/ 0 h 1701029"/>
              <a:gd name="T4" fmla="*/ 1454959 w 1456515"/>
              <a:gd name="T5" fmla="*/ 1699395 h 1701029"/>
              <a:gd name="T6" fmla="*/ 1454959 w 1456515"/>
              <a:gd name="T7" fmla="*/ 1699395 h 1701029"/>
              <a:gd name="T8" fmla="*/ 0 60000 65536"/>
              <a:gd name="T9" fmla="*/ 0 60000 65536"/>
              <a:gd name="T10" fmla="*/ 0 60000 65536"/>
              <a:gd name="T11" fmla="*/ 0 60000 65536"/>
              <a:gd name="T12" fmla="*/ 0 w 1456515"/>
              <a:gd name="T13" fmla="*/ 0 h 1701029"/>
              <a:gd name="T14" fmla="*/ 1456515 w 1456515"/>
              <a:gd name="T15" fmla="*/ 1701029 h 1701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6515" h="1701029">
                <a:moveTo>
                  <a:pt x="0" y="1479662"/>
                </a:moveTo>
                <a:lnTo>
                  <a:pt x="1118603" y="0"/>
                </a:lnTo>
                <a:lnTo>
                  <a:pt x="1456515" y="170102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5029200" y="5703888"/>
            <a:ext cx="517525" cy="354012"/>
          </a:xfrm>
          <a:prstGeom prst="rect">
            <a:avLst/>
          </a:prstGeom>
          <a:solidFill>
            <a:srgbClr val="B4D5E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4"/>
          <p:cNvSpPr>
            <a:spLocks noChangeArrowheads="1"/>
          </p:cNvSpPr>
          <p:nvPr/>
        </p:nvSpPr>
        <p:spPr bwMode="auto">
          <a:xfrm>
            <a:off x="228600" y="6324600"/>
            <a:ext cx="1752600" cy="533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 exchange: Diffusion of gases</a:t>
            </a:r>
          </a:p>
        </p:txBody>
      </p:sp>
      <p:sp>
        <p:nvSpPr>
          <p:cNvPr id="2560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2362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Gases move by diffusion from high to low concentration</a:t>
            </a:r>
          </a:p>
          <a:p>
            <a:pPr lvl="1" eaLnBrk="1" hangingPunct="1">
              <a:defRPr/>
            </a:pPr>
            <a:r>
              <a:rPr lang="en-US" dirty="0" smtClean="0"/>
              <a:t>capillaries are thin-walled tubes of circulatory system</a:t>
            </a:r>
          </a:p>
          <a:p>
            <a:pPr lvl="1" eaLnBrk="1" hangingPunct="1">
              <a:defRPr/>
            </a:pPr>
            <a:r>
              <a:rPr lang="en-US" dirty="0" smtClean="0"/>
              <a:t>alveoli are thin-walled sacs of respiratory system</a:t>
            </a:r>
          </a:p>
        </p:txBody>
      </p:sp>
      <p:grpSp>
        <p:nvGrpSpPr>
          <p:cNvPr id="25605" name="Group 1028"/>
          <p:cNvGrpSpPr>
            <a:grpSpLocks/>
          </p:cNvGrpSpPr>
          <p:nvPr/>
        </p:nvGrpSpPr>
        <p:grpSpPr bwMode="auto">
          <a:xfrm>
            <a:off x="838200" y="4127500"/>
            <a:ext cx="3048000" cy="2286000"/>
            <a:chOff x="720" y="2256"/>
            <a:chExt cx="1920" cy="1440"/>
          </a:xfrm>
        </p:grpSpPr>
        <p:sp>
          <p:nvSpPr>
            <p:cNvPr id="25644" name="AutoShape 1029"/>
            <p:cNvSpPr>
              <a:spLocks noChangeArrowheads="1"/>
            </p:cNvSpPr>
            <p:nvPr/>
          </p:nvSpPr>
          <p:spPr bwMode="auto">
            <a:xfrm>
              <a:off x="1680" y="2256"/>
              <a:ext cx="960" cy="144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AutoShape 1030"/>
            <p:cNvSpPr>
              <a:spLocks noChangeArrowheads="1"/>
            </p:cNvSpPr>
            <p:nvPr/>
          </p:nvSpPr>
          <p:spPr bwMode="auto">
            <a:xfrm>
              <a:off x="720" y="2256"/>
              <a:ext cx="960" cy="144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Rectangle 1031"/>
          <p:cNvSpPr>
            <a:spLocks noChangeArrowheads="1"/>
          </p:cNvSpPr>
          <p:nvPr/>
        </p:nvSpPr>
        <p:spPr bwMode="auto">
          <a:xfrm>
            <a:off x="1049338" y="6381750"/>
            <a:ext cx="1082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blood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5607" name="Rectangle 1032"/>
          <p:cNvSpPr>
            <a:spLocks noChangeArrowheads="1"/>
          </p:cNvSpPr>
          <p:nvPr/>
        </p:nvSpPr>
        <p:spPr bwMode="auto">
          <a:xfrm>
            <a:off x="2592388" y="6381750"/>
            <a:ext cx="1065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lungs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990600" y="5194300"/>
            <a:ext cx="1049338" cy="549275"/>
            <a:chOff x="816" y="2832"/>
            <a:chExt cx="661" cy="346"/>
          </a:xfrm>
        </p:grpSpPr>
        <p:sp>
          <p:nvSpPr>
            <p:cNvPr id="25642" name="Rectangle 1034"/>
            <p:cNvSpPr>
              <a:spLocks noChangeArrowheads="1"/>
            </p:cNvSpPr>
            <p:nvPr/>
          </p:nvSpPr>
          <p:spPr bwMode="auto">
            <a:xfrm>
              <a:off x="912" y="2832"/>
              <a:ext cx="5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3000" b="1">
                  <a:solidFill>
                    <a:schemeClr val="bg1"/>
                  </a:solidFill>
                </a:rPr>
                <a:t>CO</a:t>
              </a:r>
              <a:r>
                <a:rPr lang="en-US" sz="3000" b="1" baseline="-25000">
                  <a:solidFill>
                    <a:schemeClr val="bg1"/>
                  </a:solidFill>
                </a:rPr>
                <a:t>2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5643" name="AutoShape 1035"/>
            <p:cNvSpPr>
              <a:spLocks noChangeArrowheads="1"/>
            </p:cNvSpPr>
            <p:nvPr/>
          </p:nvSpPr>
          <p:spPr bwMode="auto">
            <a:xfrm>
              <a:off x="816" y="2880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990600" y="4584700"/>
            <a:ext cx="774700" cy="549275"/>
            <a:chOff x="864" y="2448"/>
            <a:chExt cx="488" cy="346"/>
          </a:xfrm>
        </p:grpSpPr>
        <p:sp>
          <p:nvSpPr>
            <p:cNvPr id="25640" name="Rectangle 1037"/>
            <p:cNvSpPr>
              <a:spLocks noChangeArrowheads="1"/>
            </p:cNvSpPr>
            <p:nvPr/>
          </p:nvSpPr>
          <p:spPr bwMode="auto">
            <a:xfrm>
              <a:off x="960" y="2448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O</a:t>
              </a:r>
              <a:r>
                <a:rPr lang="en-US" sz="3000" b="1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641" name="AutoShape 1038"/>
            <p:cNvSpPr>
              <a:spLocks noChangeArrowheads="1"/>
            </p:cNvSpPr>
            <p:nvPr/>
          </p:nvSpPr>
          <p:spPr bwMode="auto">
            <a:xfrm flipV="1">
              <a:off x="864" y="2544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2667000" y="5194300"/>
            <a:ext cx="1049338" cy="549275"/>
            <a:chOff x="1872" y="2928"/>
            <a:chExt cx="661" cy="346"/>
          </a:xfrm>
        </p:grpSpPr>
        <p:sp>
          <p:nvSpPr>
            <p:cNvPr id="25638" name="Rectangle 1040"/>
            <p:cNvSpPr>
              <a:spLocks noChangeArrowheads="1"/>
            </p:cNvSpPr>
            <p:nvPr/>
          </p:nvSpPr>
          <p:spPr bwMode="auto">
            <a:xfrm>
              <a:off x="1968" y="2928"/>
              <a:ext cx="5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3000" b="1">
                  <a:solidFill>
                    <a:srgbClr val="0F116A"/>
                  </a:solidFill>
                </a:rPr>
                <a:t>CO</a:t>
              </a:r>
              <a:r>
                <a:rPr lang="en-US" sz="3000" b="1" baseline="-25000">
                  <a:solidFill>
                    <a:srgbClr val="0F116A"/>
                  </a:solidFill>
                </a:rPr>
                <a:t>2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5639" name="AutoShape 1041"/>
            <p:cNvSpPr>
              <a:spLocks noChangeArrowheads="1"/>
            </p:cNvSpPr>
            <p:nvPr/>
          </p:nvSpPr>
          <p:spPr bwMode="auto">
            <a:xfrm flipV="1">
              <a:off x="1872" y="3024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42"/>
          <p:cNvGrpSpPr>
            <a:grpSpLocks/>
          </p:cNvGrpSpPr>
          <p:nvPr/>
        </p:nvGrpSpPr>
        <p:grpSpPr bwMode="auto">
          <a:xfrm>
            <a:off x="2667000" y="4584700"/>
            <a:ext cx="774700" cy="549275"/>
            <a:chOff x="1872" y="2544"/>
            <a:chExt cx="488" cy="346"/>
          </a:xfrm>
        </p:grpSpPr>
        <p:sp>
          <p:nvSpPr>
            <p:cNvPr id="25636" name="Rectangle 1043"/>
            <p:cNvSpPr>
              <a:spLocks noChangeArrowheads="1"/>
            </p:cNvSpPr>
            <p:nvPr/>
          </p:nvSpPr>
          <p:spPr bwMode="auto">
            <a:xfrm>
              <a:off x="1968" y="2544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O</a:t>
              </a:r>
              <a:r>
                <a:rPr lang="en-US" sz="3000" b="1" baseline="-25000">
                  <a:solidFill>
                    <a:srgbClr val="0F116A"/>
                  </a:solidFill>
                </a:rPr>
                <a:t>2</a:t>
              </a:r>
            </a:p>
          </p:txBody>
        </p:sp>
        <p:sp>
          <p:nvSpPr>
            <p:cNvPr id="25637" name="AutoShape 1044"/>
            <p:cNvSpPr>
              <a:spLocks noChangeArrowheads="1"/>
            </p:cNvSpPr>
            <p:nvPr/>
          </p:nvSpPr>
          <p:spPr bwMode="auto">
            <a:xfrm>
              <a:off x="1872" y="2640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AutoShape 1045"/>
          <p:cNvSpPr>
            <a:spLocks noChangeArrowheads="1"/>
          </p:cNvSpPr>
          <p:nvPr/>
        </p:nvSpPr>
        <p:spPr bwMode="auto">
          <a:xfrm>
            <a:off x="6858000" y="4127500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25613" name="AutoShape 1046"/>
          <p:cNvSpPr>
            <a:spLocks noChangeArrowheads="1"/>
          </p:cNvSpPr>
          <p:nvPr/>
        </p:nvSpPr>
        <p:spPr bwMode="auto">
          <a:xfrm>
            <a:off x="5334000" y="4127500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1047"/>
          <p:cNvSpPr>
            <a:spLocks noChangeArrowheads="1"/>
          </p:cNvSpPr>
          <p:nvPr/>
        </p:nvSpPr>
        <p:spPr bwMode="auto">
          <a:xfrm>
            <a:off x="5545138" y="6381750"/>
            <a:ext cx="1082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blood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5615" name="Rectangle 1048"/>
          <p:cNvSpPr>
            <a:spLocks noChangeArrowheads="1"/>
          </p:cNvSpPr>
          <p:nvPr/>
        </p:nvSpPr>
        <p:spPr bwMode="auto">
          <a:xfrm>
            <a:off x="7135813" y="6381750"/>
            <a:ext cx="97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body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7" name="Group 1049"/>
          <p:cNvGrpSpPr>
            <a:grpSpLocks/>
          </p:cNvGrpSpPr>
          <p:nvPr/>
        </p:nvGrpSpPr>
        <p:grpSpPr bwMode="auto">
          <a:xfrm>
            <a:off x="5486400" y="5194300"/>
            <a:ext cx="1049338" cy="549275"/>
            <a:chOff x="3648" y="2928"/>
            <a:chExt cx="661" cy="346"/>
          </a:xfrm>
        </p:grpSpPr>
        <p:sp>
          <p:nvSpPr>
            <p:cNvPr id="25634" name="Rectangle 1050"/>
            <p:cNvSpPr>
              <a:spLocks noChangeArrowheads="1"/>
            </p:cNvSpPr>
            <p:nvPr/>
          </p:nvSpPr>
          <p:spPr bwMode="auto">
            <a:xfrm>
              <a:off x="3744" y="2928"/>
              <a:ext cx="5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3000" b="1">
                  <a:solidFill>
                    <a:schemeClr val="bg1"/>
                  </a:solidFill>
                </a:rPr>
                <a:t>CO</a:t>
              </a:r>
              <a:r>
                <a:rPr lang="en-US" sz="3000" b="1" baseline="-25000">
                  <a:solidFill>
                    <a:schemeClr val="bg1"/>
                  </a:solidFill>
                </a:rPr>
                <a:t>2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5635" name="AutoShape 1051"/>
            <p:cNvSpPr>
              <a:spLocks noChangeArrowheads="1"/>
            </p:cNvSpPr>
            <p:nvPr/>
          </p:nvSpPr>
          <p:spPr bwMode="auto">
            <a:xfrm flipV="1">
              <a:off x="3648" y="3024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52"/>
          <p:cNvGrpSpPr>
            <a:grpSpLocks/>
          </p:cNvGrpSpPr>
          <p:nvPr/>
        </p:nvGrpSpPr>
        <p:grpSpPr bwMode="auto">
          <a:xfrm>
            <a:off x="5486400" y="4584700"/>
            <a:ext cx="774700" cy="549275"/>
            <a:chOff x="3648" y="2544"/>
            <a:chExt cx="488" cy="346"/>
          </a:xfrm>
        </p:grpSpPr>
        <p:sp>
          <p:nvSpPr>
            <p:cNvPr id="25632" name="Rectangle 1053"/>
            <p:cNvSpPr>
              <a:spLocks noChangeArrowheads="1"/>
            </p:cNvSpPr>
            <p:nvPr/>
          </p:nvSpPr>
          <p:spPr bwMode="auto">
            <a:xfrm>
              <a:off x="3744" y="2544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O</a:t>
              </a:r>
              <a:r>
                <a:rPr lang="en-US" sz="3000" b="1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633" name="AutoShape 1054"/>
            <p:cNvSpPr>
              <a:spLocks noChangeArrowheads="1"/>
            </p:cNvSpPr>
            <p:nvPr/>
          </p:nvSpPr>
          <p:spPr bwMode="auto">
            <a:xfrm>
              <a:off x="3648" y="2640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55"/>
          <p:cNvGrpSpPr>
            <a:grpSpLocks/>
          </p:cNvGrpSpPr>
          <p:nvPr/>
        </p:nvGrpSpPr>
        <p:grpSpPr bwMode="auto">
          <a:xfrm>
            <a:off x="7162800" y="5194300"/>
            <a:ext cx="1049338" cy="549275"/>
            <a:chOff x="1776" y="2928"/>
            <a:chExt cx="661" cy="346"/>
          </a:xfrm>
        </p:grpSpPr>
        <p:sp>
          <p:nvSpPr>
            <p:cNvPr id="25630" name="Rectangle 1056"/>
            <p:cNvSpPr>
              <a:spLocks noChangeArrowheads="1"/>
            </p:cNvSpPr>
            <p:nvPr/>
          </p:nvSpPr>
          <p:spPr bwMode="auto">
            <a:xfrm>
              <a:off x="1872" y="2928"/>
              <a:ext cx="5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3000" b="1">
                  <a:solidFill>
                    <a:srgbClr val="0F116A"/>
                  </a:solidFill>
                </a:rPr>
                <a:t>CO</a:t>
              </a:r>
              <a:r>
                <a:rPr lang="en-US" sz="3000" b="1" baseline="-25000">
                  <a:solidFill>
                    <a:srgbClr val="0F116A"/>
                  </a:solidFill>
                </a:rPr>
                <a:t>2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5631" name="AutoShape 1057"/>
            <p:cNvSpPr>
              <a:spLocks noChangeArrowheads="1"/>
            </p:cNvSpPr>
            <p:nvPr/>
          </p:nvSpPr>
          <p:spPr bwMode="auto">
            <a:xfrm>
              <a:off x="1776" y="2976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58"/>
          <p:cNvGrpSpPr>
            <a:grpSpLocks/>
          </p:cNvGrpSpPr>
          <p:nvPr/>
        </p:nvGrpSpPr>
        <p:grpSpPr bwMode="auto">
          <a:xfrm>
            <a:off x="7162800" y="4584700"/>
            <a:ext cx="774700" cy="549275"/>
            <a:chOff x="1776" y="2544"/>
            <a:chExt cx="488" cy="346"/>
          </a:xfrm>
        </p:grpSpPr>
        <p:sp>
          <p:nvSpPr>
            <p:cNvPr id="25628" name="Rectangle 1059"/>
            <p:cNvSpPr>
              <a:spLocks noChangeArrowheads="1"/>
            </p:cNvSpPr>
            <p:nvPr/>
          </p:nvSpPr>
          <p:spPr bwMode="auto">
            <a:xfrm>
              <a:off x="1872" y="2544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O</a:t>
              </a:r>
              <a:r>
                <a:rPr lang="en-US" sz="3000" b="1" baseline="-25000">
                  <a:solidFill>
                    <a:srgbClr val="0F116A"/>
                  </a:solidFill>
                </a:rPr>
                <a:t>2</a:t>
              </a:r>
            </a:p>
          </p:txBody>
        </p:sp>
        <p:sp>
          <p:nvSpPr>
            <p:cNvPr id="25629" name="AutoShape 1060"/>
            <p:cNvSpPr>
              <a:spLocks noChangeArrowheads="1"/>
            </p:cNvSpPr>
            <p:nvPr/>
          </p:nvSpPr>
          <p:spPr bwMode="auto">
            <a:xfrm flipV="1">
              <a:off x="1776" y="2640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6085" name="AutoShape 1061"/>
          <p:cNvSpPr>
            <a:spLocks noChangeArrowheads="1"/>
          </p:cNvSpPr>
          <p:nvPr/>
        </p:nvSpPr>
        <p:spPr bwMode="auto">
          <a:xfrm>
            <a:off x="1905000" y="48133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66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AutoShape 1062"/>
          <p:cNvSpPr>
            <a:spLocks noChangeArrowheads="1"/>
          </p:cNvSpPr>
          <p:nvPr/>
        </p:nvSpPr>
        <p:spPr bwMode="auto">
          <a:xfrm flipH="1">
            <a:off x="1981200" y="53467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66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AutoShape 1063"/>
          <p:cNvSpPr>
            <a:spLocks noChangeArrowheads="1"/>
          </p:cNvSpPr>
          <p:nvPr/>
        </p:nvSpPr>
        <p:spPr bwMode="auto">
          <a:xfrm flipH="1">
            <a:off x="6553200" y="48133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66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AutoShape 1064"/>
          <p:cNvSpPr>
            <a:spLocks noChangeArrowheads="1"/>
          </p:cNvSpPr>
          <p:nvPr/>
        </p:nvSpPr>
        <p:spPr bwMode="auto">
          <a:xfrm>
            <a:off x="6477000" y="53467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66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1065"/>
          <p:cNvSpPr>
            <a:spLocks noChangeArrowheads="1"/>
          </p:cNvSpPr>
          <p:nvPr/>
        </p:nvSpPr>
        <p:spPr bwMode="auto">
          <a:xfrm>
            <a:off x="762000" y="3657600"/>
            <a:ext cx="3157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tx2"/>
                </a:solidFill>
              </a:rPr>
              <a:t>capillaries in lungs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5625" name="Rectangle 1066"/>
          <p:cNvSpPr>
            <a:spLocks noChangeArrowheads="1"/>
          </p:cNvSpPr>
          <p:nvPr/>
        </p:nvSpPr>
        <p:spPr bwMode="auto">
          <a:xfrm>
            <a:off x="5130800" y="3657600"/>
            <a:ext cx="3414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tx2"/>
                </a:solidFill>
              </a:rPr>
              <a:t>capillaries in muscle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5626" name="AutoShape 1067"/>
          <p:cNvSpPr>
            <a:spLocks noChangeArrowheads="1"/>
          </p:cNvSpPr>
          <p:nvPr/>
        </p:nvSpPr>
        <p:spPr bwMode="auto">
          <a:xfrm>
            <a:off x="4114800" y="5575300"/>
            <a:ext cx="1066800" cy="38100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AutoShape 1068"/>
          <p:cNvSpPr>
            <a:spLocks noChangeArrowheads="1"/>
          </p:cNvSpPr>
          <p:nvPr/>
        </p:nvSpPr>
        <p:spPr bwMode="auto">
          <a:xfrm flipH="1" flipV="1">
            <a:off x="4038600" y="4965700"/>
            <a:ext cx="1066800" cy="38100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6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386085" grpId="0" animBg="1"/>
      <p:bldP spid="386086" grpId="0" animBg="1"/>
      <p:bldP spid="386087" grpId="0" animBg="1"/>
      <p:bldP spid="3860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pressure breathing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rgbClr val="CC0000"/>
                </a:solidFill>
              </a:rPr>
              <a:t>Diaphragm</a:t>
            </a:r>
            <a:r>
              <a:rPr lang="en-US" sz="2800" smtClean="0"/>
              <a:t> moves down &amp; expands chest cavity pulls air into lungs </a:t>
            </a:r>
          </a:p>
        </p:txBody>
      </p:sp>
      <p:pic>
        <p:nvPicPr>
          <p:cNvPr id="27652" name="Picture 7" descr="42_24NegPressureBreathing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963" y="2400300"/>
            <a:ext cx="7118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152400" y="3810000"/>
            <a:ext cx="1285875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inhale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7620000" y="3810000"/>
            <a:ext cx="1370013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exhale</a:t>
            </a:r>
          </a:p>
        </p:txBody>
      </p:sp>
      <p:sp>
        <p:nvSpPr>
          <p:cNvPr id="329738" name="Oval 10"/>
          <p:cNvSpPr>
            <a:spLocks noChangeArrowheads="1"/>
          </p:cNvSpPr>
          <p:nvPr/>
        </p:nvSpPr>
        <p:spPr bwMode="auto">
          <a:xfrm>
            <a:off x="1524000" y="5105400"/>
            <a:ext cx="3048000" cy="990600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5562600" y="5029200"/>
            <a:ext cx="3048000" cy="990600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animBg="1" autoUpdateAnimBg="0"/>
      <p:bldP spid="329737" grpId="0" animBg="1" autoUpdateAnimBg="0"/>
      <p:bldP spid="329738" grpId="0" animBg="1"/>
      <p:bldP spid="3297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Brain Control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/>
          <a:srcRect b="4662"/>
          <a:stretch>
            <a:fillRect/>
          </a:stretch>
        </p:blipFill>
        <p:spPr bwMode="auto">
          <a:xfrm>
            <a:off x="4581525" y="1752600"/>
            <a:ext cx="4562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 don’t have to think to breathe!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Primitive parts </a:t>
            </a:r>
            <a:br>
              <a:rPr lang="en-US" u="sng" smtClean="0">
                <a:solidFill>
                  <a:srgbClr val="CC0000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of brain coordinate</a:t>
            </a:r>
            <a:br>
              <a:rPr lang="en-US" u="sng" smtClean="0">
                <a:solidFill>
                  <a:srgbClr val="CC0000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breathing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medulla &amp; 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measure blood pH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>
                <a:sym typeface="Symbol" charset="2"/>
              </a:rPr>
              <a:t></a:t>
            </a:r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= </a:t>
            </a:r>
            <a:r>
              <a:rPr lang="en-US" smtClean="0">
                <a:sym typeface="Symbol" charset="2"/>
              </a:rPr>
              <a:t></a:t>
            </a:r>
            <a:r>
              <a:rPr lang="en-US" smtClean="0"/>
              <a:t>pH (acid)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coordinate </a:t>
            </a:r>
            <a:br>
              <a:rPr lang="en-US" smtClean="0"/>
            </a:br>
            <a:r>
              <a:rPr lang="en-US" smtClean="0"/>
              <a:t>breathing, </a:t>
            </a:r>
            <a:br>
              <a:rPr lang="en-US" smtClean="0"/>
            </a:br>
            <a:r>
              <a:rPr lang="en-US" smtClean="0"/>
              <a:t>heart rate &amp; </a:t>
            </a:r>
            <a:br>
              <a:rPr lang="en-US" smtClean="0"/>
            </a:br>
            <a:r>
              <a:rPr lang="en-US" smtClean="0"/>
              <a:t>body’s need </a:t>
            </a:r>
            <a:br>
              <a:rPr lang="en-US" smtClean="0"/>
            </a:br>
            <a:r>
              <a:rPr lang="en-US" smtClean="0"/>
              <a:t>for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"/>
          <p:cNvPicPr>
            <a:picLocks noChangeAspect="1" noChangeArrowheads="1"/>
          </p:cNvPicPr>
          <p:nvPr/>
        </p:nvPicPr>
        <p:blipFill>
          <a:blip r:embed="rId6"/>
          <a:srcRect r="50420" b="4500"/>
          <a:stretch>
            <a:fillRect/>
          </a:stretch>
        </p:blipFill>
        <p:spPr bwMode="auto">
          <a:xfrm>
            <a:off x="7319963" y="4495800"/>
            <a:ext cx="18240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209800"/>
            <a:ext cx="1095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Breathing and Homeostasis</a:t>
            </a:r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Homeostasis</a:t>
            </a:r>
          </a:p>
          <a:p>
            <a:pPr lvl="1" eaLnBrk="1" hangingPunct="1"/>
            <a:r>
              <a:rPr lang="en-US" sz="2400" smtClean="0"/>
              <a:t>keeping the internal environment of the </a:t>
            </a:r>
            <a:br>
              <a:rPr lang="en-US" sz="2400" smtClean="0"/>
            </a:br>
            <a:r>
              <a:rPr lang="en-US" sz="2400" smtClean="0"/>
              <a:t>body balanced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need to balance O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u="sng" smtClean="0">
                <a:solidFill>
                  <a:srgbClr val="CC0000"/>
                </a:solidFill>
              </a:rPr>
              <a:t> in and CO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u="sng" smtClean="0">
                <a:solidFill>
                  <a:srgbClr val="CC0000"/>
                </a:solidFill>
              </a:rPr>
              <a:t> out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need to balance energy (ATP) production</a:t>
            </a:r>
            <a:endParaRPr lang="en-US" sz="2400" smtClean="0"/>
          </a:p>
          <a:p>
            <a:pPr eaLnBrk="1" hangingPunct="1"/>
            <a:r>
              <a:rPr lang="en-US" sz="2600" smtClean="0"/>
              <a:t>Exercise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breathe faster</a:t>
            </a:r>
            <a:endParaRPr lang="en-US" sz="2400" smtClean="0"/>
          </a:p>
          <a:p>
            <a:pPr marL="1085850" lvl="2" eaLnBrk="1" hangingPunct="1"/>
            <a:r>
              <a:rPr lang="en-US" sz="2000" smtClean="0"/>
              <a:t>need more ATP</a:t>
            </a:r>
          </a:p>
          <a:p>
            <a:pPr marL="1085850" lvl="2" eaLnBrk="1" hangingPunct="1"/>
            <a:r>
              <a:rPr lang="en-US" sz="2000" smtClean="0"/>
              <a:t>bring in more O</a:t>
            </a:r>
            <a:r>
              <a:rPr lang="en-US" sz="2000" baseline="-25000" smtClean="0"/>
              <a:t>2</a:t>
            </a:r>
            <a:r>
              <a:rPr lang="en-US" sz="2000" smtClean="0"/>
              <a:t> &amp; remove more CO</a:t>
            </a:r>
            <a:r>
              <a:rPr lang="en-US" sz="2000" baseline="-25000" smtClean="0"/>
              <a:t>2</a:t>
            </a:r>
          </a:p>
          <a:p>
            <a:pPr eaLnBrk="1" hangingPunct="1"/>
            <a:r>
              <a:rPr lang="en-US" sz="2600" smtClean="0"/>
              <a:t>Disease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poor lung or heart function = breathe faster</a:t>
            </a:r>
            <a:endParaRPr lang="en-US" sz="2400" smtClean="0"/>
          </a:p>
          <a:p>
            <a:pPr marL="1085850" lvl="2" eaLnBrk="1" hangingPunct="1"/>
            <a:r>
              <a:rPr lang="en-US" sz="2000" smtClean="0"/>
              <a:t>need to work harder to bring in O</a:t>
            </a:r>
            <a:r>
              <a:rPr lang="en-US" sz="2000" baseline="-25000" smtClean="0"/>
              <a:t>2</a:t>
            </a:r>
            <a:r>
              <a:rPr lang="en-US" sz="2000" smtClean="0"/>
              <a:t> &amp; remove CO</a:t>
            </a:r>
            <a:r>
              <a:rPr lang="en-US" sz="2000" baseline="-25000" smtClean="0"/>
              <a:t>2</a:t>
            </a:r>
            <a:endParaRPr lang="en-US" sz="200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00800" y="3581400"/>
            <a:ext cx="1600200" cy="1143000"/>
            <a:chOff x="2880" y="3168"/>
            <a:chExt cx="1008" cy="720"/>
          </a:xfrm>
        </p:grpSpPr>
        <p:sp>
          <p:nvSpPr>
            <p:cNvPr id="31758" name="AutoShape 7"/>
            <p:cNvSpPr>
              <a:spLocks noChangeArrowheads="1"/>
            </p:cNvSpPr>
            <p:nvPr/>
          </p:nvSpPr>
          <p:spPr bwMode="auto">
            <a:xfrm rot="-5400000">
              <a:off x="3168" y="3168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00A5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8"/>
            <p:cNvSpPr>
              <a:spLocks noChangeArrowheads="1"/>
            </p:cNvSpPr>
            <p:nvPr/>
          </p:nvSpPr>
          <p:spPr bwMode="auto">
            <a:xfrm>
              <a:off x="2880" y="3360"/>
              <a:ext cx="384" cy="384"/>
            </a:xfrm>
            <a:prstGeom prst="ellipse">
              <a:avLst/>
            </a:prstGeom>
            <a:solidFill>
              <a:srgbClr val="00A5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>
                  <a:solidFill>
                    <a:srgbClr val="0F116A"/>
                  </a:solidFill>
                </a:rPr>
                <a:t>O</a:t>
              </a:r>
              <a:r>
                <a:rPr lang="en-US" sz="2800" b="1" baseline="-25000">
                  <a:solidFill>
                    <a:srgbClr val="0F116A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0" y="990600"/>
            <a:ext cx="1371600" cy="1600200"/>
            <a:chOff x="4800" y="624"/>
            <a:chExt cx="864" cy="1008"/>
          </a:xfrm>
        </p:grpSpPr>
        <p:sp>
          <p:nvSpPr>
            <p:cNvPr id="31756" name="AutoShape 13"/>
            <p:cNvSpPr>
              <a:spLocks noChangeArrowheads="1"/>
            </p:cNvSpPr>
            <p:nvPr/>
          </p:nvSpPr>
          <p:spPr bwMode="auto">
            <a:xfrm flipV="1">
              <a:off x="4800" y="912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AutoShape 14"/>
            <p:cNvSpPr>
              <a:spLocks noChangeArrowheads="1"/>
            </p:cNvSpPr>
            <p:nvPr/>
          </p:nvSpPr>
          <p:spPr bwMode="auto">
            <a:xfrm>
              <a:off x="4896" y="624"/>
              <a:ext cx="768" cy="503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FFEA18"/>
                  </a:solidFill>
                </a:rPr>
                <a:t>ATP</a:t>
              </a:r>
              <a:endParaRPr lang="en-US" sz="6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153400" y="2971800"/>
            <a:ext cx="1143000" cy="1752600"/>
            <a:chOff x="5136" y="1872"/>
            <a:chExt cx="720" cy="1104"/>
          </a:xfrm>
        </p:grpSpPr>
        <p:sp>
          <p:nvSpPr>
            <p:cNvPr id="31754" name="AutoShape 16"/>
            <p:cNvSpPr>
              <a:spLocks noChangeArrowheads="1"/>
            </p:cNvSpPr>
            <p:nvPr/>
          </p:nvSpPr>
          <p:spPr bwMode="auto">
            <a:xfrm rot="7359243" flipV="1">
              <a:off x="5136" y="1872"/>
              <a:ext cx="720" cy="72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00A5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7"/>
            <p:cNvSpPr>
              <a:spLocks noChangeArrowheads="1"/>
            </p:cNvSpPr>
            <p:nvPr/>
          </p:nvSpPr>
          <p:spPr bwMode="auto">
            <a:xfrm>
              <a:off x="5328" y="2592"/>
              <a:ext cx="384" cy="384"/>
            </a:xfrm>
            <a:prstGeom prst="ellipse">
              <a:avLst/>
            </a:prstGeom>
            <a:solidFill>
              <a:srgbClr val="00A5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>
                  <a:solidFill>
                    <a:srgbClr val="0F116A"/>
                  </a:solidFill>
                </a:rPr>
                <a:t>CO</a:t>
              </a:r>
              <a:r>
                <a:rPr lang="en-US" sz="2800" b="1" baseline="-25000">
                  <a:solidFill>
                    <a:srgbClr val="0F116A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8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8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Kimputer:Applications (Mac OS 9):WORD PROCESSING:Microsoft Office 2001:Templates:Presentations:Designs:Blueprint</Template>
  <TotalTime>4263</TotalTime>
  <Words>224</Words>
  <Application>Microsoft Office PowerPoint</Application>
  <PresentationFormat>On-screen Show (4:3)</PresentationFormat>
  <Paragraphs>105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Blueprint</vt:lpstr>
      <vt:lpstr>PowerPoint Presentation</vt:lpstr>
      <vt:lpstr>Why do we need a respiratory system?</vt:lpstr>
      <vt:lpstr>Lungs</vt:lpstr>
      <vt:lpstr>Lungs</vt:lpstr>
      <vt:lpstr>Moving gases into bloodstream</vt:lpstr>
      <vt:lpstr>Gas exchange: Diffusion of gases</vt:lpstr>
      <vt:lpstr>Negative pressure breathing</vt:lpstr>
      <vt:lpstr>Automatic Brain Control</vt:lpstr>
      <vt:lpstr>Breathing and Homeostasis</vt:lpstr>
      <vt:lpstr>Gills: getting O2 out of water</vt:lpstr>
    </vt:vector>
  </TitlesOfParts>
  <Company>WD Interactive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Biology</dc:title>
  <dc:subject>Regents Biology</dc:subject>
  <dc:creator>Kim B. Foglia</dc:creator>
  <cp:keywords>Education, WD Interactive</cp:keywords>
  <dc:description>All Rights Reserved. Copyright 2003. WD Interactive.</dc:description>
  <cp:lastModifiedBy>LPS User</cp:lastModifiedBy>
  <cp:revision>289</cp:revision>
  <cp:lastPrinted>2005-04-14T04:41:30Z</cp:lastPrinted>
  <dcterms:created xsi:type="dcterms:W3CDTF">2010-01-05T17:56:20Z</dcterms:created>
  <dcterms:modified xsi:type="dcterms:W3CDTF">2016-04-11T15:26:56Z</dcterms:modified>
  <cp:category>Education</cp:category>
</cp:coreProperties>
</file>