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367" r:id="rId2"/>
    <p:sldId id="497" r:id="rId3"/>
    <p:sldId id="453" r:id="rId4"/>
    <p:sldId id="368" r:id="rId5"/>
    <p:sldId id="458" r:id="rId6"/>
    <p:sldId id="377" r:id="rId7"/>
    <p:sldId id="504" r:id="rId8"/>
    <p:sldId id="378" r:id="rId9"/>
    <p:sldId id="417" r:id="rId10"/>
    <p:sldId id="499" r:id="rId11"/>
    <p:sldId id="491" r:id="rId12"/>
    <p:sldId id="507" r:id="rId13"/>
    <p:sldId id="418" r:id="rId14"/>
    <p:sldId id="476" r:id="rId15"/>
    <p:sldId id="479" r:id="rId16"/>
    <p:sldId id="480" r:id="rId17"/>
    <p:sldId id="492" r:id="rId18"/>
    <p:sldId id="493" r:id="rId19"/>
    <p:sldId id="385" r:id="rId20"/>
    <p:sldId id="424" r:id="rId21"/>
    <p:sldId id="425" r:id="rId22"/>
    <p:sldId id="426" r:id="rId23"/>
    <p:sldId id="428" r:id="rId24"/>
    <p:sldId id="431" r:id="rId25"/>
    <p:sldId id="432" r:id="rId26"/>
    <p:sldId id="475" r:id="rId27"/>
    <p:sldId id="439" r:id="rId28"/>
    <p:sldId id="452" r:id="rId29"/>
    <p:sldId id="503" r:id="rId30"/>
    <p:sldId id="420" r:id="rId31"/>
    <p:sldId id="383" r:id="rId32"/>
    <p:sldId id="513" r:id="rId33"/>
    <p:sldId id="514" r:id="rId34"/>
    <p:sldId id="515" r:id="rId35"/>
    <p:sldId id="516" r:id="rId36"/>
    <p:sldId id="517" r:id="rId37"/>
  </p:sldIdLst>
  <p:sldSz cx="9144000" cy="6858000" type="screen4x3"/>
  <p:notesSz cx="7010400" cy="9296400"/>
  <p:defaultTex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C3"/>
    <a:srgbClr val="008000"/>
    <a:srgbClr val="000000"/>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snapToGrid="0">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38"/>
    </p:cViewPr>
  </p:sorterViewPr>
  <p:notesViewPr>
    <p:cSldViewPr snapToGrid="0">
      <p:cViewPr varScale="1">
        <p:scale>
          <a:sx n="86" d="100"/>
          <a:sy n="86" d="100"/>
        </p:scale>
        <p:origin x="-10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230938" y="8831263"/>
            <a:ext cx="779462"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algn="r" defTabSz="931863">
              <a:defRPr sz="1000" b="1"/>
            </a:lvl1pPr>
          </a:lstStyle>
          <a:p>
            <a:fld id="{18E2B10B-8214-40EC-8745-2DAC2DCB8D8C}" type="slidenum">
              <a:rPr lang="en-US"/>
              <a:pPr/>
              <a:t>‹#›</a:t>
            </a:fld>
            <a:endParaRPr lang="en-US" sz="1200"/>
          </a:p>
        </p:txBody>
      </p:sp>
      <p:sp>
        <p:nvSpPr>
          <p:cNvPr id="58375" name="Text Box 7"/>
          <p:cNvSpPr txBox="1">
            <a:spLocks noChangeArrowheads="1"/>
          </p:cNvSpPr>
          <p:nvPr/>
        </p:nvSpPr>
        <p:spPr bwMode="auto">
          <a:xfrm>
            <a:off x="233363" y="142875"/>
            <a:ext cx="6543675" cy="481013"/>
          </a:xfrm>
          <a:prstGeom prst="rect">
            <a:avLst/>
          </a:prstGeom>
          <a:noFill/>
          <a:ln w="9525">
            <a:noFill/>
            <a:miter lim="800000"/>
            <a:headEnd/>
            <a:tailEnd/>
          </a:ln>
          <a:effectLst/>
        </p:spPr>
        <p:txBody>
          <a:bodyPr lIns="93177" tIns="46589" rIns="93177" bIns="46589" anchor="ctr">
            <a:spAutoFit/>
          </a:bodyPr>
          <a:lstStyle/>
          <a:p>
            <a:pPr algn="l" defTabSz="931863">
              <a:tabLst>
                <a:tab pos="6288088" algn="r"/>
              </a:tabLst>
            </a:pPr>
            <a:r>
              <a:rPr lang="en-US" sz="1100" b="1"/>
              <a:t>Division Ave. High School	Ms. Foglia</a:t>
            </a:r>
            <a:endParaRPr lang="en-US" sz="1800" b="1"/>
          </a:p>
          <a:p>
            <a:pPr defTabSz="931863">
              <a:tabLst>
                <a:tab pos="6288088" algn="r"/>
              </a:tabLst>
            </a:pPr>
            <a:r>
              <a:rPr lang="en-US" sz="1400" b="1"/>
              <a:t>AP Biology</a:t>
            </a:r>
          </a:p>
        </p:txBody>
      </p:sp>
    </p:spTree>
    <p:extLst>
      <p:ext uri="{BB962C8B-B14F-4D97-AF65-F5344CB8AC3E}">
        <p14:creationId xmlns:p14="http://schemas.microsoft.com/office/powerpoint/2010/main" val="24331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algn="r" defTabSz="931863">
              <a:defRPr sz="1200">
                <a:latin typeface="Times" pitchFamily="-72" charset="0"/>
              </a:defRPr>
            </a:lvl1pPr>
          </a:lstStyle>
          <a:p>
            <a:fld id="{70455CBF-04B5-463A-8EEA-5BB6349537A7}" type="slidenum">
              <a:rPr lang="en-US"/>
              <a:pPr/>
              <a:t>‹#›</a:t>
            </a:fld>
            <a:endParaRPr lang="en-US"/>
          </a:p>
        </p:txBody>
      </p:sp>
    </p:spTree>
    <p:extLst>
      <p:ext uri="{BB962C8B-B14F-4D97-AF65-F5344CB8AC3E}">
        <p14:creationId xmlns:p14="http://schemas.microsoft.com/office/powerpoint/2010/main" val="24415465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46075" indent="-112713" algn="l" rtl="0" fontAlgn="base">
      <a:spcBef>
        <a:spcPct val="30000"/>
      </a:spcBef>
      <a:spcAft>
        <a:spcPct val="0"/>
      </a:spcAft>
      <a:buFont typeface="Wingdings" pitchFamily="48" charset="2"/>
      <a:buChar char="§"/>
      <a:defRPr sz="1200" kern="1200">
        <a:solidFill>
          <a:schemeClr val="tx1"/>
        </a:solidFill>
        <a:latin typeface="Arial" charset="0"/>
        <a:ea typeface="+mn-ea"/>
        <a:cs typeface="+mn-cs"/>
      </a:defRPr>
    </a:lvl2pPr>
    <a:lvl3pPr marL="690563" indent="-122238" algn="l" rtl="0" fontAlgn="base">
      <a:spcBef>
        <a:spcPct val="30000"/>
      </a:spcBef>
      <a:spcAft>
        <a:spcPct val="0"/>
      </a:spcAft>
      <a:buFont typeface="Wingdings" pitchFamily="48" charset="2"/>
      <a:buChar char="§"/>
      <a:defRPr sz="1200" kern="1200">
        <a:solidFill>
          <a:schemeClr val="tx1"/>
        </a:solidFill>
        <a:latin typeface="Arial" charset="0"/>
        <a:ea typeface="+mn-ea"/>
        <a:cs typeface="+mn-cs"/>
      </a:defRPr>
    </a:lvl3pPr>
    <a:lvl4pPr marL="1371600" algn="l" rtl="0" fontAlgn="base">
      <a:spcBef>
        <a:spcPct val="30000"/>
      </a:spcBef>
      <a:spcAft>
        <a:spcPct val="0"/>
      </a:spcAft>
      <a:buFont typeface="Wingdings" pitchFamily="48"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416250-D9C6-4310-ABFF-7A8FF0CCE544}" type="slidenum">
              <a:rPr lang="en-US"/>
              <a:pPr/>
              <a:t>1</a:t>
            </a:fld>
            <a:endParaRPr lang="en-US"/>
          </a:p>
        </p:txBody>
      </p:sp>
      <p:sp>
        <p:nvSpPr>
          <p:cNvPr id="37069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35038" y="4416425"/>
            <a:ext cx="5140325" cy="4183063"/>
          </a:xfrm>
          <a:prstGeom prst="rect">
            <a:avLst/>
          </a:prstGeom>
          <a:solidFill>
            <a:srgbClr val="FFFFFF"/>
          </a:solidFill>
          <a:ln>
            <a:miter lim="800000"/>
            <a:headEnd/>
            <a:tailEnd/>
          </a:ln>
        </p:spPr>
        <p:txBody>
          <a:bodyPr lIns="93177" tIns="46589" rIns="93177" bIns="46589"/>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3E18B2-E30D-446E-A1F9-E808B2424468}" type="slidenum">
              <a:rPr lang="en-US"/>
              <a:pPr/>
              <a:t>14</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r>
              <a:rPr lang="en-US"/>
              <a:t>Beta thalassemia is an inherited blood disorder that reduces the production of hemoglobin. Symptoms of beta thalassemia occur when not enough oxygen gets to various parts of the body due to low levels of hemoglobin and a shortage of red blood cells (anemia). </a:t>
            </a:r>
          </a:p>
          <a:p>
            <a:r>
              <a:rPr lang="en-US"/>
              <a:t>Signs and symptoms of thalassemia major appear in the first 2 years of life. Infants have life-threatening anemia and become pale and listless. They also have a poor appetite, grow slowly, and may develop yellowing of the skin and whites of the eyes (jaundice). The spleen, liver, and heart may be enlarged, and bones may be deformed. Adolescents with thalassemia major may experience delayed puberty.</a:t>
            </a:r>
          </a:p>
          <a:p>
            <a:r>
              <a:rPr lang="en-US"/>
              <a:t>Thalassemia is a quantitative problem of too few globins synthesized, whereas sickle-cell anemia is a qualitative problem of synthesis of an incorrectly functioning globin.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527625-0098-4EAD-9C9B-825D354E4D4D}" type="slidenum">
              <a:rPr lang="en-US"/>
              <a:pPr/>
              <a:t>15</a:t>
            </a:fld>
            <a:endParaRPr lang="en-US"/>
          </a:p>
        </p:txBody>
      </p:sp>
      <p:sp>
        <p:nvSpPr>
          <p:cNvPr id="66969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69699"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F52D74-4E1E-42AE-8C37-E3051106FC87}" type="slidenum">
              <a:rPr lang="en-US"/>
              <a:pPr/>
              <a:t>16</a:t>
            </a:fld>
            <a:endParaRPr lang="en-US"/>
          </a:p>
        </p:txBody>
      </p:sp>
      <p:sp>
        <p:nvSpPr>
          <p:cNvPr id="67174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006F305-A042-4C39-BDA9-330F17633D29}" type="slidenum">
              <a:rPr lang="en-US"/>
              <a:pPr/>
              <a:t>17</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US"/>
              <a:t>eukaryotic RNA is about 10% of eukaryotic gene.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31C753F-13CB-4213-B31F-4E0074166C08}" type="slidenum">
              <a:rPr lang="en-US"/>
              <a:pPr/>
              <a:t>19</a:t>
            </a:fld>
            <a:endParaRPr lang="en-US"/>
          </a:p>
        </p:txBody>
      </p:sp>
      <p:sp>
        <p:nvSpPr>
          <p:cNvPr id="40755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35038" y="4416425"/>
            <a:ext cx="5140325" cy="4183063"/>
          </a:xfrm>
          <a:prstGeom prst="rect">
            <a:avLst/>
          </a:prstGeom>
          <a:solidFill>
            <a:srgbClr val="FFFFFF"/>
          </a:solidFill>
          <a:ln>
            <a:miter lim="800000"/>
            <a:headEnd/>
            <a:tailEnd/>
          </a:ln>
        </p:spPr>
        <p:txBody>
          <a:bodyPr lIns="93177" tIns="46589" rIns="93177" bIns="46589"/>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F206204-1FD0-4090-A992-E411061D880A}" type="slidenum">
              <a:rPr lang="en-US"/>
              <a:pPr/>
              <a:t>20</a:t>
            </a:fld>
            <a:endParaRPr lang="en-US"/>
          </a:p>
        </p:txBody>
      </p:sp>
      <p:sp>
        <p:nvSpPr>
          <p:cNvPr id="49357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35038" y="4416425"/>
            <a:ext cx="5140325" cy="4183063"/>
          </a:xfrm>
          <a:prstGeom prst="rect">
            <a:avLst/>
          </a:prstGeom>
          <a:solidFill>
            <a:srgbClr val="FFFFFF"/>
          </a:solidFill>
          <a:ln>
            <a:miter lim="800000"/>
            <a:headEnd/>
            <a:tailEnd/>
          </a:ln>
        </p:spPr>
        <p:txBody>
          <a:bodyPr lIns="93177" tIns="46589" rIns="93177" bIns="46589"/>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B8D005-0BD6-4D06-B850-FBB7023DCA43}" type="slidenum">
              <a:rPr lang="en-US"/>
              <a:pPr/>
              <a:t>21</a:t>
            </a:fld>
            <a:endParaRPr lang="en-US"/>
          </a:p>
        </p:txBody>
      </p:sp>
      <p:sp>
        <p:nvSpPr>
          <p:cNvPr id="49561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r>
              <a:rPr lang="en-US" sz="900"/>
              <a:t>Strong evidence for a single origin in evolutionary theory.</a:t>
            </a:r>
            <a:endParaRPr 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FFB5FD-D70A-48F8-B7F6-798A0F277F6E}" type="slidenum">
              <a:rPr lang="en-US"/>
              <a:pPr/>
              <a:t>22</a:t>
            </a:fld>
            <a:endParaRPr lang="en-US"/>
          </a:p>
        </p:txBody>
      </p:sp>
      <p:sp>
        <p:nvSpPr>
          <p:cNvPr id="4976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9ED4519-F901-4C8F-A5A9-0E5004C132F9}" type="slidenum">
              <a:rPr lang="en-US"/>
              <a:pPr/>
              <a:t>23</a:t>
            </a:fld>
            <a:endParaRPr lang="en-US"/>
          </a:p>
        </p:txBody>
      </p:sp>
      <p:sp>
        <p:nvSpPr>
          <p:cNvPr id="501762"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3BF1E2-F7DA-4F92-9869-A7000766D26B}" type="slidenum">
              <a:rPr lang="en-US"/>
              <a:pPr/>
              <a:t>24</a:t>
            </a:fld>
            <a:endParaRPr lang="en-US"/>
          </a:p>
        </p:txBody>
      </p:sp>
      <p:sp>
        <p:nvSpPr>
          <p:cNvPr id="50790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3E7153D-2FAC-4653-8A7F-D4DAEDEE2F1A}" type="slidenum">
              <a:rPr lang="en-US"/>
              <a:pPr/>
              <a:t>2</a:t>
            </a:fld>
            <a:endParaRPr lang="en-US"/>
          </a:p>
        </p:txBody>
      </p:sp>
      <p:sp>
        <p:nvSpPr>
          <p:cNvPr id="70451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704515"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A676E2-0DC6-4EE5-A54A-3DF98DB63F1D}" type="slidenum">
              <a:rPr lang="en-US"/>
              <a:pPr/>
              <a:t>25</a:t>
            </a:fld>
            <a:endParaRPr lang="en-US"/>
          </a:p>
        </p:txBody>
      </p:sp>
      <p:sp>
        <p:nvSpPr>
          <p:cNvPr id="50995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8C77BB2-A324-4168-98C7-D2F76AD4F085}" type="slidenum">
              <a:rPr lang="en-US"/>
              <a:pPr/>
              <a:t>26</a:t>
            </a:fld>
            <a:endParaRPr lang="en-US"/>
          </a:p>
        </p:txBody>
      </p:sp>
      <p:sp>
        <p:nvSpPr>
          <p:cNvPr id="65843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58435"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A24CBB-4AED-4E2C-94EA-EC3D2995A8FA}" type="slidenum">
              <a:rPr lang="en-US"/>
              <a:pPr/>
              <a:t>27</a:t>
            </a:fld>
            <a:endParaRPr lang="en-US"/>
          </a:p>
        </p:txBody>
      </p:sp>
      <p:sp>
        <p:nvSpPr>
          <p:cNvPr id="52429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8A3C374-021F-4E39-A45F-2371F1119C3F}" type="slidenum">
              <a:rPr lang="en-US"/>
              <a:pPr/>
              <a:t>28</a:t>
            </a:fld>
            <a:endParaRPr lang="en-US"/>
          </a:p>
        </p:txBody>
      </p:sp>
      <p:sp>
        <p:nvSpPr>
          <p:cNvPr id="56115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CB1607-418C-4E7E-8DAA-C9DD333CB39A}" type="slidenum">
              <a:rPr lang="en-US"/>
              <a:pPr/>
              <a:t>30</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t>Walter Gilbert hypothesis:</a:t>
            </a:r>
          </a:p>
          <a:p>
            <a:r>
              <a:rPr lang="en-US"/>
              <a:t>Maybe exons are functional units and introns make it easier for them to recombine, so as to produce new proteins with new properties through new combinations of domains.</a:t>
            </a:r>
          </a:p>
          <a:p>
            <a:r>
              <a:rPr lang="en-US"/>
              <a:t>Introns give a large area for cutting genes and joining together the pieces without damaging the coding region of the gene…. patching genes together does not have to be so precise.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EAD2228-17F7-4FA1-A002-012AD97CB2E8}" type="slidenum">
              <a:rPr lang="en-US"/>
              <a:pPr/>
              <a:t>31</a:t>
            </a:fld>
            <a:endParaRPr lang="en-US"/>
          </a:p>
        </p:txBody>
      </p:sp>
      <p:sp>
        <p:nvSpPr>
          <p:cNvPr id="40345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3EF066-41C8-4DF2-8899-49220D7C3969}" type="slidenum">
              <a:rPr lang="en-US"/>
              <a:pPr/>
              <a:t>32</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D78323-DC3F-4559-A6FA-D1BA520CE5F7}" type="slidenum">
              <a:rPr lang="en-US"/>
              <a:pPr/>
              <a:t>33</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46EF26-F9DD-47C0-AD90-37B221311008}" type="slidenum">
              <a:rPr lang="en-US"/>
              <a:pPr/>
              <a:t>34</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08048BC-7342-42BA-8ED1-C530530F55F8}" type="slidenum">
              <a:rPr lang="en-US"/>
              <a:pPr/>
              <a:t>35</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785EF35-0E64-474D-BF27-53F992781871}" type="slidenum">
              <a:rPr lang="en-US"/>
              <a:pPr/>
              <a:t>3</a:t>
            </a:fld>
            <a:endParaRPr lang="en-US"/>
          </a:p>
        </p:txBody>
      </p:sp>
      <p:sp>
        <p:nvSpPr>
          <p:cNvPr id="58982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89827" name="Rectangle 3"/>
          <p:cNvSpPr>
            <a:spLocks noGrp="1" noChangeArrowheads="1"/>
          </p:cNvSpPr>
          <p:nvPr>
            <p:ph type="body" idx="1"/>
          </p:nvPr>
        </p:nvSpPr>
        <p:spPr bwMode="auto">
          <a:xfrm>
            <a:off x="935038" y="4416425"/>
            <a:ext cx="5140325" cy="4183063"/>
          </a:xfrm>
          <a:prstGeom prst="rect">
            <a:avLst/>
          </a:prstGeom>
          <a:solidFill>
            <a:srgbClr val="FFFFFF"/>
          </a:solidFill>
          <a:ln>
            <a:miter lim="800000"/>
            <a:headEnd/>
            <a:tailEnd/>
          </a:ln>
        </p:spPr>
        <p:txBody>
          <a:bodyPr lIns="93177" tIns="46589" rIns="93177" bIns="46589"/>
          <a:lstStyle/>
          <a:p>
            <a:pPr algn="ctr"/>
            <a:r>
              <a:rPr lang="en-US" sz="800"/>
              <a:t>To get from the chemical language of DNA to the chemical language of proteins requires 2 major stages:</a:t>
            </a:r>
          </a:p>
          <a:p>
            <a:pPr algn="ctr"/>
            <a:r>
              <a:rPr lang="en-US" sz="800"/>
              <a:t>transcription and translation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B69B3C2-CCC5-4391-A6C0-251E47C4B75C}" type="slidenum">
              <a:rPr lang="en-US"/>
              <a:pPr/>
              <a:t>4</a:t>
            </a:fld>
            <a:endParaRPr lang="en-US"/>
          </a:p>
        </p:txBody>
      </p:sp>
      <p:sp>
        <p:nvSpPr>
          <p:cNvPr id="37273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35038" y="4416425"/>
            <a:ext cx="5140325" cy="4183063"/>
          </a:xfrm>
          <a:prstGeom prst="rect">
            <a:avLst/>
          </a:prstGeom>
          <a:solidFill>
            <a:srgbClr val="FFFFFF"/>
          </a:solidFill>
          <a:ln>
            <a:miter lim="800000"/>
            <a:headEnd/>
            <a:tailEnd/>
          </a:ln>
        </p:spPr>
        <p:txBody>
          <a:bodyPr lIns="93177" tIns="46589" rIns="93177" bIns="46589"/>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D5EAF9-DDE3-4246-88AC-1BEF6D38F1ED}" type="slidenum">
              <a:rPr lang="en-US"/>
              <a:pPr/>
              <a:t>6</a:t>
            </a:fld>
            <a:endParaRPr lang="en-US"/>
          </a:p>
        </p:txBody>
      </p:sp>
      <p:sp>
        <p:nvSpPr>
          <p:cNvPr id="39117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solidFill>
                <a:srgbClr val="000000"/>
              </a:solidFill>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1D70141-9AC3-48AE-B540-962D58B5828E}" type="slidenum">
              <a:rPr lang="en-US"/>
              <a:pPr/>
              <a:t>8</a:t>
            </a:fld>
            <a:endParaRPr lang="en-US"/>
          </a:p>
        </p:txBody>
      </p:sp>
      <p:sp>
        <p:nvSpPr>
          <p:cNvPr id="39321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B8A722-1DB1-47AD-B62F-3014C18BB70E}" type="slidenum">
              <a:rPr lang="en-US"/>
              <a:pPr/>
              <a:t>9</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114BFA-4732-4166-B1AA-DAF71A22AB24}" type="slidenum">
              <a:rPr lang="en-US"/>
              <a:pPr/>
              <a:t>10</a:t>
            </a:fld>
            <a:endParaRPr lang="en-US"/>
          </a:p>
        </p:txBody>
      </p:sp>
      <p:sp>
        <p:nvSpPr>
          <p:cNvPr id="70861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D2D317F-E4B7-4DA5-B037-CAEE366F1572}" type="slidenum">
              <a:rPr lang="en-US"/>
              <a:pPr/>
              <a:t>13</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t>eukaryotic RNA is about 10% of eukaryotic gene.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48" charset="2"/>
              <a:buNone/>
              <a:defRPr/>
            </a:lvl1pPr>
          </a:lstStyle>
          <a:p>
            <a:r>
              <a:rPr lang="en-US"/>
              <a:t>Click to edit Master subtitle style</a:t>
            </a:r>
          </a:p>
        </p:txBody>
      </p:sp>
      <p:sp>
        <p:nvSpPr>
          <p:cNvPr id="4165" name="Rectangle 69"/>
          <p:cNvSpPr>
            <a:spLocks noGrp="1" noChangeArrowheads="1"/>
          </p:cNvSpPr>
          <p:nvPr>
            <p:ph type="dt" sz="quarter" idx="2"/>
          </p:nvPr>
        </p:nvSpPr>
        <p:spPr bwMode="auto">
          <a:xfrm>
            <a:off x="6934200" y="6264275"/>
            <a:ext cx="1524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vl1pPr>
          </a:lstStyle>
          <a:p>
            <a:r>
              <a:rPr lang="en-US"/>
              <a:t>2007-2008</a:t>
            </a:r>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sz="2400">
              <a:latin typeface="Times" pitchFamily="-72"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sp>
        <p:nvSpPr>
          <p:cNvPr id="4179"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pPr>
            <a:r>
              <a:rPr lang="en-US" b="1"/>
              <a:t>AP Biology</a:t>
            </a:r>
            <a:endParaRPr lang="en-US" sz="2400">
              <a:latin typeface="Times" pitchFamily="-7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3FA320-EF7B-421B-AD61-BD93539F898E}" type="slidenum">
              <a:rPr lang="en-US"/>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F6D149-048F-4933-AFCB-86C3FB91C9CE}" type="slidenum">
              <a:rPr lang="en-US"/>
              <a:pPr/>
              <a:t>‹#›</a:t>
            </a:fld>
            <a:endParaRPr lang="en-US">
              <a:solidFill>
                <a:schemeClr val="hlin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371600"/>
            <a:ext cx="3810000" cy="4419600"/>
          </a:xfrm>
        </p:spPr>
        <p:txBody>
          <a:bodyPr/>
          <a:lstStyle/>
          <a:p>
            <a:endParaRPr lang="en-US"/>
          </a:p>
        </p:txBody>
      </p:sp>
      <p:sp>
        <p:nvSpPr>
          <p:cNvPr id="4" name="Text Placeholder 3"/>
          <p:cNvSpPr>
            <a:spLocks noGrp="1"/>
          </p:cNvSpPr>
          <p:nvPr>
            <p:ph type="body" sz="half" idx="2"/>
          </p:nvPr>
        </p:nvSpPr>
        <p:spPr>
          <a:xfrm>
            <a:off x="4800600" y="1371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962400" y="6492875"/>
            <a:ext cx="533400" cy="228600"/>
          </a:xfrm>
        </p:spPr>
        <p:txBody>
          <a:bodyPr/>
          <a:lstStyle>
            <a:lvl1pPr>
              <a:defRPr/>
            </a:lvl1pPr>
          </a:lstStyle>
          <a:p>
            <a:fld id="{00B914E5-1906-4470-B48C-CEBC28F9F034}" type="slidenum">
              <a:rPr lang="en-US"/>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A352351-8A60-4901-9EFE-F5AC214B1A7F}" type="slidenum">
              <a:rPr lang="en-US"/>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502134E-BB1A-4DF0-8975-023AAF92E602}" type="slidenum">
              <a:rPr lang="en-US"/>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9C35990-1151-4B7D-94A7-15AA8F857594}" type="slidenum">
              <a:rPr lang="en-US"/>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0D555BA-2D3E-480C-BC66-E73E35D9A5BD}" type="slidenum">
              <a:rPr lang="en-US"/>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5C78DD0-926A-4337-8065-C74278AF3DCF}" type="slidenum">
              <a:rPr lang="en-US"/>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1B86648-CEE0-4870-947D-702018576CEB}" type="slidenum">
              <a:rPr lang="en-US"/>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033D0B-1E0B-4F16-A49D-CDC4D4232DA9}" type="slidenum">
              <a:rPr lang="en-US"/>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896A958-E7E8-44CB-87FE-25EF3D1067E6}" type="slidenum">
              <a:rPr lang="en-US"/>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2D8F7953-0F54-4026-85D8-CAE89193200B}"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sz="2400">
              <a:latin typeface="Times" pitchFamily="-72"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153" name="Text Box 81"/>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pPr>
            <a:r>
              <a:rPr lang="en-US" b="1"/>
              <a:t>AP Biology</a:t>
            </a:r>
            <a:endParaRPr lang="en-US" sz="2400">
              <a:latin typeface="Times" pitchFamily="-72"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75000"/>
        <a:buFont typeface="Wingdings" pitchFamily="48" charset="2"/>
        <a:buChar char="n"/>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48"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48" charset="2"/>
        <a:buChar char="n"/>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48" charset="2"/>
        <a:buChar char="w"/>
        <a:defRPr sz="2000" b="1">
          <a:solidFill>
            <a:srgbClr val="0F116A"/>
          </a:solidFill>
          <a:latin typeface="+mn-lt"/>
        </a:defRPr>
      </a:lvl4pPr>
      <a:lvl5pPr marL="205740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5pPr>
      <a:lvl6pPr marL="251460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audio" Target="../media/audio1.wav"/><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audio" Target="../media/audio6.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highered.mcgraw-hill.com/sites/0072507470/student_view0/chapter3/animation__protein_synthesis__quiz_3_.html" TargetMode="External"/><Relationship Id="rId5" Type="http://schemas.openxmlformats.org/officeDocument/2006/relationships/image" Target="../media/image32.jpeg"/><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bcs.whfreeman.com/thelifewire/content/chp12/1202003.html" TargetMode="External"/><Relationship Id="rId5" Type="http://schemas.openxmlformats.org/officeDocument/2006/relationships/image" Target="../media/image33.jpeg"/><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highered.mcgraw-hill.com/sites/0072995246/student_view0/chapter3/how_translation_work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2.wav"/><Relationship Id="rId4" Type="http://schemas.openxmlformats.org/officeDocument/2006/relationships/audio" Target="../media/audio4.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audio" Target="../media/audio4.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highered.mcgraw-hill.com/olcweb/cgi/pluginpop.cgi?it=swf::535::535::/sites/dl/free/0072437316/120077/bio25.swf::Processing%20of%20Gene%20Information%20-%20Prokaryotes%20versus%20Eukaryotes" TargetMode="Externa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6.wav"/><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1" name="Picture 7" descr="translation"/>
          <p:cNvPicPr>
            <a:picLocks noChangeAspect="1" noChangeArrowheads="1"/>
          </p:cNvPicPr>
          <p:nvPr/>
        </p:nvPicPr>
        <p:blipFill>
          <a:blip r:embed="rId3" cstate="print"/>
          <a:srcRect/>
          <a:stretch>
            <a:fillRect/>
          </a:stretch>
        </p:blipFill>
        <p:spPr bwMode="auto">
          <a:xfrm>
            <a:off x="0" y="3389313"/>
            <a:ext cx="4953000" cy="3392487"/>
          </a:xfrm>
          <a:prstGeom prst="rect">
            <a:avLst/>
          </a:prstGeom>
          <a:noFill/>
        </p:spPr>
      </p:pic>
      <p:sp>
        <p:nvSpPr>
          <p:cNvPr id="369667" name="Rectangle 3"/>
          <p:cNvSpPr>
            <a:spLocks noChangeArrowheads="1"/>
          </p:cNvSpPr>
          <p:nvPr/>
        </p:nvSpPr>
        <p:spPr bwMode="auto">
          <a:xfrm>
            <a:off x="1125538" y="533400"/>
            <a:ext cx="2724150" cy="1190625"/>
          </a:xfrm>
          <a:prstGeom prst="rect">
            <a:avLst/>
          </a:prstGeom>
          <a:noFill/>
          <a:ln w="9525">
            <a:noFill/>
            <a:miter lim="800000"/>
            <a:headEnd/>
            <a:tailEnd/>
          </a:ln>
          <a:effectLst/>
        </p:spPr>
        <p:txBody>
          <a:bodyPr wrap="none" anchor="ctr">
            <a:spAutoFit/>
          </a:bodyPr>
          <a:lstStyle/>
          <a:p>
            <a:r>
              <a:rPr lang="en-US" sz="3600" b="1">
                <a:solidFill>
                  <a:schemeClr val="tx2"/>
                </a:solidFill>
              </a:rPr>
              <a:t>From Gene </a:t>
            </a:r>
            <a:br>
              <a:rPr lang="en-US" sz="3600" b="1">
                <a:solidFill>
                  <a:schemeClr val="tx2"/>
                </a:solidFill>
              </a:rPr>
            </a:br>
            <a:r>
              <a:rPr lang="en-US" sz="3600" b="1">
                <a:solidFill>
                  <a:schemeClr val="tx2"/>
                </a:solidFill>
              </a:rPr>
              <a:t>to Protein</a:t>
            </a:r>
          </a:p>
        </p:txBody>
      </p:sp>
      <p:sp>
        <p:nvSpPr>
          <p:cNvPr id="369673" name="Rectangle 9"/>
          <p:cNvSpPr>
            <a:spLocks noChangeArrowheads="1"/>
          </p:cNvSpPr>
          <p:nvPr/>
        </p:nvSpPr>
        <p:spPr bwMode="auto">
          <a:xfrm>
            <a:off x="5372100" y="4524375"/>
            <a:ext cx="2800350" cy="1190625"/>
          </a:xfrm>
          <a:prstGeom prst="rect">
            <a:avLst/>
          </a:prstGeom>
          <a:noFill/>
          <a:ln w="9525">
            <a:noFill/>
            <a:miter lim="800000"/>
            <a:headEnd/>
            <a:tailEnd/>
          </a:ln>
          <a:effectLst/>
        </p:spPr>
        <p:txBody>
          <a:bodyPr wrap="none" anchor="ctr">
            <a:spAutoFit/>
          </a:bodyPr>
          <a:lstStyle/>
          <a:p>
            <a:r>
              <a:rPr lang="en-US" sz="3600" b="1">
                <a:solidFill>
                  <a:srgbClr val="0F116A"/>
                </a:solidFill>
              </a:rPr>
              <a:t>How Genes </a:t>
            </a:r>
            <a:br>
              <a:rPr lang="en-US" sz="3600" b="1">
                <a:solidFill>
                  <a:srgbClr val="0F116A"/>
                </a:solidFill>
              </a:rPr>
            </a:br>
            <a:r>
              <a:rPr lang="en-US" sz="3600" b="1">
                <a:solidFill>
                  <a:srgbClr val="0F116A"/>
                </a:solidFill>
              </a:rPr>
              <a:t>Work</a:t>
            </a:r>
          </a:p>
        </p:txBody>
      </p:sp>
      <p:grpSp>
        <p:nvGrpSpPr>
          <p:cNvPr id="369676" name="Group 12"/>
          <p:cNvGrpSpPr>
            <a:grpSpLocks/>
          </p:cNvGrpSpPr>
          <p:nvPr/>
        </p:nvGrpSpPr>
        <p:grpSpPr bwMode="auto">
          <a:xfrm>
            <a:off x="4598988" y="457200"/>
            <a:ext cx="4545012" cy="3332163"/>
            <a:chOff x="2897" y="288"/>
            <a:chExt cx="2863" cy="2099"/>
          </a:xfrm>
        </p:grpSpPr>
        <p:pic>
          <p:nvPicPr>
            <p:cNvPr id="369670" name="Picture 6" descr="f15-05_the_central_dogm_c"/>
            <p:cNvPicPr>
              <a:picLocks noChangeAspect="1" noChangeArrowheads="1"/>
            </p:cNvPicPr>
            <p:nvPr/>
          </p:nvPicPr>
          <p:blipFill>
            <a:blip r:embed="rId4" cstate="print"/>
            <a:srcRect t="2251"/>
            <a:stretch>
              <a:fillRect/>
            </a:stretch>
          </p:blipFill>
          <p:spPr bwMode="auto">
            <a:xfrm>
              <a:off x="2897" y="288"/>
              <a:ext cx="2863" cy="2099"/>
            </a:xfrm>
            <a:prstGeom prst="rect">
              <a:avLst/>
            </a:prstGeom>
            <a:noFill/>
            <a:ln w="9525">
              <a:noFill/>
              <a:miter lim="800000"/>
              <a:headEnd/>
              <a:tailEnd/>
            </a:ln>
          </p:spPr>
        </p:pic>
        <p:sp>
          <p:nvSpPr>
            <p:cNvPr id="369674" name="Line 10"/>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lstStyle/>
            <a:p>
              <a:endParaRPr lang="en-US"/>
            </a:p>
          </p:txBody>
        </p:sp>
        <p:sp>
          <p:nvSpPr>
            <p:cNvPr id="369675" name="Line 11"/>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7586" name="Rectangle 2"/>
          <p:cNvSpPr>
            <a:spLocks noChangeArrowheads="1"/>
          </p:cNvSpPr>
          <p:nvPr/>
        </p:nvSpPr>
        <p:spPr bwMode="auto">
          <a:xfrm>
            <a:off x="1066800" y="4724400"/>
            <a:ext cx="1066800" cy="228600"/>
          </a:xfrm>
          <a:prstGeom prst="rect">
            <a:avLst/>
          </a:prstGeom>
          <a:solidFill>
            <a:srgbClr val="000005"/>
          </a:solidFill>
          <a:ln w="9525">
            <a:solidFill>
              <a:srgbClr val="000005"/>
            </a:solidFill>
            <a:miter lim="800000"/>
            <a:headEnd/>
            <a:tailEnd/>
          </a:ln>
          <a:effectLst/>
        </p:spPr>
        <p:txBody>
          <a:bodyPr wrap="none" anchor="ctr"/>
          <a:lstStyle/>
          <a:p>
            <a:endParaRPr lang="en-US"/>
          </a:p>
        </p:txBody>
      </p:sp>
      <p:sp>
        <p:nvSpPr>
          <p:cNvPr id="707587" name="Rectangle 3"/>
          <p:cNvSpPr>
            <a:spLocks noChangeArrowheads="1"/>
          </p:cNvSpPr>
          <p:nvPr/>
        </p:nvSpPr>
        <p:spPr bwMode="auto">
          <a:xfrm>
            <a:off x="3276600" y="49530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588" name="Rectangle 4"/>
          <p:cNvSpPr>
            <a:spLocks noChangeArrowheads="1"/>
          </p:cNvSpPr>
          <p:nvPr/>
        </p:nvSpPr>
        <p:spPr bwMode="auto">
          <a:xfrm>
            <a:off x="1752600" y="50292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589" name="Rectangle 5"/>
          <p:cNvSpPr>
            <a:spLocks noChangeArrowheads="1"/>
          </p:cNvSpPr>
          <p:nvPr/>
        </p:nvSpPr>
        <p:spPr bwMode="auto">
          <a:xfrm>
            <a:off x="1447800" y="50292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590" name="Group 6"/>
          <p:cNvGrpSpPr>
            <a:grpSpLocks/>
          </p:cNvGrpSpPr>
          <p:nvPr/>
        </p:nvGrpSpPr>
        <p:grpSpPr bwMode="auto">
          <a:xfrm rot="-10800000">
            <a:off x="1143000" y="5029200"/>
            <a:ext cx="228600" cy="609600"/>
            <a:chOff x="1776" y="2592"/>
            <a:chExt cx="144" cy="384"/>
          </a:xfrm>
        </p:grpSpPr>
        <p:sp>
          <p:nvSpPr>
            <p:cNvPr id="707591" name="Rectangle 7"/>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592" name="Oval 8"/>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593" name="Rectangle 9"/>
          <p:cNvSpPr>
            <a:spLocks noGrp="1" noChangeArrowheads="1"/>
          </p:cNvSpPr>
          <p:nvPr>
            <p:ph type="title"/>
          </p:nvPr>
        </p:nvSpPr>
        <p:spPr/>
        <p:txBody>
          <a:bodyPr/>
          <a:lstStyle/>
          <a:p>
            <a:r>
              <a:rPr lang="en-US"/>
              <a:t>Matching bases of DNA &amp; RNA</a:t>
            </a:r>
          </a:p>
        </p:txBody>
      </p:sp>
      <p:sp>
        <p:nvSpPr>
          <p:cNvPr id="707594" name="Rectangle 10"/>
          <p:cNvSpPr>
            <a:spLocks noChangeArrowheads="1"/>
          </p:cNvSpPr>
          <p:nvPr/>
        </p:nvSpPr>
        <p:spPr bwMode="auto">
          <a:xfrm>
            <a:off x="1066800" y="6096000"/>
            <a:ext cx="7391400" cy="228600"/>
          </a:xfrm>
          <a:prstGeom prst="rect">
            <a:avLst/>
          </a:prstGeom>
          <a:solidFill>
            <a:srgbClr val="660000"/>
          </a:solidFill>
          <a:ln w="9525">
            <a:solidFill>
              <a:srgbClr val="660000"/>
            </a:solidFill>
            <a:miter lim="800000"/>
            <a:headEnd/>
            <a:tailEnd/>
          </a:ln>
          <a:effectLst/>
        </p:spPr>
        <p:txBody>
          <a:bodyPr wrap="none" anchor="ctr"/>
          <a:lstStyle/>
          <a:p>
            <a:endParaRPr lang="en-US"/>
          </a:p>
        </p:txBody>
      </p:sp>
      <p:sp>
        <p:nvSpPr>
          <p:cNvPr id="707595" name="Rectangle 11"/>
          <p:cNvSpPr>
            <a:spLocks noChangeArrowheads="1"/>
          </p:cNvSpPr>
          <p:nvPr/>
        </p:nvSpPr>
        <p:spPr bwMode="auto">
          <a:xfrm>
            <a:off x="14478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596" name="Group 12"/>
          <p:cNvGrpSpPr>
            <a:grpSpLocks/>
          </p:cNvGrpSpPr>
          <p:nvPr/>
        </p:nvGrpSpPr>
        <p:grpSpPr bwMode="auto">
          <a:xfrm>
            <a:off x="1143000" y="5410200"/>
            <a:ext cx="228600" cy="609600"/>
            <a:chOff x="1296" y="2592"/>
            <a:chExt cx="144" cy="384"/>
          </a:xfrm>
        </p:grpSpPr>
        <p:sp>
          <p:nvSpPr>
            <p:cNvPr id="707597" name="Rectangle 1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598" name="Oval 1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sp>
        <p:nvSpPr>
          <p:cNvPr id="707599" name="Rectangle 15"/>
          <p:cNvSpPr>
            <a:spLocks noChangeArrowheads="1"/>
          </p:cNvSpPr>
          <p:nvPr/>
        </p:nvSpPr>
        <p:spPr bwMode="auto">
          <a:xfrm>
            <a:off x="17526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00" name="Group 16"/>
          <p:cNvGrpSpPr>
            <a:grpSpLocks/>
          </p:cNvGrpSpPr>
          <p:nvPr/>
        </p:nvGrpSpPr>
        <p:grpSpPr bwMode="auto">
          <a:xfrm>
            <a:off x="2057400" y="5410200"/>
            <a:ext cx="228600" cy="609600"/>
            <a:chOff x="1296" y="2592"/>
            <a:chExt cx="144" cy="384"/>
          </a:xfrm>
        </p:grpSpPr>
        <p:sp>
          <p:nvSpPr>
            <p:cNvPr id="707601" name="Rectangle 1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02" name="Oval 1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grpSp>
        <p:nvGrpSpPr>
          <p:cNvPr id="707603" name="Group 19"/>
          <p:cNvGrpSpPr>
            <a:grpSpLocks/>
          </p:cNvGrpSpPr>
          <p:nvPr/>
        </p:nvGrpSpPr>
        <p:grpSpPr bwMode="auto">
          <a:xfrm rot="-10800000" flipH="1" flipV="1">
            <a:off x="2362200" y="5410200"/>
            <a:ext cx="228600" cy="609600"/>
            <a:chOff x="1776" y="2592"/>
            <a:chExt cx="144" cy="384"/>
          </a:xfrm>
        </p:grpSpPr>
        <p:sp>
          <p:nvSpPr>
            <p:cNvPr id="707604" name="Rectangle 20"/>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05" name="Oval 21"/>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grpSp>
        <p:nvGrpSpPr>
          <p:cNvPr id="707606" name="Group 22"/>
          <p:cNvGrpSpPr>
            <a:grpSpLocks/>
          </p:cNvGrpSpPr>
          <p:nvPr/>
        </p:nvGrpSpPr>
        <p:grpSpPr bwMode="auto">
          <a:xfrm>
            <a:off x="3886200" y="5410200"/>
            <a:ext cx="228600" cy="609600"/>
            <a:chOff x="1296" y="2592"/>
            <a:chExt cx="144" cy="384"/>
          </a:xfrm>
        </p:grpSpPr>
        <p:sp>
          <p:nvSpPr>
            <p:cNvPr id="707607" name="Rectangle 2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08" name="Oval 2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grpSp>
        <p:nvGrpSpPr>
          <p:cNvPr id="707609" name="Group 25"/>
          <p:cNvGrpSpPr>
            <a:grpSpLocks/>
          </p:cNvGrpSpPr>
          <p:nvPr/>
        </p:nvGrpSpPr>
        <p:grpSpPr bwMode="auto">
          <a:xfrm rot="-10800000" flipH="1" flipV="1">
            <a:off x="2971800" y="5410200"/>
            <a:ext cx="228600" cy="609600"/>
            <a:chOff x="1776" y="2592"/>
            <a:chExt cx="144" cy="384"/>
          </a:xfrm>
        </p:grpSpPr>
        <p:sp>
          <p:nvSpPr>
            <p:cNvPr id="707610" name="Rectangle 2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11" name="Oval 2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grpSp>
        <p:nvGrpSpPr>
          <p:cNvPr id="707612" name="Group 28"/>
          <p:cNvGrpSpPr>
            <a:grpSpLocks/>
          </p:cNvGrpSpPr>
          <p:nvPr/>
        </p:nvGrpSpPr>
        <p:grpSpPr bwMode="auto">
          <a:xfrm>
            <a:off x="4800600" y="5410200"/>
            <a:ext cx="228600" cy="609600"/>
            <a:chOff x="1296" y="2592"/>
            <a:chExt cx="144" cy="384"/>
          </a:xfrm>
        </p:grpSpPr>
        <p:sp>
          <p:nvSpPr>
            <p:cNvPr id="707613" name="Rectangle 29"/>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14" name="Oval 30"/>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sp>
        <p:nvSpPr>
          <p:cNvPr id="707615" name="Rectangle 31"/>
          <p:cNvSpPr>
            <a:spLocks noChangeArrowheads="1"/>
          </p:cNvSpPr>
          <p:nvPr/>
        </p:nvSpPr>
        <p:spPr bwMode="auto">
          <a:xfrm>
            <a:off x="35814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616" name="Rectangle 32"/>
          <p:cNvSpPr>
            <a:spLocks noChangeArrowheads="1"/>
          </p:cNvSpPr>
          <p:nvPr/>
        </p:nvSpPr>
        <p:spPr bwMode="auto">
          <a:xfrm>
            <a:off x="26670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17" name="Group 33"/>
          <p:cNvGrpSpPr>
            <a:grpSpLocks/>
          </p:cNvGrpSpPr>
          <p:nvPr/>
        </p:nvGrpSpPr>
        <p:grpSpPr bwMode="auto">
          <a:xfrm rot="-10800000" flipH="1" flipV="1">
            <a:off x="4191000" y="5410200"/>
            <a:ext cx="228600" cy="609600"/>
            <a:chOff x="1776" y="2592"/>
            <a:chExt cx="144" cy="384"/>
          </a:xfrm>
        </p:grpSpPr>
        <p:sp>
          <p:nvSpPr>
            <p:cNvPr id="707618" name="Rectangle 3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19" name="Oval 3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20" name="Rectangle 36"/>
          <p:cNvSpPr>
            <a:spLocks noChangeArrowheads="1"/>
          </p:cNvSpPr>
          <p:nvPr/>
        </p:nvSpPr>
        <p:spPr bwMode="auto">
          <a:xfrm>
            <a:off x="44958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sp>
        <p:nvSpPr>
          <p:cNvPr id="707621" name="Rectangle 37"/>
          <p:cNvSpPr>
            <a:spLocks noChangeArrowheads="1"/>
          </p:cNvSpPr>
          <p:nvPr/>
        </p:nvSpPr>
        <p:spPr bwMode="auto">
          <a:xfrm>
            <a:off x="32766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sp>
        <p:nvSpPr>
          <p:cNvPr id="707622" name="Rectangle 38"/>
          <p:cNvSpPr>
            <a:spLocks noChangeArrowheads="1"/>
          </p:cNvSpPr>
          <p:nvPr/>
        </p:nvSpPr>
        <p:spPr bwMode="auto">
          <a:xfrm>
            <a:off x="51054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23" name="Group 39"/>
          <p:cNvGrpSpPr>
            <a:grpSpLocks/>
          </p:cNvGrpSpPr>
          <p:nvPr/>
        </p:nvGrpSpPr>
        <p:grpSpPr bwMode="auto">
          <a:xfrm rot="-10800000" flipH="1" flipV="1">
            <a:off x="5410200" y="5410200"/>
            <a:ext cx="228600" cy="609600"/>
            <a:chOff x="1776" y="2592"/>
            <a:chExt cx="144" cy="384"/>
          </a:xfrm>
        </p:grpSpPr>
        <p:sp>
          <p:nvSpPr>
            <p:cNvPr id="707624" name="Rectangle 40"/>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25" name="Oval 41"/>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grpSp>
        <p:nvGrpSpPr>
          <p:cNvPr id="707626" name="Group 42"/>
          <p:cNvGrpSpPr>
            <a:grpSpLocks/>
          </p:cNvGrpSpPr>
          <p:nvPr/>
        </p:nvGrpSpPr>
        <p:grpSpPr bwMode="auto">
          <a:xfrm>
            <a:off x="5715000" y="5410200"/>
            <a:ext cx="228600" cy="609600"/>
            <a:chOff x="1296" y="2592"/>
            <a:chExt cx="144" cy="384"/>
          </a:xfrm>
        </p:grpSpPr>
        <p:sp>
          <p:nvSpPr>
            <p:cNvPr id="707627" name="Rectangle 4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28" name="Oval 4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sp>
        <p:nvSpPr>
          <p:cNvPr id="707629" name="Rectangle 45"/>
          <p:cNvSpPr>
            <a:spLocks noChangeArrowheads="1"/>
          </p:cNvSpPr>
          <p:nvPr/>
        </p:nvSpPr>
        <p:spPr bwMode="auto">
          <a:xfrm>
            <a:off x="60198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30" name="Group 46"/>
          <p:cNvGrpSpPr>
            <a:grpSpLocks/>
          </p:cNvGrpSpPr>
          <p:nvPr/>
        </p:nvGrpSpPr>
        <p:grpSpPr bwMode="auto">
          <a:xfrm>
            <a:off x="6629400" y="5410200"/>
            <a:ext cx="228600" cy="609600"/>
            <a:chOff x="1296" y="2592"/>
            <a:chExt cx="144" cy="384"/>
          </a:xfrm>
        </p:grpSpPr>
        <p:sp>
          <p:nvSpPr>
            <p:cNvPr id="707631" name="Rectangle 4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32" name="Oval 4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sp>
        <p:nvSpPr>
          <p:cNvPr id="707633" name="Rectangle 49"/>
          <p:cNvSpPr>
            <a:spLocks noChangeArrowheads="1"/>
          </p:cNvSpPr>
          <p:nvPr/>
        </p:nvSpPr>
        <p:spPr bwMode="auto">
          <a:xfrm>
            <a:off x="63246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34" name="Group 50"/>
          <p:cNvGrpSpPr>
            <a:grpSpLocks/>
          </p:cNvGrpSpPr>
          <p:nvPr/>
        </p:nvGrpSpPr>
        <p:grpSpPr bwMode="auto">
          <a:xfrm rot="-10800000" flipH="1" flipV="1">
            <a:off x="6934200" y="5410200"/>
            <a:ext cx="228600" cy="609600"/>
            <a:chOff x="1776" y="2592"/>
            <a:chExt cx="144" cy="384"/>
          </a:xfrm>
        </p:grpSpPr>
        <p:sp>
          <p:nvSpPr>
            <p:cNvPr id="707635" name="Rectangle 51"/>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36" name="Oval 52"/>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37" name="Rectangle 53"/>
          <p:cNvSpPr>
            <a:spLocks noChangeArrowheads="1"/>
          </p:cNvSpPr>
          <p:nvPr/>
        </p:nvSpPr>
        <p:spPr bwMode="auto">
          <a:xfrm>
            <a:off x="72390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638" name="Rectangle 54"/>
          <p:cNvSpPr>
            <a:spLocks noChangeArrowheads="1"/>
          </p:cNvSpPr>
          <p:nvPr/>
        </p:nvSpPr>
        <p:spPr bwMode="auto">
          <a:xfrm>
            <a:off x="7543800" y="54864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639" name="Rectangle 55"/>
          <p:cNvSpPr>
            <a:spLocks noChangeArrowheads="1"/>
          </p:cNvSpPr>
          <p:nvPr/>
        </p:nvSpPr>
        <p:spPr bwMode="auto">
          <a:xfrm>
            <a:off x="7848600" y="548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40" name="Group 56"/>
          <p:cNvGrpSpPr>
            <a:grpSpLocks/>
          </p:cNvGrpSpPr>
          <p:nvPr/>
        </p:nvGrpSpPr>
        <p:grpSpPr bwMode="auto">
          <a:xfrm>
            <a:off x="8153400" y="5410200"/>
            <a:ext cx="228600" cy="609600"/>
            <a:chOff x="1296" y="2592"/>
            <a:chExt cx="144" cy="384"/>
          </a:xfrm>
        </p:grpSpPr>
        <p:sp>
          <p:nvSpPr>
            <p:cNvPr id="707641" name="Rectangle 5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lstStyle/>
            <a:p>
              <a:endParaRPr lang="en-US"/>
            </a:p>
          </p:txBody>
        </p:sp>
        <p:sp>
          <p:nvSpPr>
            <p:cNvPr id="707642" name="Oval 5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lstStyle/>
            <a:p>
              <a:endParaRPr lang="en-US"/>
            </a:p>
          </p:txBody>
        </p:sp>
      </p:grpSp>
      <p:sp>
        <p:nvSpPr>
          <p:cNvPr id="707643" name="Rectangle 59"/>
          <p:cNvSpPr>
            <a:spLocks noChangeArrowheads="1"/>
          </p:cNvSpPr>
          <p:nvPr/>
        </p:nvSpPr>
        <p:spPr bwMode="auto">
          <a:xfrm>
            <a:off x="7772400" y="19812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sp>
        <p:nvSpPr>
          <p:cNvPr id="707644" name="Rectangle 60"/>
          <p:cNvSpPr>
            <a:spLocks noChangeArrowheads="1"/>
          </p:cNvSpPr>
          <p:nvPr/>
        </p:nvSpPr>
        <p:spPr bwMode="auto">
          <a:xfrm>
            <a:off x="8763000" y="33528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sp>
        <p:nvSpPr>
          <p:cNvPr id="707645" name="Rectangle 61"/>
          <p:cNvSpPr>
            <a:spLocks noChangeArrowheads="1"/>
          </p:cNvSpPr>
          <p:nvPr/>
        </p:nvSpPr>
        <p:spPr bwMode="auto">
          <a:xfrm>
            <a:off x="4495800" y="41148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46" name="Group 62"/>
          <p:cNvGrpSpPr>
            <a:grpSpLocks/>
          </p:cNvGrpSpPr>
          <p:nvPr/>
        </p:nvGrpSpPr>
        <p:grpSpPr bwMode="auto">
          <a:xfrm flipV="1">
            <a:off x="7467600" y="3352800"/>
            <a:ext cx="228600" cy="609600"/>
            <a:chOff x="1296" y="2592"/>
            <a:chExt cx="144" cy="384"/>
          </a:xfrm>
        </p:grpSpPr>
        <p:sp>
          <p:nvSpPr>
            <p:cNvPr id="707647" name="Rectangle 63"/>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48" name="Oval 64"/>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grpSp>
        <p:nvGrpSpPr>
          <p:cNvPr id="707649" name="Group 65"/>
          <p:cNvGrpSpPr>
            <a:grpSpLocks/>
          </p:cNvGrpSpPr>
          <p:nvPr/>
        </p:nvGrpSpPr>
        <p:grpSpPr bwMode="auto">
          <a:xfrm rot="10800000" flipH="1">
            <a:off x="8001000" y="3657600"/>
            <a:ext cx="228600" cy="609600"/>
            <a:chOff x="1776" y="2592"/>
            <a:chExt cx="144" cy="384"/>
          </a:xfrm>
        </p:grpSpPr>
        <p:sp>
          <p:nvSpPr>
            <p:cNvPr id="707650" name="Rectangle 6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51" name="Oval 6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grpSp>
        <p:nvGrpSpPr>
          <p:cNvPr id="707652" name="Group 68"/>
          <p:cNvGrpSpPr>
            <a:grpSpLocks/>
          </p:cNvGrpSpPr>
          <p:nvPr/>
        </p:nvGrpSpPr>
        <p:grpSpPr bwMode="auto">
          <a:xfrm flipV="1">
            <a:off x="6553200" y="2209800"/>
            <a:ext cx="228600" cy="609600"/>
            <a:chOff x="1296" y="2592"/>
            <a:chExt cx="144" cy="384"/>
          </a:xfrm>
        </p:grpSpPr>
        <p:sp>
          <p:nvSpPr>
            <p:cNvPr id="707653" name="Rectangle 69"/>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54" name="Oval 70"/>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grpSp>
        <p:nvGrpSpPr>
          <p:cNvPr id="707655" name="Group 71"/>
          <p:cNvGrpSpPr>
            <a:grpSpLocks/>
          </p:cNvGrpSpPr>
          <p:nvPr/>
        </p:nvGrpSpPr>
        <p:grpSpPr bwMode="auto">
          <a:xfrm flipV="1">
            <a:off x="7467600" y="2438400"/>
            <a:ext cx="228600" cy="609600"/>
            <a:chOff x="1296" y="2592"/>
            <a:chExt cx="144" cy="384"/>
          </a:xfrm>
        </p:grpSpPr>
        <p:sp>
          <p:nvSpPr>
            <p:cNvPr id="707656" name="Rectangle 72"/>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57" name="Oval 73"/>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grpSp>
        <p:nvGrpSpPr>
          <p:cNvPr id="707658" name="Group 74"/>
          <p:cNvGrpSpPr>
            <a:grpSpLocks/>
          </p:cNvGrpSpPr>
          <p:nvPr/>
        </p:nvGrpSpPr>
        <p:grpSpPr bwMode="auto">
          <a:xfrm rot="10800000" flipH="1">
            <a:off x="7086600" y="3352800"/>
            <a:ext cx="228600" cy="609600"/>
            <a:chOff x="1776" y="2592"/>
            <a:chExt cx="144" cy="384"/>
          </a:xfrm>
        </p:grpSpPr>
        <p:sp>
          <p:nvSpPr>
            <p:cNvPr id="707659" name="Rectangle 75"/>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60" name="Oval 76"/>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grpSp>
        <p:nvGrpSpPr>
          <p:cNvPr id="707661" name="Group 77"/>
          <p:cNvGrpSpPr>
            <a:grpSpLocks/>
          </p:cNvGrpSpPr>
          <p:nvPr/>
        </p:nvGrpSpPr>
        <p:grpSpPr bwMode="auto">
          <a:xfrm rot="10800000" flipH="1">
            <a:off x="8382000" y="3200400"/>
            <a:ext cx="228600" cy="609600"/>
            <a:chOff x="1776" y="2592"/>
            <a:chExt cx="144" cy="384"/>
          </a:xfrm>
        </p:grpSpPr>
        <p:sp>
          <p:nvSpPr>
            <p:cNvPr id="707662" name="Rectangle 78"/>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63" name="Oval 79"/>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64" name="Rectangle 80"/>
          <p:cNvSpPr>
            <a:spLocks noChangeArrowheads="1"/>
          </p:cNvSpPr>
          <p:nvPr/>
        </p:nvSpPr>
        <p:spPr bwMode="auto">
          <a:xfrm>
            <a:off x="7772400" y="2819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sp>
        <p:nvSpPr>
          <p:cNvPr id="707665" name="Rectangle 81"/>
          <p:cNvSpPr>
            <a:spLocks noChangeArrowheads="1"/>
          </p:cNvSpPr>
          <p:nvPr/>
        </p:nvSpPr>
        <p:spPr bwMode="auto">
          <a:xfrm>
            <a:off x="8229600" y="25908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66" name="Group 82"/>
          <p:cNvGrpSpPr>
            <a:grpSpLocks/>
          </p:cNvGrpSpPr>
          <p:nvPr/>
        </p:nvGrpSpPr>
        <p:grpSpPr bwMode="auto">
          <a:xfrm flipV="1">
            <a:off x="8077200" y="1371600"/>
            <a:ext cx="228600" cy="609600"/>
            <a:chOff x="1296" y="2592"/>
            <a:chExt cx="144" cy="384"/>
          </a:xfrm>
        </p:grpSpPr>
        <p:sp>
          <p:nvSpPr>
            <p:cNvPr id="707667" name="Rectangle 83"/>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68" name="Oval 84"/>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grpSp>
        <p:nvGrpSpPr>
          <p:cNvPr id="707669" name="Group 85"/>
          <p:cNvGrpSpPr>
            <a:grpSpLocks/>
          </p:cNvGrpSpPr>
          <p:nvPr/>
        </p:nvGrpSpPr>
        <p:grpSpPr bwMode="auto">
          <a:xfrm rot="10800000" flipH="1">
            <a:off x="8382000" y="1905000"/>
            <a:ext cx="228600" cy="609600"/>
            <a:chOff x="1776" y="2592"/>
            <a:chExt cx="144" cy="384"/>
          </a:xfrm>
        </p:grpSpPr>
        <p:sp>
          <p:nvSpPr>
            <p:cNvPr id="707670" name="Rectangle 86"/>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71" name="Oval 87"/>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72" name="Rectangle 88"/>
          <p:cNvSpPr>
            <a:spLocks noChangeArrowheads="1"/>
          </p:cNvSpPr>
          <p:nvPr/>
        </p:nvSpPr>
        <p:spPr bwMode="auto">
          <a:xfrm>
            <a:off x="7086600" y="23622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73" name="Group 89"/>
          <p:cNvGrpSpPr>
            <a:grpSpLocks/>
          </p:cNvGrpSpPr>
          <p:nvPr/>
        </p:nvGrpSpPr>
        <p:grpSpPr bwMode="auto">
          <a:xfrm flipV="1">
            <a:off x="8686800" y="2438400"/>
            <a:ext cx="228600" cy="609600"/>
            <a:chOff x="1296" y="2592"/>
            <a:chExt cx="144" cy="384"/>
          </a:xfrm>
        </p:grpSpPr>
        <p:sp>
          <p:nvSpPr>
            <p:cNvPr id="707674" name="Rectangle 90"/>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75" name="Oval 91"/>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707676" name="Rectangle 92"/>
          <p:cNvSpPr>
            <a:spLocks noChangeArrowheads="1"/>
          </p:cNvSpPr>
          <p:nvPr/>
        </p:nvSpPr>
        <p:spPr bwMode="auto">
          <a:xfrm>
            <a:off x="6934200" y="1676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77" name="Group 93"/>
          <p:cNvGrpSpPr>
            <a:grpSpLocks/>
          </p:cNvGrpSpPr>
          <p:nvPr/>
        </p:nvGrpSpPr>
        <p:grpSpPr bwMode="auto">
          <a:xfrm rot="10800000" flipH="1">
            <a:off x="3886200" y="4572000"/>
            <a:ext cx="228600" cy="609600"/>
            <a:chOff x="1776" y="2592"/>
            <a:chExt cx="144" cy="384"/>
          </a:xfrm>
        </p:grpSpPr>
        <p:sp>
          <p:nvSpPr>
            <p:cNvPr id="707678" name="Rectangle 9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79" name="Oval 9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80" name="Rectangle 96"/>
          <p:cNvSpPr>
            <a:spLocks noChangeArrowheads="1"/>
          </p:cNvSpPr>
          <p:nvPr/>
        </p:nvSpPr>
        <p:spPr bwMode="auto">
          <a:xfrm>
            <a:off x="3581400" y="48006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grpSp>
        <p:nvGrpSpPr>
          <p:cNvPr id="707681" name="Group 97"/>
          <p:cNvGrpSpPr>
            <a:grpSpLocks/>
          </p:cNvGrpSpPr>
          <p:nvPr/>
        </p:nvGrpSpPr>
        <p:grpSpPr bwMode="auto">
          <a:xfrm flipV="1">
            <a:off x="4191000" y="4267200"/>
            <a:ext cx="228600" cy="609600"/>
            <a:chOff x="1296" y="2592"/>
            <a:chExt cx="144" cy="384"/>
          </a:xfrm>
        </p:grpSpPr>
        <p:sp>
          <p:nvSpPr>
            <p:cNvPr id="707682" name="Rectangle 98"/>
            <p:cNvSpPr>
              <a:spLocks noChangeArrowheads="1"/>
            </p:cNvSpPr>
            <p:nvPr/>
          </p:nvSpPr>
          <p:spPr bwMode="auto">
            <a:xfrm>
              <a:off x="1296" y="2640"/>
              <a:ext cx="144" cy="336"/>
            </a:xfrm>
            <a:prstGeom prst="rect">
              <a:avLst/>
            </a:prstGeom>
            <a:solidFill>
              <a:schemeClr val="hlink"/>
            </a:solidFill>
            <a:ln w="9525">
              <a:solidFill>
                <a:schemeClr val="hlink"/>
              </a:solidFill>
              <a:miter lim="800000"/>
              <a:headEnd/>
              <a:tailEnd/>
            </a:ln>
            <a:effectLst/>
          </p:spPr>
          <p:txBody>
            <a:bodyPr wrap="none" anchor="ctr"/>
            <a:lstStyle/>
            <a:p>
              <a:endParaRPr lang="en-US"/>
            </a:p>
          </p:txBody>
        </p:sp>
        <p:sp>
          <p:nvSpPr>
            <p:cNvPr id="707683" name="Oval 99"/>
            <p:cNvSpPr>
              <a:spLocks noChangeArrowheads="1"/>
            </p:cNvSpPr>
            <p:nvPr/>
          </p:nvSpPr>
          <p:spPr bwMode="auto">
            <a:xfrm>
              <a:off x="1296" y="2592"/>
              <a:ext cx="144" cy="144"/>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707684" name="Rectangle 100"/>
          <p:cNvSpPr>
            <a:spLocks noChangeArrowheads="1"/>
          </p:cNvSpPr>
          <p:nvPr/>
        </p:nvSpPr>
        <p:spPr bwMode="auto">
          <a:xfrm>
            <a:off x="6781800" y="28956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85" name="Group 101"/>
          <p:cNvGrpSpPr>
            <a:grpSpLocks/>
          </p:cNvGrpSpPr>
          <p:nvPr/>
        </p:nvGrpSpPr>
        <p:grpSpPr bwMode="auto">
          <a:xfrm rot="10800000" flipH="1">
            <a:off x="4800600" y="3810000"/>
            <a:ext cx="228600" cy="609600"/>
            <a:chOff x="1776" y="2592"/>
            <a:chExt cx="144" cy="384"/>
          </a:xfrm>
        </p:grpSpPr>
        <p:sp>
          <p:nvSpPr>
            <p:cNvPr id="707686" name="Rectangle 102"/>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87" name="Oval 103"/>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88" name="Rectangle 104"/>
          <p:cNvSpPr>
            <a:spLocks noChangeArrowheads="1"/>
          </p:cNvSpPr>
          <p:nvPr/>
        </p:nvSpPr>
        <p:spPr bwMode="auto">
          <a:xfrm>
            <a:off x="5105400" y="3581400"/>
            <a:ext cx="228600" cy="533400"/>
          </a:xfrm>
          <a:prstGeom prst="rect">
            <a:avLst/>
          </a:prstGeom>
          <a:solidFill>
            <a:srgbClr val="0F116A"/>
          </a:solidFill>
          <a:ln w="9525">
            <a:solidFill>
              <a:srgbClr val="0F116A"/>
            </a:solidFill>
            <a:miter lim="800000"/>
            <a:headEnd/>
            <a:tailEnd/>
          </a:ln>
          <a:effectLst/>
        </p:spPr>
        <p:txBody>
          <a:bodyPr wrap="none" anchor="ctr"/>
          <a:lstStyle/>
          <a:p>
            <a:endParaRPr lang="en-US"/>
          </a:p>
        </p:txBody>
      </p:sp>
      <p:sp>
        <p:nvSpPr>
          <p:cNvPr id="707689" name="AutoShape 105"/>
          <p:cNvSpPr>
            <a:spLocks noChangeArrowheads="1"/>
          </p:cNvSpPr>
          <p:nvPr/>
        </p:nvSpPr>
        <p:spPr bwMode="auto">
          <a:xfrm>
            <a:off x="609600" y="4267200"/>
            <a:ext cx="1143000" cy="304800"/>
          </a:xfrm>
          <a:prstGeom prst="rightArrow">
            <a:avLst>
              <a:gd name="adj1" fmla="val 50000"/>
              <a:gd name="adj2" fmla="val 93750"/>
            </a:avLst>
          </a:prstGeom>
          <a:solidFill>
            <a:srgbClr val="CC0000"/>
          </a:solidFill>
          <a:ln w="9525">
            <a:solidFill>
              <a:srgbClr val="CC0000"/>
            </a:solidFill>
            <a:miter lim="800000"/>
            <a:headEnd/>
            <a:tailEnd/>
          </a:ln>
          <a:effectLst/>
        </p:spPr>
        <p:txBody>
          <a:bodyPr wrap="none" anchor="ctr"/>
          <a:lstStyle/>
          <a:p>
            <a:endParaRPr lang="en-US"/>
          </a:p>
        </p:txBody>
      </p:sp>
      <p:sp>
        <p:nvSpPr>
          <p:cNvPr id="707690" name="Rectangle 106"/>
          <p:cNvSpPr>
            <a:spLocks noChangeArrowheads="1"/>
          </p:cNvSpPr>
          <p:nvPr/>
        </p:nvSpPr>
        <p:spPr bwMode="auto">
          <a:xfrm>
            <a:off x="7391400" y="1524000"/>
            <a:ext cx="228600" cy="533400"/>
          </a:xfrm>
          <a:prstGeom prst="rect">
            <a:avLst/>
          </a:prstGeom>
          <a:solidFill>
            <a:srgbClr val="006604"/>
          </a:solidFill>
          <a:ln w="9525">
            <a:solidFill>
              <a:srgbClr val="006604"/>
            </a:solidFill>
            <a:miter lim="800000"/>
            <a:headEnd/>
            <a:tailEnd/>
          </a:ln>
          <a:effectLst/>
        </p:spPr>
        <p:txBody>
          <a:bodyPr wrap="none" anchor="ctr"/>
          <a:lstStyle/>
          <a:p>
            <a:endParaRPr lang="en-US"/>
          </a:p>
        </p:txBody>
      </p:sp>
      <p:grpSp>
        <p:nvGrpSpPr>
          <p:cNvPr id="707691" name="Group 107"/>
          <p:cNvGrpSpPr>
            <a:grpSpLocks/>
          </p:cNvGrpSpPr>
          <p:nvPr/>
        </p:nvGrpSpPr>
        <p:grpSpPr bwMode="auto">
          <a:xfrm rot="10800000" flipH="1">
            <a:off x="7772400" y="1219200"/>
            <a:ext cx="228600" cy="609600"/>
            <a:chOff x="1776" y="2592"/>
            <a:chExt cx="144" cy="384"/>
          </a:xfrm>
        </p:grpSpPr>
        <p:sp>
          <p:nvSpPr>
            <p:cNvPr id="707692" name="Rectangle 108"/>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lstStyle/>
            <a:p>
              <a:endParaRPr lang="en-US"/>
            </a:p>
          </p:txBody>
        </p:sp>
        <p:sp>
          <p:nvSpPr>
            <p:cNvPr id="707693" name="Oval 109"/>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694" name="Rectangle 110" descr="Rectangle: Click to edit Master text styles&#10;Second level&#10;Third level&#10;Fourth level&#10;Fifth level"/>
          <p:cNvSpPr>
            <a:spLocks noGrp="1" noChangeArrowheads="1"/>
          </p:cNvSpPr>
          <p:nvPr>
            <p:ph type="body" idx="1"/>
          </p:nvPr>
        </p:nvSpPr>
        <p:spPr>
          <a:xfrm>
            <a:off x="838200" y="1371600"/>
            <a:ext cx="5562600" cy="2946400"/>
          </a:xfrm>
          <a:noFill/>
          <a:ln/>
        </p:spPr>
        <p:txBody>
          <a:bodyPr/>
          <a:lstStyle/>
          <a:p>
            <a:r>
              <a:rPr lang="en-US"/>
              <a:t>Match </a:t>
            </a:r>
            <a:r>
              <a:rPr lang="en-US" u="sng"/>
              <a:t>RNA</a:t>
            </a:r>
            <a:r>
              <a:rPr lang="en-US"/>
              <a:t> bases to </a:t>
            </a:r>
            <a:r>
              <a:rPr lang="en-US" u="sng"/>
              <a:t>DNA</a:t>
            </a:r>
            <a:r>
              <a:rPr lang="en-US"/>
              <a:t> bases on one of the DNA strands</a:t>
            </a:r>
          </a:p>
        </p:txBody>
      </p:sp>
      <p:sp>
        <p:nvSpPr>
          <p:cNvPr id="707695" name="Text Box 111"/>
          <p:cNvSpPr txBox="1">
            <a:spLocks noChangeArrowheads="1"/>
          </p:cNvSpPr>
          <p:nvPr/>
        </p:nvSpPr>
        <p:spPr bwMode="auto">
          <a:xfrm>
            <a:off x="4129088" y="4419600"/>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696" name="Text Box 112"/>
          <p:cNvSpPr txBox="1">
            <a:spLocks noChangeArrowheads="1"/>
          </p:cNvSpPr>
          <p:nvPr/>
        </p:nvSpPr>
        <p:spPr bwMode="auto">
          <a:xfrm>
            <a:off x="4129088"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697" name="Text Box 113"/>
          <p:cNvSpPr txBox="1">
            <a:spLocks noChangeArrowheads="1"/>
          </p:cNvSpPr>
          <p:nvPr/>
        </p:nvSpPr>
        <p:spPr bwMode="auto">
          <a:xfrm>
            <a:off x="4422775"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698" name="Text Box 114"/>
          <p:cNvSpPr txBox="1">
            <a:spLocks noChangeArrowheads="1"/>
          </p:cNvSpPr>
          <p:nvPr/>
        </p:nvSpPr>
        <p:spPr bwMode="auto">
          <a:xfrm>
            <a:off x="7773988"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699" name="Text Box 115"/>
          <p:cNvSpPr txBox="1">
            <a:spLocks noChangeArrowheads="1"/>
          </p:cNvSpPr>
          <p:nvPr/>
        </p:nvSpPr>
        <p:spPr bwMode="auto">
          <a:xfrm>
            <a:off x="6254750"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00" name="Text Box 116"/>
          <p:cNvSpPr txBox="1">
            <a:spLocks noChangeArrowheads="1"/>
          </p:cNvSpPr>
          <p:nvPr/>
        </p:nvSpPr>
        <p:spPr bwMode="auto">
          <a:xfrm>
            <a:off x="3203575"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01" name="Text Box 117"/>
          <p:cNvSpPr txBox="1">
            <a:spLocks noChangeArrowheads="1"/>
          </p:cNvSpPr>
          <p:nvPr/>
        </p:nvSpPr>
        <p:spPr bwMode="auto">
          <a:xfrm>
            <a:off x="1684338"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02" name="Text Box 118"/>
          <p:cNvSpPr txBox="1">
            <a:spLocks noChangeArrowheads="1"/>
          </p:cNvSpPr>
          <p:nvPr/>
        </p:nvSpPr>
        <p:spPr bwMode="auto">
          <a:xfrm>
            <a:off x="1384300" y="561181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03" name="Text Box 119"/>
          <p:cNvSpPr txBox="1">
            <a:spLocks noChangeArrowheads="1"/>
          </p:cNvSpPr>
          <p:nvPr/>
        </p:nvSpPr>
        <p:spPr bwMode="auto">
          <a:xfrm>
            <a:off x="1092200"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04" name="Text Box 120"/>
          <p:cNvSpPr txBox="1">
            <a:spLocks noChangeArrowheads="1"/>
          </p:cNvSpPr>
          <p:nvPr/>
        </p:nvSpPr>
        <p:spPr bwMode="auto">
          <a:xfrm>
            <a:off x="1993900"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05" name="Text Box 121"/>
          <p:cNvSpPr txBox="1">
            <a:spLocks noChangeArrowheads="1"/>
          </p:cNvSpPr>
          <p:nvPr/>
        </p:nvSpPr>
        <p:spPr bwMode="auto">
          <a:xfrm>
            <a:off x="2293938"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06" name="Text Box 122"/>
          <p:cNvSpPr txBox="1">
            <a:spLocks noChangeArrowheads="1"/>
          </p:cNvSpPr>
          <p:nvPr/>
        </p:nvSpPr>
        <p:spPr bwMode="auto">
          <a:xfrm>
            <a:off x="2595563"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07" name="Text Box 123"/>
          <p:cNvSpPr txBox="1">
            <a:spLocks noChangeArrowheads="1"/>
          </p:cNvSpPr>
          <p:nvPr/>
        </p:nvSpPr>
        <p:spPr bwMode="auto">
          <a:xfrm>
            <a:off x="2897188"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08" name="Text Box 124"/>
          <p:cNvSpPr txBox="1">
            <a:spLocks noChangeArrowheads="1"/>
          </p:cNvSpPr>
          <p:nvPr/>
        </p:nvSpPr>
        <p:spPr bwMode="auto">
          <a:xfrm>
            <a:off x="3511550"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09" name="Text Box 125"/>
          <p:cNvSpPr txBox="1">
            <a:spLocks noChangeArrowheads="1"/>
          </p:cNvSpPr>
          <p:nvPr/>
        </p:nvSpPr>
        <p:spPr bwMode="auto">
          <a:xfrm>
            <a:off x="3827463"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10" name="Text Box 126"/>
          <p:cNvSpPr txBox="1">
            <a:spLocks noChangeArrowheads="1"/>
          </p:cNvSpPr>
          <p:nvPr/>
        </p:nvSpPr>
        <p:spPr bwMode="auto">
          <a:xfrm>
            <a:off x="4743450"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11" name="Text Box 127"/>
          <p:cNvSpPr txBox="1">
            <a:spLocks noChangeArrowheads="1"/>
          </p:cNvSpPr>
          <p:nvPr/>
        </p:nvSpPr>
        <p:spPr bwMode="auto">
          <a:xfrm>
            <a:off x="5659438"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12" name="Text Box 128"/>
          <p:cNvSpPr txBox="1">
            <a:spLocks noChangeArrowheads="1"/>
          </p:cNvSpPr>
          <p:nvPr/>
        </p:nvSpPr>
        <p:spPr bwMode="auto">
          <a:xfrm>
            <a:off x="6575425"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13" name="Text Box 129"/>
          <p:cNvSpPr txBox="1">
            <a:spLocks noChangeArrowheads="1"/>
          </p:cNvSpPr>
          <p:nvPr/>
        </p:nvSpPr>
        <p:spPr bwMode="auto">
          <a:xfrm>
            <a:off x="8107363" y="5611813"/>
            <a:ext cx="339725"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T</a:t>
            </a:r>
            <a:endParaRPr lang="en-US" sz="2800">
              <a:solidFill>
                <a:schemeClr val="bg1"/>
              </a:solidFill>
              <a:ea typeface="ＭＳ Ｐゴシック" pitchFamily="1" charset="-128"/>
            </a:endParaRPr>
          </a:p>
        </p:txBody>
      </p:sp>
      <p:sp>
        <p:nvSpPr>
          <p:cNvPr id="707714" name="Text Box 130"/>
          <p:cNvSpPr txBox="1">
            <a:spLocks noChangeArrowheads="1"/>
          </p:cNvSpPr>
          <p:nvPr/>
        </p:nvSpPr>
        <p:spPr bwMode="auto">
          <a:xfrm>
            <a:off x="5057775"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15" name="Text Box 131"/>
          <p:cNvSpPr txBox="1">
            <a:spLocks noChangeArrowheads="1"/>
          </p:cNvSpPr>
          <p:nvPr/>
        </p:nvSpPr>
        <p:spPr bwMode="auto">
          <a:xfrm>
            <a:off x="5973763"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16" name="Text Box 132"/>
          <p:cNvSpPr txBox="1">
            <a:spLocks noChangeArrowheads="1"/>
          </p:cNvSpPr>
          <p:nvPr/>
        </p:nvSpPr>
        <p:spPr bwMode="auto">
          <a:xfrm>
            <a:off x="7191375"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17" name="Text Box 133"/>
          <p:cNvSpPr txBox="1">
            <a:spLocks noChangeArrowheads="1"/>
          </p:cNvSpPr>
          <p:nvPr/>
        </p:nvSpPr>
        <p:spPr bwMode="auto">
          <a:xfrm>
            <a:off x="7493000"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18" name="Text Box 134"/>
          <p:cNvSpPr txBox="1">
            <a:spLocks noChangeArrowheads="1"/>
          </p:cNvSpPr>
          <p:nvPr/>
        </p:nvSpPr>
        <p:spPr bwMode="auto">
          <a:xfrm>
            <a:off x="5348288"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19" name="Text Box 135"/>
          <p:cNvSpPr txBox="1">
            <a:spLocks noChangeArrowheads="1"/>
          </p:cNvSpPr>
          <p:nvPr/>
        </p:nvSpPr>
        <p:spPr bwMode="auto">
          <a:xfrm>
            <a:off x="6867525" y="56118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20" name="Text Box 136"/>
          <p:cNvSpPr txBox="1">
            <a:spLocks noChangeArrowheads="1"/>
          </p:cNvSpPr>
          <p:nvPr/>
        </p:nvSpPr>
        <p:spPr bwMode="auto">
          <a:xfrm>
            <a:off x="7402513" y="3500438"/>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721" name="Text Box 137"/>
          <p:cNvSpPr txBox="1">
            <a:spLocks noChangeArrowheads="1"/>
          </p:cNvSpPr>
          <p:nvPr/>
        </p:nvSpPr>
        <p:spPr bwMode="auto">
          <a:xfrm>
            <a:off x="6497638" y="237331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722" name="Text Box 138"/>
          <p:cNvSpPr txBox="1">
            <a:spLocks noChangeArrowheads="1"/>
          </p:cNvSpPr>
          <p:nvPr/>
        </p:nvSpPr>
        <p:spPr bwMode="auto">
          <a:xfrm>
            <a:off x="7400925" y="2635250"/>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723" name="Text Box 139"/>
          <p:cNvSpPr txBox="1">
            <a:spLocks noChangeArrowheads="1"/>
          </p:cNvSpPr>
          <p:nvPr/>
        </p:nvSpPr>
        <p:spPr bwMode="auto">
          <a:xfrm>
            <a:off x="8016875" y="159067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724" name="Text Box 140"/>
          <p:cNvSpPr txBox="1">
            <a:spLocks noChangeArrowheads="1"/>
          </p:cNvSpPr>
          <p:nvPr/>
        </p:nvSpPr>
        <p:spPr bwMode="auto">
          <a:xfrm>
            <a:off x="8616950" y="263842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U</a:t>
            </a:r>
            <a:endParaRPr lang="en-US" sz="2800">
              <a:solidFill>
                <a:schemeClr val="bg1"/>
              </a:solidFill>
              <a:ea typeface="ＭＳ Ｐゴシック" pitchFamily="1" charset="-128"/>
            </a:endParaRPr>
          </a:p>
        </p:txBody>
      </p:sp>
      <p:sp>
        <p:nvSpPr>
          <p:cNvPr id="707725" name="Text Box 141"/>
          <p:cNvSpPr txBox="1">
            <a:spLocks noChangeArrowheads="1"/>
          </p:cNvSpPr>
          <p:nvPr/>
        </p:nvSpPr>
        <p:spPr bwMode="auto">
          <a:xfrm>
            <a:off x="3506788" y="4930775"/>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26" name="Text Box 142"/>
          <p:cNvSpPr txBox="1">
            <a:spLocks noChangeArrowheads="1"/>
          </p:cNvSpPr>
          <p:nvPr/>
        </p:nvSpPr>
        <p:spPr bwMode="auto">
          <a:xfrm>
            <a:off x="5026025" y="3727450"/>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27" name="Text Box 143"/>
          <p:cNvSpPr txBox="1">
            <a:spLocks noChangeArrowheads="1"/>
          </p:cNvSpPr>
          <p:nvPr/>
        </p:nvSpPr>
        <p:spPr bwMode="auto">
          <a:xfrm>
            <a:off x="3827463" y="459422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28" name="Text Box 144"/>
          <p:cNvSpPr txBox="1">
            <a:spLocks noChangeArrowheads="1"/>
          </p:cNvSpPr>
          <p:nvPr/>
        </p:nvSpPr>
        <p:spPr bwMode="auto">
          <a:xfrm>
            <a:off x="4741863" y="378142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29" name="Text Box 145"/>
          <p:cNvSpPr txBox="1">
            <a:spLocks noChangeArrowheads="1"/>
          </p:cNvSpPr>
          <p:nvPr/>
        </p:nvSpPr>
        <p:spPr bwMode="auto">
          <a:xfrm>
            <a:off x="1076325" y="5011738"/>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30" name="Text Box 146"/>
          <p:cNvSpPr txBox="1">
            <a:spLocks noChangeArrowheads="1"/>
          </p:cNvSpPr>
          <p:nvPr/>
        </p:nvSpPr>
        <p:spPr bwMode="auto">
          <a:xfrm>
            <a:off x="1389063" y="5010150"/>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31" name="Text Box 147"/>
          <p:cNvSpPr txBox="1">
            <a:spLocks noChangeArrowheads="1"/>
          </p:cNvSpPr>
          <p:nvPr/>
        </p:nvSpPr>
        <p:spPr bwMode="auto">
          <a:xfrm>
            <a:off x="1690688" y="5010150"/>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grpSp>
        <p:nvGrpSpPr>
          <p:cNvPr id="707732" name="Group 148"/>
          <p:cNvGrpSpPr>
            <a:grpSpLocks/>
          </p:cNvGrpSpPr>
          <p:nvPr/>
        </p:nvGrpSpPr>
        <p:grpSpPr bwMode="auto">
          <a:xfrm>
            <a:off x="1828800" y="4191000"/>
            <a:ext cx="1752600" cy="1600200"/>
            <a:chOff x="1152" y="2640"/>
            <a:chExt cx="1104" cy="1008"/>
          </a:xfrm>
        </p:grpSpPr>
        <p:grpSp>
          <p:nvGrpSpPr>
            <p:cNvPr id="707733" name="Group 149"/>
            <p:cNvGrpSpPr>
              <a:grpSpLocks/>
            </p:cNvGrpSpPr>
            <p:nvPr/>
          </p:nvGrpSpPr>
          <p:grpSpPr bwMode="auto">
            <a:xfrm>
              <a:off x="1152" y="2640"/>
              <a:ext cx="1104" cy="1008"/>
              <a:chOff x="1296" y="1200"/>
              <a:chExt cx="1104" cy="1008"/>
            </a:xfrm>
          </p:grpSpPr>
          <p:sp>
            <p:nvSpPr>
              <p:cNvPr id="707734" name="Oval 150"/>
              <p:cNvSpPr>
                <a:spLocks noChangeArrowheads="1"/>
              </p:cNvSpPr>
              <p:nvPr/>
            </p:nvSpPr>
            <p:spPr bwMode="auto">
              <a:xfrm>
                <a:off x="1296" y="1440"/>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35" name="Oval 151"/>
              <p:cNvSpPr>
                <a:spLocks noChangeArrowheads="1"/>
              </p:cNvSpPr>
              <p:nvPr/>
            </p:nvSpPr>
            <p:spPr bwMode="auto">
              <a:xfrm>
                <a:off x="1584" y="1200"/>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36" name="Oval 152"/>
              <p:cNvSpPr>
                <a:spLocks noChangeArrowheads="1"/>
              </p:cNvSpPr>
              <p:nvPr/>
            </p:nvSpPr>
            <p:spPr bwMode="auto">
              <a:xfrm>
                <a:off x="1344" y="1728"/>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37" name="Oval 153"/>
              <p:cNvSpPr>
                <a:spLocks noChangeArrowheads="1"/>
              </p:cNvSpPr>
              <p:nvPr/>
            </p:nvSpPr>
            <p:spPr bwMode="auto">
              <a:xfrm>
                <a:off x="1824" y="1440"/>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38" name="Oval 154"/>
              <p:cNvSpPr>
                <a:spLocks noChangeArrowheads="1"/>
              </p:cNvSpPr>
              <p:nvPr/>
            </p:nvSpPr>
            <p:spPr bwMode="auto">
              <a:xfrm>
                <a:off x="1680" y="1632"/>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39" name="Oval 155"/>
              <p:cNvSpPr>
                <a:spLocks noChangeArrowheads="1"/>
              </p:cNvSpPr>
              <p:nvPr/>
            </p:nvSpPr>
            <p:spPr bwMode="auto">
              <a:xfrm>
                <a:off x="1728" y="1728"/>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sp>
            <p:nvSpPr>
              <p:cNvPr id="707740" name="Oval 156"/>
              <p:cNvSpPr>
                <a:spLocks noChangeArrowheads="1"/>
              </p:cNvSpPr>
              <p:nvPr/>
            </p:nvSpPr>
            <p:spPr bwMode="auto">
              <a:xfrm>
                <a:off x="1920" y="1680"/>
                <a:ext cx="480" cy="480"/>
              </a:xfrm>
              <a:prstGeom prst="ellipse">
                <a:avLst/>
              </a:prstGeom>
              <a:solidFill>
                <a:schemeClr val="bg2"/>
              </a:solidFill>
              <a:ln w="9525">
                <a:solidFill>
                  <a:schemeClr val="bg2"/>
                </a:solidFill>
                <a:round/>
                <a:headEnd/>
                <a:tailEnd/>
              </a:ln>
              <a:effectLst/>
            </p:spPr>
            <p:txBody>
              <a:bodyPr wrap="none" anchor="ctr"/>
              <a:lstStyle/>
              <a:p>
                <a:endParaRPr lang="en-US"/>
              </a:p>
            </p:txBody>
          </p:sp>
        </p:grpSp>
        <p:sp>
          <p:nvSpPr>
            <p:cNvPr id="707741" name="Text Box 157"/>
            <p:cNvSpPr txBox="1">
              <a:spLocks noChangeArrowheads="1"/>
            </p:cNvSpPr>
            <p:nvPr/>
          </p:nvSpPr>
          <p:spPr bwMode="auto">
            <a:xfrm>
              <a:off x="1248" y="3024"/>
              <a:ext cx="961" cy="422"/>
            </a:xfrm>
            <a:prstGeom prst="rect">
              <a:avLst/>
            </a:prstGeom>
            <a:noFill/>
            <a:ln w="9525">
              <a:noFill/>
              <a:miter lim="800000"/>
              <a:headEnd/>
              <a:tailEnd/>
            </a:ln>
            <a:effectLst/>
          </p:spPr>
          <p:txBody>
            <a:bodyPr wrap="none" anchor="ctr">
              <a:spAutoFit/>
            </a:bodyPr>
            <a:lstStyle/>
            <a:p>
              <a:r>
                <a:rPr lang="en-US" sz="1900" b="1">
                  <a:solidFill>
                    <a:srgbClr val="000005"/>
                  </a:solidFill>
                </a:rPr>
                <a:t>RNA</a:t>
              </a:r>
              <a:r>
                <a:rPr lang="en-US" sz="1900" b="1">
                  <a:solidFill>
                    <a:srgbClr val="0F116A"/>
                  </a:solidFill>
                </a:rPr>
                <a:t> </a:t>
              </a:r>
            </a:p>
            <a:p>
              <a:r>
                <a:rPr lang="en-US" sz="1900" b="1">
                  <a:solidFill>
                    <a:srgbClr val="000005"/>
                  </a:solidFill>
                </a:rPr>
                <a:t>polymerase</a:t>
              </a:r>
              <a:endParaRPr lang="en-US" sz="2400"/>
            </a:p>
          </p:txBody>
        </p:sp>
      </p:grpSp>
      <p:sp>
        <p:nvSpPr>
          <p:cNvPr id="707742" name="Text Box 158"/>
          <p:cNvSpPr txBox="1">
            <a:spLocks noChangeArrowheads="1"/>
          </p:cNvSpPr>
          <p:nvPr/>
        </p:nvSpPr>
        <p:spPr bwMode="auto">
          <a:xfrm>
            <a:off x="4427538" y="410527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43" name="Text Box 159"/>
          <p:cNvSpPr txBox="1">
            <a:spLocks noChangeArrowheads="1"/>
          </p:cNvSpPr>
          <p:nvPr/>
        </p:nvSpPr>
        <p:spPr bwMode="auto">
          <a:xfrm>
            <a:off x="6718300" y="287496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44" name="Text Box 160"/>
          <p:cNvSpPr txBox="1">
            <a:spLocks noChangeArrowheads="1"/>
          </p:cNvSpPr>
          <p:nvPr/>
        </p:nvSpPr>
        <p:spPr bwMode="auto">
          <a:xfrm>
            <a:off x="7332663" y="1500188"/>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45" name="Text Box 161"/>
          <p:cNvSpPr txBox="1">
            <a:spLocks noChangeArrowheads="1"/>
          </p:cNvSpPr>
          <p:nvPr/>
        </p:nvSpPr>
        <p:spPr bwMode="auto">
          <a:xfrm>
            <a:off x="8170863" y="258762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46" name="Text Box 162"/>
          <p:cNvSpPr txBox="1">
            <a:spLocks noChangeArrowheads="1"/>
          </p:cNvSpPr>
          <p:nvPr/>
        </p:nvSpPr>
        <p:spPr bwMode="auto">
          <a:xfrm>
            <a:off x="8693150" y="3333750"/>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C</a:t>
            </a:r>
            <a:endParaRPr lang="en-US" sz="2800">
              <a:solidFill>
                <a:schemeClr val="bg1"/>
              </a:solidFill>
              <a:ea typeface="ＭＳ Ｐゴシック" pitchFamily="1" charset="-128"/>
            </a:endParaRPr>
          </a:p>
        </p:txBody>
      </p:sp>
      <p:sp>
        <p:nvSpPr>
          <p:cNvPr id="707747" name="Text Box 163"/>
          <p:cNvSpPr txBox="1">
            <a:spLocks noChangeArrowheads="1"/>
          </p:cNvSpPr>
          <p:nvPr/>
        </p:nvSpPr>
        <p:spPr bwMode="auto">
          <a:xfrm>
            <a:off x="6859588" y="1698625"/>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48" name="Text Box 164"/>
          <p:cNvSpPr txBox="1">
            <a:spLocks noChangeArrowheads="1"/>
          </p:cNvSpPr>
          <p:nvPr/>
        </p:nvSpPr>
        <p:spPr bwMode="auto">
          <a:xfrm>
            <a:off x="7002463" y="2339975"/>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49" name="Text Box 165"/>
          <p:cNvSpPr txBox="1">
            <a:spLocks noChangeArrowheads="1"/>
          </p:cNvSpPr>
          <p:nvPr/>
        </p:nvSpPr>
        <p:spPr bwMode="auto">
          <a:xfrm>
            <a:off x="7697788" y="196056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50" name="Text Box 166"/>
          <p:cNvSpPr txBox="1">
            <a:spLocks noChangeArrowheads="1"/>
          </p:cNvSpPr>
          <p:nvPr/>
        </p:nvSpPr>
        <p:spPr bwMode="auto">
          <a:xfrm>
            <a:off x="7696200" y="2798763"/>
            <a:ext cx="3810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G</a:t>
            </a:r>
            <a:endParaRPr lang="en-US" sz="2800">
              <a:solidFill>
                <a:schemeClr val="bg1"/>
              </a:solidFill>
              <a:ea typeface="ＭＳ Ｐゴシック" pitchFamily="1" charset="-128"/>
            </a:endParaRPr>
          </a:p>
        </p:txBody>
      </p:sp>
      <p:sp>
        <p:nvSpPr>
          <p:cNvPr id="707751" name="Text Box 167"/>
          <p:cNvSpPr txBox="1">
            <a:spLocks noChangeArrowheads="1"/>
          </p:cNvSpPr>
          <p:nvPr/>
        </p:nvSpPr>
        <p:spPr bwMode="auto">
          <a:xfrm>
            <a:off x="8316913" y="189547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52" name="Text Box 168"/>
          <p:cNvSpPr txBox="1">
            <a:spLocks noChangeArrowheads="1"/>
          </p:cNvSpPr>
          <p:nvPr/>
        </p:nvSpPr>
        <p:spPr bwMode="auto">
          <a:xfrm>
            <a:off x="7700963" y="1201738"/>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53" name="Text Box 169"/>
          <p:cNvSpPr txBox="1">
            <a:spLocks noChangeArrowheads="1"/>
          </p:cNvSpPr>
          <p:nvPr/>
        </p:nvSpPr>
        <p:spPr bwMode="auto">
          <a:xfrm>
            <a:off x="8316913" y="3178175"/>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54" name="Text Box 170"/>
          <p:cNvSpPr txBox="1">
            <a:spLocks noChangeArrowheads="1"/>
          </p:cNvSpPr>
          <p:nvPr/>
        </p:nvSpPr>
        <p:spPr bwMode="auto">
          <a:xfrm>
            <a:off x="7937500" y="3649663"/>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55" name="Text Box 171"/>
          <p:cNvSpPr txBox="1">
            <a:spLocks noChangeArrowheads="1"/>
          </p:cNvSpPr>
          <p:nvPr/>
        </p:nvSpPr>
        <p:spPr bwMode="auto">
          <a:xfrm>
            <a:off x="7019925" y="3335338"/>
            <a:ext cx="368300" cy="396875"/>
          </a:xfrm>
          <a:prstGeom prst="rect">
            <a:avLst/>
          </a:prstGeom>
          <a:noFill/>
          <a:ln w="9525">
            <a:noFill/>
            <a:miter lim="800000"/>
            <a:headEnd/>
            <a:tailEnd/>
          </a:ln>
          <a:effectLst/>
        </p:spPr>
        <p:txBody>
          <a:bodyPr wrap="none" anchor="ctr">
            <a:spAutoFit/>
          </a:bodyPr>
          <a:lstStyle/>
          <a:p>
            <a:r>
              <a:rPr lang="en-US" sz="2000" b="1">
                <a:solidFill>
                  <a:schemeClr val="bg1"/>
                </a:solidFill>
                <a:ea typeface="ＭＳ Ｐゴシック" pitchFamily="1" charset="-128"/>
              </a:rPr>
              <a:t>A</a:t>
            </a:r>
            <a:endParaRPr lang="en-US" sz="2800">
              <a:solidFill>
                <a:schemeClr val="bg1"/>
              </a:solidFill>
              <a:ea typeface="ＭＳ Ｐゴシック" pitchFamily="1" charset="-128"/>
            </a:endParaRPr>
          </a:p>
        </p:txBody>
      </p:sp>
      <p:sp>
        <p:nvSpPr>
          <p:cNvPr id="707756" name="AutoShape 172"/>
          <p:cNvSpPr>
            <a:spLocks noChangeArrowheads="1"/>
          </p:cNvSpPr>
          <p:nvPr/>
        </p:nvSpPr>
        <p:spPr bwMode="auto">
          <a:xfrm>
            <a:off x="460375" y="4597400"/>
            <a:ext cx="474663" cy="441325"/>
          </a:xfrm>
          <a:prstGeom prst="roundRect">
            <a:avLst>
              <a:gd name="adj" fmla="val 16667"/>
            </a:avLst>
          </a:prstGeom>
          <a:solidFill>
            <a:srgbClr val="CC0000"/>
          </a:solidFill>
          <a:ln w="9525">
            <a:noFill/>
            <a:round/>
            <a:headEnd/>
            <a:tailEnd/>
          </a:ln>
          <a:effectLst/>
        </p:spPr>
        <p:txBody>
          <a:bodyPr wrap="none" tIns="0" bIns="0" anchor="ctr">
            <a:spAutoFit/>
          </a:bodyPr>
          <a:lstStyle/>
          <a:p>
            <a:r>
              <a:rPr lang="en-US" sz="2600" b="1">
                <a:solidFill>
                  <a:schemeClr val="bg1"/>
                </a:solidFill>
              </a:rPr>
              <a:t>5'</a:t>
            </a:r>
          </a:p>
        </p:txBody>
      </p:sp>
      <p:sp>
        <p:nvSpPr>
          <p:cNvPr id="707758" name="AutoShape 174"/>
          <p:cNvSpPr>
            <a:spLocks noChangeArrowheads="1"/>
          </p:cNvSpPr>
          <p:nvPr/>
        </p:nvSpPr>
        <p:spPr bwMode="auto">
          <a:xfrm>
            <a:off x="8040688" y="4597400"/>
            <a:ext cx="474662" cy="441325"/>
          </a:xfrm>
          <a:prstGeom prst="roundRect">
            <a:avLst>
              <a:gd name="adj" fmla="val 16667"/>
            </a:avLst>
          </a:prstGeom>
          <a:solidFill>
            <a:srgbClr val="CC0000"/>
          </a:solidFill>
          <a:ln w="9525">
            <a:noFill/>
            <a:round/>
            <a:headEnd/>
            <a:tailEnd/>
          </a:ln>
          <a:effectLst/>
        </p:spPr>
        <p:txBody>
          <a:bodyPr wrap="none" tIns="0" bIns="0" anchor="ctr">
            <a:spAutoFit/>
          </a:bodyPr>
          <a:lstStyle/>
          <a:p>
            <a:r>
              <a:rPr lang="en-US" sz="2600" b="1">
                <a:solidFill>
                  <a:schemeClr val="bg1"/>
                </a:solidFill>
              </a:rPr>
              <a:t>3'</a:t>
            </a:r>
          </a:p>
        </p:txBody>
      </p:sp>
      <p:sp>
        <p:nvSpPr>
          <p:cNvPr id="707759" name="AutoShape 175"/>
          <p:cNvSpPr>
            <a:spLocks noChangeArrowheads="1"/>
          </p:cNvSpPr>
          <p:nvPr/>
        </p:nvSpPr>
        <p:spPr bwMode="auto">
          <a:xfrm>
            <a:off x="5097463" y="4651375"/>
            <a:ext cx="2849562" cy="304800"/>
          </a:xfrm>
          <a:prstGeom prst="rightArrow">
            <a:avLst>
              <a:gd name="adj1" fmla="val 41667"/>
              <a:gd name="adj2" fmla="val 160404"/>
            </a:avLst>
          </a:prstGeom>
          <a:solidFill>
            <a:srgbClr val="000000"/>
          </a:solidFill>
          <a:ln w="9525">
            <a:solidFill>
              <a:srgbClr val="00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7756"/>
                                        </p:tgtEl>
                                        <p:attrNameLst>
                                          <p:attrName>style.visibility</p:attrName>
                                        </p:attrNameLst>
                                      </p:cBhvr>
                                      <p:to>
                                        <p:strVal val="visible"/>
                                      </p:to>
                                    </p:set>
                                    <p:animEffect transition="in" filter="wipe(left)">
                                      <p:cBhvr>
                                        <p:cTn id="7" dur="500"/>
                                        <p:tgtEl>
                                          <p:spTgt spid="70775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7759"/>
                                        </p:tgtEl>
                                        <p:attrNameLst>
                                          <p:attrName>style.visibility</p:attrName>
                                        </p:attrNameLst>
                                      </p:cBhvr>
                                      <p:to>
                                        <p:strVal val="visible"/>
                                      </p:to>
                                    </p:set>
                                    <p:animEffect transition="in" filter="wipe(left)">
                                      <p:cBhvr>
                                        <p:cTn id="12" dur="500"/>
                                        <p:tgtEl>
                                          <p:spTgt spid="707759"/>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7758"/>
                                        </p:tgtEl>
                                        <p:attrNameLst>
                                          <p:attrName>style.visibility</p:attrName>
                                        </p:attrNameLst>
                                      </p:cBhvr>
                                      <p:to>
                                        <p:strVal val="visible"/>
                                      </p:to>
                                    </p:set>
                                    <p:animEffect transition="in" filter="wipe(left)">
                                      <p:cBhvr>
                                        <p:cTn id="17" dur="500"/>
                                        <p:tgtEl>
                                          <p:spTgt spid="707758"/>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756" grpId="0" animBg="1" autoUpdateAnimBg="0"/>
      <p:bldP spid="707758" grpId="0" animBg="1" autoUpdateAnimBg="0"/>
      <p:bldP spid="70775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253" name="AutoShape 29"/>
          <p:cNvSpPr>
            <a:spLocks noChangeArrowheads="1"/>
          </p:cNvSpPr>
          <p:nvPr/>
        </p:nvSpPr>
        <p:spPr bwMode="auto">
          <a:xfrm>
            <a:off x="387350" y="4518025"/>
            <a:ext cx="8586788" cy="1893888"/>
          </a:xfrm>
          <a:prstGeom prst="roundRect">
            <a:avLst>
              <a:gd name="adj" fmla="val 16667"/>
            </a:avLst>
          </a:prstGeom>
          <a:solidFill>
            <a:schemeClr val="bg2"/>
          </a:solidFill>
          <a:ln w="9525">
            <a:solidFill>
              <a:schemeClr val="tx1"/>
            </a:solidFill>
            <a:round/>
            <a:headEnd/>
            <a:tailEnd/>
          </a:ln>
          <a:effectLst/>
        </p:spPr>
        <p:txBody>
          <a:bodyPr wrap="none" anchor="ctr"/>
          <a:lstStyle/>
          <a:p>
            <a:endParaRPr lang="en-US"/>
          </a:p>
        </p:txBody>
      </p:sp>
      <p:sp>
        <p:nvSpPr>
          <p:cNvPr id="692226" name="Rectangle 2"/>
          <p:cNvSpPr>
            <a:spLocks noGrp="1" noChangeArrowheads="1"/>
          </p:cNvSpPr>
          <p:nvPr>
            <p:ph type="title"/>
          </p:nvPr>
        </p:nvSpPr>
        <p:spPr/>
        <p:txBody>
          <a:bodyPr/>
          <a:lstStyle/>
          <a:p>
            <a:r>
              <a:rPr lang="en-US"/>
              <a:t>Eukaryotic genes have junk!</a:t>
            </a:r>
          </a:p>
        </p:txBody>
      </p:sp>
      <p:sp>
        <p:nvSpPr>
          <p:cNvPr id="692227" name="Rectangle 3" descr="Rectangle: Click to edit Master text styles&#10;Second level&#10;Third level&#10;Fourth level&#10;Fifth level"/>
          <p:cNvSpPr>
            <a:spLocks noGrp="1" noChangeArrowheads="1"/>
          </p:cNvSpPr>
          <p:nvPr>
            <p:ph type="body" idx="1"/>
          </p:nvPr>
        </p:nvSpPr>
        <p:spPr>
          <a:xfrm>
            <a:off x="838200" y="1454150"/>
            <a:ext cx="8123238" cy="2852738"/>
          </a:xfrm>
        </p:spPr>
        <p:txBody>
          <a:bodyPr/>
          <a:lstStyle/>
          <a:p>
            <a:r>
              <a:rPr lang="en-US"/>
              <a:t>Eukaryotic genes are not continuous</a:t>
            </a:r>
          </a:p>
          <a:p>
            <a:pPr lvl="1"/>
            <a:r>
              <a:rPr lang="en-US" u="sng">
                <a:solidFill>
                  <a:srgbClr val="CC0000"/>
                </a:solidFill>
              </a:rPr>
              <a:t>exons</a:t>
            </a:r>
            <a:r>
              <a:rPr lang="en-US"/>
              <a:t> = the real gene</a:t>
            </a:r>
          </a:p>
          <a:p>
            <a:pPr marL="1085850" lvl="2"/>
            <a:r>
              <a:rPr lang="en-US" u="sng"/>
              <a:t>ex</a:t>
            </a:r>
            <a:r>
              <a:rPr lang="en-US"/>
              <a:t>pressed / coding DNA</a:t>
            </a:r>
          </a:p>
          <a:p>
            <a:pPr lvl="1"/>
            <a:r>
              <a:rPr lang="en-US" u="sng">
                <a:solidFill>
                  <a:srgbClr val="CC0000"/>
                </a:solidFill>
              </a:rPr>
              <a:t>introns</a:t>
            </a:r>
            <a:r>
              <a:rPr lang="en-US"/>
              <a:t> = the junk</a:t>
            </a:r>
          </a:p>
          <a:p>
            <a:pPr marL="1085850" lvl="2"/>
            <a:r>
              <a:rPr lang="en-US" u="sng"/>
              <a:t>in</a:t>
            </a:r>
            <a:r>
              <a:rPr lang="en-US"/>
              <a:t>between sequence</a:t>
            </a:r>
          </a:p>
        </p:txBody>
      </p:sp>
      <p:pic>
        <p:nvPicPr>
          <p:cNvPr id="692242" name="Picture 18" descr="f15-18a_the_eukaryotic__cb"/>
          <p:cNvPicPr>
            <a:picLocks noChangeAspect="1" noChangeArrowheads="1"/>
          </p:cNvPicPr>
          <p:nvPr/>
        </p:nvPicPr>
        <p:blipFill>
          <a:blip r:embed="rId3" cstate="print"/>
          <a:srcRect l="13499" t="36000" r="2251" b="57001"/>
          <a:stretch>
            <a:fillRect/>
          </a:stretch>
        </p:blipFill>
        <p:spPr bwMode="auto">
          <a:xfrm>
            <a:off x="2468563" y="5310188"/>
            <a:ext cx="6086475" cy="379412"/>
          </a:xfrm>
          <a:prstGeom prst="rect">
            <a:avLst/>
          </a:prstGeom>
          <a:noFill/>
          <a:ln w="9525">
            <a:noFill/>
            <a:miter lim="800000"/>
            <a:headEnd/>
            <a:tailEnd/>
          </a:ln>
        </p:spPr>
      </p:pic>
      <p:sp>
        <p:nvSpPr>
          <p:cNvPr id="692243" name="AutoShape 19"/>
          <p:cNvSpPr>
            <a:spLocks noChangeArrowheads="1"/>
          </p:cNvSpPr>
          <p:nvPr/>
        </p:nvSpPr>
        <p:spPr bwMode="auto">
          <a:xfrm>
            <a:off x="517525" y="5407025"/>
            <a:ext cx="2130425" cy="265113"/>
          </a:xfrm>
          <a:prstGeom prst="homePlate">
            <a:avLst>
              <a:gd name="adj" fmla="val 200898"/>
            </a:avLst>
          </a:prstGeom>
          <a:solidFill>
            <a:srgbClr val="FFCC18"/>
          </a:solidFill>
          <a:ln w="9525">
            <a:noFill/>
            <a:miter lim="800000"/>
            <a:headEnd/>
            <a:tailEnd/>
          </a:ln>
          <a:effectLst/>
        </p:spPr>
        <p:txBody>
          <a:bodyPr wrap="none" bIns="0" anchor="ctr">
            <a:spAutoFit/>
          </a:bodyPr>
          <a:lstStyle/>
          <a:p>
            <a:pPr algn="r">
              <a:lnSpc>
                <a:spcPct val="80000"/>
              </a:lnSpc>
            </a:pPr>
            <a:r>
              <a:rPr lang="en-US" sz="1800" b="1">
                <a:solidFill>
                  <a:srgbClr val="000000"/>
                </a:solidFill>
                <a:sym typeface="Symbol" pitchFamily="48" charset="2"/>
              </a:rPr>
              <a:t>eukaryotic DNA</a:t>
            </a:r>
          </a:p>
        </p:txBody>
      </p:sp>
      <p:grpSp>
        <p:nvGrpSpPr>
          <p:cNvPr id="692244" name="Group 20"/>
          <p:cNvGrpSpPr>
            <a:grpSpLocks/>
          </p:cNvGrpSpPr>
          <p:nvPr/>
        </p:nvGrpSpPr>
        <p:grpSpPr bwMode="auto">
          <a:xfrm>
            <a:off x="2900363" y="5597525"/>
            <a:ext cx="3746500" cy="503238"/>
            <a:chOff x="1531" y="3216"/>
            <a:chExt cx="2360" cy="317"/>
          </a:xfrm>
        </p:grpSpPr>
        <p:sp>
          <p:nvSpPr>
            <p:cNvPr id="692245" name="Rectangle 21"/>
            <p:cNvSpPr>
              <a:spLocks noChangeArrowheads="1"/>
            </p:cNvSpPr>
            <p:nvPr/>
          </p:nvSpPr>
          <p:spPr bwMode="auto">
            <a:xfrm>
              <a:off x="1531" y="3321"/>
              <a:ext cx="2360" cy="212"/>
            </a:xfrm>
            <a:prstGeom prst="rect">
              <a:avLst/>
            </a:prstGeom>
            <a:noFill/>
            <a:ln w="9525">
              <a:noFill/>
              <a:miter lim="800000"/>
              <a:headEnd/>
              <a:tailEnd/>
            </a:ln>
            <a:effectLst/>
          </p:spPr>
          <p:txBody>
            <a:bodyPr wrap="none" anchor="ctr">
              <a:spAutoFit/>
            </a:bodyPr>
            <a:lstStyle/>
            <a:p>
              <a:pPr algn="l"/>
              <a:r>
                <a:rPr lang="en-US" b="1">
                  <a:solidFill>
                    <a:srgbClr val="000000"/>
                  </a:solidFill>
                  <a:sym typeface="Symbol" pitchFamily="48" charset="2"/>
                </a:rPr>
                <a:t>exon = coding (expressed) sequence</a:t>
              </a:r>
            </a:p>
          </p:txBody>
        </p:sp>
        <p:sp>
          <p:nvSpPr>
            <p:cNvPr id="692246" name="Line 22"/>
            <p:cNvSpPr>
              <a:spLocks noChangeShapeType="1"/>
            </p:cNvSpPr>
            <p:nvPr/>
          </p:nvSpPr>
          <p:spPr bwMode="auto">
            <a:xfrm>
              <a:off x="1579" y="3216"/>
              <a:ext cx="192" cy="144"/>
            </a:xfrm>
            <a:prstGeom prst="line">
              <a:avLst/>
            </a:prstGeom>
            <a:noFill/>
            <a:ln w="25400">
              <a:solidFill>
                <a:srgbClr val="000000"/>
              </a:solidFill>
              <a:round/>
              <a:headEnd/>
              <a:tailEnd/>
            </a:ln>
            <a:effectLst/>
          </p:spPr>
          <p:txBody>
            <a:bodyPr wrap="none" anchor="ctr"/>
            <a:lstStyle/>
            <a:p>
              <a:endParaRPr lang="en-US"/>
            </a:p>
          </p:txBody>
        </p:sp>
        <p:sp>
          <p:nvSpPr>
            <p:cNvPr id="692247" name="Line 23"/>
            <p:cNvSpPr>
              <a:spLocks noChangeShapeType="1"/>
            </p:cNvSpPr>
            <p:nvPr/>
          </p:nvSpPr>
          <p:spPr bwMode="auto">
            <a:xfrm flipH="1">
              <a:off x="1771" y="3216"/>
              <a:ext cx="144" cy="144"/>
            </a:xfrm>
            <a:prstGeom prst="line">
              <a:avLst/>
            </a:prstGeom>
            <a:noFill/>
            <a:ln w="25400">
              <a:solidFill>
                <a:srgbClr val="000000"/>
              </a:solidFill>
              <a:round/>
              <a:headEnd/>
              <a:tailEnd/>
            </a:ln>
            <a:effectLst/>
          </p:spPr>
          <p:txBody>
            <a:bodyPr wrap="none" anchor="ctr"/>
            <a:lstStyle/>
            <a:p>
              <a:endParaRPr lang="en-US"/>
            </a:p>
          </p:txBody>
        </p:sp>
      </p:grpSp>
      <p:grpSp>
        <p:nvGrpSpPr>
          <p:cNvPr id="692248" name="Group 24"/>
          <p:cNvGrpSpPr>
            <a:grpSpLocks/>
          </p:cNvGrpSpPr>
          <p:nvPr/>
        </p:nvGrpSpPr>
        <p:grpSpPr bwMode="auto">
          <a:xfrm>
            <a:off x="3535363" y="4849813"/>
            <a:ext cx="4284662" cy="519112"/>
            <a:chOff x="1931" y="2745"/>
            <a:chExt cx="2699" cy="327"/>
          </a:xfrm>
        </p:grpSpPr>
        <p:sp>
          <p:nvSpPr>
            <p:cNvPr id="692249" name="Rectangle 25"/>
            <p:cNvSpPr>
              <a:spLocks noChangeArrowheads="1"/>
            </p:cNvSpPr>
            <p:nvPr/>
          </p:nvSpPr>
          <p:spPr bwMode="auto">
            <a:xfrm>
              <a:off x="1979" y="2745"/>
              <a:ext cx="2651" cy="212"/>
            </a:xfrm>
            <a:prstGeom prst="rect">
              <a:avLst/>
            </a:prstGeom>
            <a:noFill/>
            <a:ln w="9525">
              <a:noFill/>
              <a:miter lim="800000"/>
              <a:headEnd/>
              <a:tailEnd/>
            </a:ln>
            <a:effectLst/>
          </p:spPr>
          <p:txBody>
            <a:bodyPr wrap="none" anchor="ctr">
              <a:spAutoFit/>
            </a:bodyPr>
            <a:lstStyle/>
            <a:p>
              <a:pPr algn="l"/>
              <a:r>
                <a:rPr lang="en-US" b="1">
                  <a:solidFill>
                    <a:srgbClr val="000000"/>
                  </a:solidFill>
                  <a:sym typeface="Symbol" pitchFamily="48" charset="2"/>
                </a:rPr>
                <a:t>intron = noncoding (inbetween) sequence</a:t>
              </a:r>
            </a:p>
          </p:txBody>
        </p:sp>
        <p:sp>
          <p:nvSpPr>
            <p:cNvPr id="692250" name="Line 26"/>
            <p:cNvSpPr>
              <a:spLocks noChangeShapeType="1"/>
            </p:cNvSpPr>
            <p:nvPr/>
          </p:nvSpPr>
          <p:spPr bwMode="auto">
            <a:xfrm>
              <a:off x="2123" y="2928"/>
              <a:ext cx="192" cy="144"/>
            </a:xfrm>
            <a:prstGeom prst="line">
              <a:avLst/>
            </a:prstGeom>
            <a:noFill/>
            <a:ln w="25400">
              <a:solidFill>
                <a:srgbClr val="000000"/>
              </a:solidFill>
              <a:round/>
              <a:headEnd/>
              <a:tailEnd/>
            </a:ln>
            <a:effectLst/>
          </p:spPr>
          <p:txBody>
            <a:bodyPr wrap="none" anchor="ctr"/>
            <a:lstStyle/>
            <a:p>
              <a:endParaRPr lang="en-US"/>
            </a:p>
          </p:txBody>
        </p:sp>
        <p:sp>
          <p:nvSpPr>
            <p:cNvPr id="692251" name="Line 27"/>
            <p:cNvSpPr>
              <a:spLocks noChangeShapeType="1"/>
            </p:cNvSpPr>
            <p:nvPr/>
          </p:nvSpPr>
          <p:spPr bwMode="auto">
            <a:xfrm flipH="1">
              <a:off x="1931" y="2928"/>
              <a:ext cx="192" cy="144"/>
            </a:xfrm>
            <a:prstGeom prst="line">
              <a:avLst/>
            </a:prstGeom>
            <a:noFill/>
            <a:ln w="25400">
              <a:solidFill>
                <a:srgbClr val="0000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anim calcmode="lin" valueType="num">
                                      <p:cBhvr additive="base">
                                        <p:cTn id="7" dur="500" fill="hold"/>
                                        <p:tgtEl>
                                          <p:spTgt spid="69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22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2227">
                                            <p:txEl>
                                              <p:pRg st="1" end="1"/>
                                            </p:txEl>
                                          </p:spTgt>
                                        </p:tgtEl>
                                        <p:attrNameLst>
                                          <p:attrName>style.visibility</p:attrName>
                                        </p:attrNameLst>
                                      </p:cBhvr>
                                      <p:to>
                                        <p:strVal val="visible"/>
                                      </p:to>
                                    </p:set>
                                    <p:anim calcmode="lin" valueType="num">
                                      <p:cBhvr additive="base">
                                        <p:cTn id="13" dur="500" fill="hold"/>
                                        <p:tgtEl>
                                          <p:spTgt spid="69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22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2227">
                                            <p:txEl>
                                              <p:pRg st="2" end="2"/>
                                            </p:txEl>
                                          </p:spTgt>
                                        </p:tgtEl>
                                        <p:attrNameLst>
                                          <p:attrName>style.visibility</p:attrName>
                                        </p:attrNameLst>
                                      </p:cBhvr>
                                      <p:to>
                                        <p:strVal val="visible"/>
                                      </p:to>
                                    </p:set>
                                    <p:anim calcmode="lin" valueType="num">
                                      <p:cBhvr additive="base">
                                        <p:cTn id="19" dur="500" fill="hold"/>
                                        <p:tgtEl>
                                          <p:spTgt spid="69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22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2227">
                                            <p:txEl>
                                              <p:pRg st="3" end="3"/>
                                            </p:txEl>
                                          </p:spTgt>
                                        </p:tgtEl>
                                        <p:attrNameLst>
                                          <p:attrName>style.visibility</p:attrName>
                                        </p:attrNameLst>
                                      </p:cBhvr>
                                      <p:to>
                                        <p:strVal val="visible"/>
                                      </p:to>
                                    </p:set>
                                    <p:anim calcmode="lin" valueType="num">
                                      <p:cBhvr additive="base">
                                        <p:cTn id="25" dur="500" fill="hold"/>
                                        <p:tgtEl>
                                          <p:spTgt spid="69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22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2227">
                                            <p:txEl>
                                              <p:pRg st="4" end="4"/>
                                            </p:txEl>
                                          </p:spTgt>
                                        </p:tgtEl>
                                        <p:attrNameLst>
                                          <p:attrName>style.visibility</p:attrName>
                                        </p:attrNameLst>
                                      </p:cBhvr>
                                      <p:to>
                                        <p:strVal val="visible"/>
                                      </p:to>
                                    </p:set>
                                    <p:anim calcmode="lin" valueType="num">
                                      <p:cBhvr additive="base">
                                        <p:cTn id="31" dur="500" fill="hold"/>
                                        <p:tgtEl>
                                          <p:spTgt spid="69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22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0" y="0"/>
            <a:ext cx="9144000" cy="1143000"/>
          </a:xfrm>
        </p:spPr>
        <p:txBody>
          <a:bodyPr/>
          <a:lstStyle/>
          <a:p>
            <a:r>
              <a:rPr lang="en-US" sz="3200">
                <a:latin typeface="Comic Sans MS" pitchFamily="66" charset="0"/>
              </a:rPr>
              <a:t>mRNA’s require EDITING before use</a:t>
            </a:r>
          </a:p>
        </p:txBody>
      </p:sp>
      <p:sp>
        <p:nvSpPr>
          <p:cNvPr id="721923" name="Rectangle 3" descr="Rectangle: Click to edit Master text styles&#10;Second level&#10;Third level&#10;Fourth level&#10;Fifth level"/>
          <p:cNvSpPr>
            <a:spLocks noGrp="1" noChangeArrowheads="1"/>
          </p:cNvSpPr>
          <p:nvPr>
            <p:ph type="body" idx="1"/>
          </p:nvPr>
        </p:nvSpPr>
        <p:spPr>
          <a:xfrm>
            <a:off x="228600" y="1143000"/>
            <a:ext cx="8229600" cy="4525963"/>
          </a:xfrm>
        </p:spPr>
        <p:txBody>
          <a:bodyPr/>
          <a:lstStyle/>
          <a:p>
            <a:r>
              <a:rPr lang="en-US"/>
              <a:t>Message in NOT CONTINUOUS</a:t>
            </a:r>
          </a:p>
          <a:p>
            <a:r>
              <a:rPr lang="en-US"/>
              <a:t>INTRONS are removed</a:t>
            </a:r>
          </a:p>
          <a:p>
            <a:endParaRPr lang="en-US"/>
          </a:p>
        </p:txBody>
      </p:sp>
      <p:pic>
        <p:nvPicPr>
          <p:cNvPr id="721924" name="Picture 4" descr="rna editing pain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2286000"/>
            <a:ext cx="5638800" cy="43513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8269" name="Rectangle 61"/>
          <p:cNvSpPr>
            <a:spLocks noChangeArrowheads="1"/>
          </p:cNvSpPr>
          <p:nvPr/>
        </p:nvSpPr>
        <p:spPr bwMode="auto">
          <a:xfrm>
            <a:off x="0" y="4392613"/>
            <a:ext cx="9144000" cy="2465387"/>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478210" name="Rectangle 2"/>
          <p:cNvSpPr>
            <a:spLocks noGrp="1" noChangeArrowheads="1"/>
          </p:cNvSpPr>
          <p:nvPr>
            <p:ph type="title"/>
          </p:nvPr>
        </p:nvSpPr>
        <p:spPr/>
        <p:txBody>
          <a:bodyPr/>
          <a:lstStyle/>
          <a:p>
            <a:r>
              <a:rPr lang="en-US"/>
              <a:t>mRNA splicing</a:t>
            </a:r>
          </a:p>
        </p:txBody>
      </p:sp>
      <p:pic>
        <p:nvPicPr>
          <p:cNvPr id="478253" name="Picture 45" descr="f15-18a_the_eukaryotic__cb"/>
          <p:cNvPicPr>
            <a:picLocks noChangeAspect="1" noChangeArrowheads="1"/>
          </p:cNvPicPr>
          <p:nvPr/>
        </p:nvPicPr>
        <p:blipFill>
          <a:blip r:embed="rId7" cstate="print"/>
          <a:srcRect l="13499" t="34500" r="2251" b="30000"/>
          <a:stretch>
            <a:fillRect/>
          </a:stretch>
        </p:blipFill>
        <p:spPr bwMode="auto">
          <a:xfrm>
            <a:off x="1998663" y="4737100"/>
            <a:ext cx="6086475" cy="1927225"/>
          </a:xfrm>
          <a:prstGeom prst="rect">
            <a:avLst/>
          </a:prstGeom>
          <a:noFill/>
          <a:ln w="9525">
            <a:noFill/>
            <a:miter lim="800000"/>
            <a:headEnd/>
            <a:tailEnd/>
          </a:ln>
        </p:spPr>
      </p:pic>
      <p:sp>
        <p:nvSpPr>
          <p:cNvPr id="478254" name="AutoShape 46"/>
          <p:cNvSpPr>
            <a:spLocks noChangeArrowheads="1"/>
          </p:cNvSpPr>
          <p:nvPr/>
        </p:nvSpPr>
        <p:spPr bwMode="auto">
          <a:xfrm>
            <a:off x="47625" y="4914900"/>
            <a:ext cx="2130425" cy="265113"/>
          </a:xfrm>
          <a:prstGeom prst="homePlate">
            <a:avLst>
              <a:gd name="adj" fmla="val 200898"/>
            </a:avLst>
          </a:prstGeom>
          <a:solidFill>
            <a:srgbClr val="FFCC18"/>
          </a:solidFill>
          <a:ln w="9525">
            <a:noFill/>
            <a:miter lim="800000"/>
            <a:headEnd/>
            <a:tailEnd/>
          </a:ln>
          <a:effectLst/>
        </p:spPr>
        <p:txBody>
          <a:bodyPr wrap="none" bIns="0" anchor="ctr">
            <a:spAutoFit/>
          </a:bodyPr>
          <a:lstStyle/>
          <a:p>
            <a:pPr algn="r">
              <a:lnSpc>
                <a:spcPct val="80000"/>
              </a:lnSpc>
            </a:pPr>
            <a:r>
              <a:rPr lang="en-US" sz="1800" b="1">
                <a:solidFill>
                  <a:srgbClr val="000000"/>
                </a:solidFill>
                <a:sym typeface="Symbol" pitchFamily="48" charset="2"/>
              </a:rPr>
              <a:t>eukaryotic DNA</a:t>
            </a:r>
          </a:p>
        </p:txBody>
      </p:sp>
      <p:grpSp>
        <p:nvGrpSpPr>
          <p:cNvPr id="478271" name="Group 63"/>
          <p:cNvGrpSpPr>
            <a:grpSpLocks/>
          </p:cNvGrpSpPr>
          <p:nvPr/>
        </p:nvGrpSpPr>
        <p:grpSpPr bwMode="auto">
          <a:xfrm>
            <a:off x="2430463" y="5105400"/>
            <a:ext cx="3746500" cy="503238"/>
            <a:chOff x="1531" y="3216"/>
            <a:chExt cx="2360" cy="317"/>
          </a:xfrm>
        </p:grpSpPr>
        <p:sp>
          <p:nvSpPr>
            <p:cNvPr id="478255" name="Rectangle 47"/>
            <p:cNvSpPr>
              <a:spLocks noChangeArrowheads="1"/>
            </p:cNvSpPr>
            <p:nvPr/>
          </p:nvSpPr>
          <p:spPr bwMode="auto">
            <a:xfrm>
              <a:off x="1531" y="3321"/>
              <a:ext cx="2360" cy="212"/>
            </a:xfrm>
            <a:prstGeom prst="rect">
              <a:avLst/>
            </a:prstGeom>
            <a:noFill/>
            <a:ln w="9525">
              <a:noFill/>
              <a:miter lim="800000"/>
              <a:headEnd/>
              <a:tailEnd/>
            </a:ln>
            <a:effectLst/>
          </p:spPr>
          <p:txBody>
            <a:bodyPr wrap="none" anchor="ctr">
              <a:spAutoFit/>
            </a:bodyPr>
            <a:lstStyle/>
            <a:p>
              <a:pPr algn="l"/>
              <a:r>
                <a:rPr lang="en-US" b="1">
                  <a:solidFill>
                    <a:srgbClr val="000000"/>
                  </a:solidFill>
                  <a:sym typeface="Symbol" pitchFamily="48" charset="2"/>
                </a:rPr>
                <a:t>exon = coding (expressed) sequence</a:t>
              </a:r>
            </a:p>
          </p:txBody>
        </p:sp>
        <p:sp>
          <p:nvSpPr>
            <p:cNvPr id="478257" name="Line 49"/>
            <p:cNvSpPr>
              <a:spLocks noChangeShapeType="1"/>
            </p:cNvSpPr>
            <p:nvPr/>
          </p:nvSpPr>
          <p:spPr bwMode="auto">
            <a:xfrm>
              <a:off x="1579" y="3216"/>
              <a:ext cx="192" cy="144"/>
            </a:xfrm>
            <a:prstGeom prst="line">
              <a:avLst/>
            </a:prstGeom>
            <a:noFill/>
            <a:ln w="25400">
              <a:solidFill>
                <a:srgbClr val="000000"/>
              </a:solidFill>
              <a:round/>
              <a:headEnd/>
              <a:tailEnd/>
            </a:ln>
            <a:effectLst/>
          </p:spPr>
          <p:txBody>
            <a:bodyPr wrap="none" anchor="ctr"/>
            <a:lstStyle/>
            <a:p>
              <a:endParaRPr lang="en-US"/>
            </a:p>
          </p:txBody>
        </p:sp>
        <p:sp>
          <p:nvSpPr>
            <p:cNvPr id="478258" name="Line 50"/>
            <p:cNvSpPr>
              <a:spLocks noChangeShapeType="1"/>
            </p:cNvSpPr>
            <p:nvPr/>
          </p:nvSpPr>
          <p:spPr bwMode="auto">
            <a:xfrm flipH="1">
              <a:off x="1771" y="3216"/>
              <a:ext cx="144" cy="144"/>
            </a:xfrm>
            <a:prstGeom prst="line">
              <a:avLst/>
            </a:prstGeom>
            <a:noFill/>
            <a:ln w="25400">
              <a:solidFill>
                <a:srgbClr val="000000"/>
              </a:solidFill>
              <a:round/>
              <a:headEnd/>
              <a:tailEnd/>
            </a:ln>
            <a:effectLst/>
          </p:spPr>
          <p:txBody>
            <a:bodyPr wrap="none" anchor="ctr"/>
            <a:lstStyle/>
            <a:p>
              <a:endParaRPr lang="en-US"/>
            </a:p>
          </p:txBody>
        </p:sp>
      </p:grpSp>
      <p:grpSp>
        <p:nvGrpSpPr>
          <p:cNvPr id="478270" name="Group 62"/>
          <p:cNvGrpSpPr>
            <a:grpSpLocks/>
          </p:cNvGrpSpPr>
          <p:nvPr/>
        </p:nvGrpSpPr>
        <p:grpSpPr bwMode="auto">
          <a:xfrm>
            <a:off x="3065463" y="4357688"/>
            <a:ext cx="4284662" cy="519112"/>
            <a:chOff x="1931" y="2745"/>
            <a:chExt cx="2699" cy="327"/>
          </a:xfrm>
        </p:grpSpPr>
        <p:sp>
          <p:nvSpPr>
            <p:cNvPr id="478256" name="Rectangle 48"/>
            <p:cNvSpPr>
              <a:spLocks noChangeArrowheads="1"/>
            </p:cNvSpPr>
            <p:nvPr/>
          </p:nvSpPr>
          <p:spPr bwMode="auto">
            <a:xfrm>
              <a:off x="1979" y="2745"/>
              <a:ext cx="2651" cy="212"/>
            </a:xfrm>
            <a:prstGeom prst="rect">
              <a:avLst/>
            </a:prstGeom>
            <a:noFill/>
            <a:ln w="9525">
              <a:noFill/>
              <a:miter lim="800000"/>
              <a:headEnd/>
              <a:tailEnd/>
            </a:ln>
            <a:effectLst/>
          </p:spPr>
          <p:txBody>
            <a:bodyPr wrap="none" anchor="ctr">
              <a:spAutoFit/>
            </a:bodyPr>
            <a:lstStyle/>
            <a:p>
              <a:pPr algn="l"/>
              <a:r>
                <a:rPr lang="en-US" b="1">
                  <a:solidFill>
                    <a:srgbClr val="000000"/>
                  </a:solidFill>
                  <a:sym typeface="Symbol" pitchFamily="48" charset="2"/>
                </a:rPr>
                <a:t>intron = noncoding (inbetween) sequence</a:t>
              </a:r>
            </a:p>
          </p:txBody>
        </p:sp>
        <p:sp>
          <p:nvSpPr>
            <p:cNvPr id="478259" name="Line 51"/>
            <p:cNvSpPr>
              <a:spLocks noChangeShapeType="1"/>
            </p:cNvSpPr>
            <p:nvPr/>
          </p:nvSpPr>
          <p:spPr bwMode="auto">
            <a:xfrm>
              <a:off x="2123" y="2928"/>
              <a:ext cx="192" cy="144"/>
            </a:xfrm>
            <a:prstGeom prst="line">
              <a:avLst/>
            </a:prstGeom>
            <a:noFill/>
            <a:ln w="25400">
              <a:solidFill>
                <a:srgbClr val="000000"/>
              </a:solidFill>
              <a:round/>
              <a:headEnd/>
              <a:tailEnd/>
            </a:ln>
            <a:effectLst/>
          </p:spPr>
          <p:txBody>
            <a:bodyPr wrap="none" anchor="ctr"/>
            <a:lstStyle/>
            <a:p>
              <a:endParaRPr lang="en-US"/>
            </a:p>
          </p:txBody>
        </p:sp>
        <p:sp>
          <p:nvSpPr>
            <p:cNvPr id="478260" name="Line 52"/>
            <p:cNvSpPr>
              <a:spLocks noChangeShapeType="1"/>
            </p:cNvSpPr>
            <p:nvPr/>
          </p:nvSpPr>
          <p:spPr bwMode="auto">
            <a:xfrm flipH="1">
              <a:off x="1931" y="2928"/>
              <a:ext cx="192" cy="144"/>
            </a:xfrm>
            <a:prstGeom prst="line">
              <a:avLst/>
            </a:prstGeom>
            <a:noFill/>
            <a:ln w="25400">
              <a:solidFill>
                <a:srgbClr val="000000"/>
              </a:solidFill>
              <a:round/>
              <a:headEnd/>
              <a:tailEnd/>
            </a:ln>
            <a:effectLst/>
          </p:spPr>
          <p:txBody>
            <a:bodyPr wrap="none" anchor="ctr"/>
            <a:lstStyle/>
            <a:p>
              <a:endParaRPr lang="en-US"/>
            </a:p>
          </p:txBody>
        </p:sp>
      </p:grpSp>
      <p:sp>
        <p:nvSpPr>
          <p:cNvPr id="478263" name="AutoShape 55"/>
          <p:cNvSpPr>
            <a:spLocks noChangeArrowheads="1"/>
          </p:cNvSpPr>
          <p:nvPr/>
        </p:nvSpPr>
        <p:spPr bwMode="auto">
          <a:xfrm>
            <a:off x="47625" y="5681663"/>
            <a:ext cx="2012950" cy="484187"/>
          </a:xfrm>
          <a:prstGeom prst="homePlate">
            <a:avLst>
              <a:gd name="adj" fmla="val 103935"/>
            </a:avLst>
          </a:prstGeom>
          <a:solidFill>
            <a:srgbClr val="FFCC18"/>
          </a:solidFill>
          <a:ln w="9525">
            <a:noFill/>
            <a:miter lim="800000"/>
            <a:headEnd/>
            <a:tailEnd/>
          </a:ln>
          <a:effectLst/>
        </p:spPr>
        <p:txBody>
          <a:bodyPr wrap="none" bIns="0" anchor="ctr">
            <a:spAutoFit/>
          </a:bodyPr>
          <a:lstStyle/>
          <a:p>
            <a:pPr algn="r">
              <a:lnSpc>
                <a:spcPct val="80000"/>
              </a:lnSpc>
            </a:pPr>
            <a:r>
              <a:rPr lang="en-US" sz="1800" b="1">
                <a:solidFill>
                  <a:srgbClr val="000000"/>
                </a:solidFill>
                <a:sym typeface="Symbol" pitchFamily="48" charset="2"/>
              </a:rPr>
              <a:t>primary mRNA</a:t>
            </a:r>
          </a:p>
          <a:p>
            <a:pPr algn="r">
              <a:lnSpc>
                <a:spcPct val="80000"/>
              </a:lnSpc>
            </a:pPr>
            <a:r>
              <a:rPr lang="en-US" sz="1800" b="1">
                <a:solidFill>
                  <a:srgbClr val="000000"/>
                </a:solidFill>
                <a:sym typeface="Symbol" pitchFamily="48" charset="2"/>
              </a:rPr>
              <a:t>transcript</a:t>
            </a:r>
          </a:p>
        </p:txBody>
      </p:sp>
      <p:pic>
        <p:nvPicPr>
          <p:cNvPr id="478264" name="Picture 56" descr="f15-18a_the_eukaryotic__cb"/>
          <p:cNvPicPr>
            <a:picLocks noChangeAspect="1" noChangeArrowheads="1"/>
          </p:cNvPicPr>
          <p:nvPr/>
        </p:nvPicPr>
        <p:blipFill>
          <a:blip r:embed="rId7" cstate="print"/>
          <a:srcRect l="13499" t="75000" r="2251" b="12000"/>
          <a:stretch>
            <a:fillRect/>
          </a:stretch>
        </p:blipFill>
        <p:spPr bwMode="auto">
          <a:xfrm>
            <a:off x="1998663" y="6096000"/>
            <a:ext cx="6086475" cy="706438"/>
          </a:xfrm>
          <a:prstGeom prst="rect">
            <a:avLst/>
          </a:prstGeom>
          <a:noFill/>
          <a:ln w="9525">
            <a:noFill/>
            <a:miter lim="800000"/>
            <a:headEnd/>
            <a:tailEnd/>
          </a:ln>
        </p:spPr>
      </p:pic>
      <p:sp>
        <p:nvSpPr>
          <p:cNvPr id="478265" name="AutoShape 57"/>
          <p:cNvSpPr>
            <a:spLocks noChangeArrowheads="1"/>
          </p:cNvSpPr>
          <p:nvPr/>
        </p:nvSpPr>
        <p:spPr bwMode="auto">
          <a:xfrm>
            <a:off x="1501775" y="6403975"/>
            <a:ext cx="2079625" cy="438150"/>
          </a:xfrm>
          <a:prstGeom prst="homePlate">
            <a:avLst>
              <a:gd name="adj" fmla="val 118659"/>
            </a:avLst>
          </a:prstGeom>
          <a:solidFill>
            <a:srgbClr val="FFCC18"/>
          </a:solidFill>
          <a:ln w="9525">
            <a:noFill/>
            <a:miter lim="800000"/>
            <a:headEnd/>
            <a:tailEnd/>
          </a:ln>
          <a:effectLst/>
        </p:spPr>
        <p:txBody>
          <a:bodyPr tIns="0" bIns="0" anchor="ctr">
            <a:spAutoFit/>
          </a:bodyPr>
          <a:lstStyle/>
          <a:p>
            <a:pPr algn="r">
              <a:lnSpc>
                <a:spcPct val="80000"/>
              </a:lnSpc>
            </a:pPr>
            <a:r>
              <a:rPr lang="en-US" sz="1800" b="1">
                <a:solidFill>
                  <a:srgbClr val="000000"/>
                </a:solidFill>
                <a:sym typeface="Symbol" pitchFamily="48" charset="2"/>
              </a:rPr>
              <a:t>mature mRNA</a:t>
            </a:r>
          </a:p>
          <a:p>
            <a:pPr algn="r">
              <a:lnSpc>
                <a:spcPct val="80000"/>
              </a:lnSpc>
            </a:pPr>
            <a:r>
              <a:rPr lang="en-US" sz="1800" b="1">
                <a:solidFill>
                  <a:srgbClr val="000000"/>
                </a:solidFill>
                <a:sym typeface="Symbol" pitchFamily="48" charset="2"/>
              </a:rPr>
              <a:t>transcript</a:t>
            </a:r>
          </a:p>
        </p:txBody>
      </p:sp>
      <p:sp>
        <p:nvSpPr>
          <p:cNvPr id="478266" name="AutoShape 58"/>
          <p:cNvSpPr>
            <a:spLocks noChangeArrowheads="1"/>
          </p:cNvSpPr>
          <p:nvPr/>
        </p:nvSpPr>
        <p:spPr bwMode="auto">
          <a:xfrm flipH="1">
            <a:off x="6723063" y="5486400"/>
            <a:ext cx="1476375" cy="219075"/>
          </a:xfrm>
          <a:prstGeom prst="homePlate">
            <a:avLst>
              <a:gd name="adj" fmla="val 168478"/>
            </a:avLst>
          </a:prstGeom>
          <a:solidFill>
            <a:srgbClr val="FFEA18"/>
          </a:solidFill>
          <a:ln w="9525">
            <a:noFill/>
            <a:miter lim="800000"/>
            <a:headEnd/>
            <a:tailEnd/>
          </a:ln>
          <a:effectLst/>
        </p:spPr>
        <p:txBody>
          <a:bodyPr wrap="none" tIns="0" bIns="0" anchor="ctr">
            <a:spAutoFit/>
          </a:bodyPr>
          <a:lstStyle/>
          <a:p>
            <a:pPr algn="r">
              <a:lnSpc>
                <a:spcPct val="80000"/>
              </a:lnSpc>
            </a:pPr>
            <a:r>
              <a:rPr lang="en-US" sz="1800" b="1">
                <a:solidFill>
                  <a:srgbClr val="CC0000"/>
                </a:solidFill>
                <a:sym typeface="Symbol" pitchFamily="48" charset="2"/>
              </a:rPr>
              <a:t>pre-mRNA</a:t>
            </a:r>
          </a:p>
        </p:txBody>
      </p:sp>
      <p:sp>
        <p:nvSpPr>
          <p:cNvPr id="478267" name="AutoShape 59"/>
          <p:cNvSpPr>
            <a:spLocks noChangeArrowheads="1"/>
          </p:cNvSpPr>
          <p:nvPr/>
        </p:nvSpPr>
        <p:spPr bwMode="auto">
          <a:xfrm flipH="1">
            <a:off x="6537325" y="6507163"/>
            <a:ext cx="1955800" cy="219075"/>
          </a:xfrm>
          <a:prstGeom prst="homePlate">
            <a:avLst>
              <a:gd name="adj" fmla="val 223188"/>
            </a:avLst>
          </a:prstGeom>
          <a:solidFill>
            <a:srgbClr val="FFEA18"/>
          </a:solidFill>
          <a:ln w="9525">
            <a:noFill/>
            <a:miter lim="800000"/>
            <a:headEnd/>
            <a:tailEnd/>
          </a:ln>
          <a:effectLst/>
        </p:spPr>
        <p:txBody>
          <a:bodyPr wrap="none" tIns="0" bIns="0" anchor="ctr">
            <a:spAutoFit/>
          </a:bodyPr>
          <a:lstStyle/>
          <a:p>
            <a:pPr algn="l">
              <a:lnSpc>
                <a:spcPct val="80000"/>
              </a:lnSpc>
            </a:pPr>
            <a:r>
              <a:rPr lang="en-US" sz="1800" b="1">
                <a:solidFill>
                  <a:srgbClr val="CC0000"/>
                </a:solidFill>
                <a:sym typeface="Symbol" pitchFamily="48" charset="2"/>
              </a:rPr>
              <a:t>spliced mRNA</a:t>
            </a:r>
          </a:p>
        </p:txBody>
      </p:sp>
      <p:sp>
        <p:nvSpPr>
          <p:cNvPr id="478211" name="Rectangle 3" descr="Rectangle: Click to edit Master text styles&#10;Second level&#10;Third level&#10;Fourth level&#10;Fifth level"/>
          <p:cNvSpPr>
            <a:spLocks noGrp="1" noChangeArrowheads="1"/>
          </p:cNvSpPr>
          <p:nvPr>
            <p:ph type="body" idx="1"/>
          </p:nvPr>
        </p:nvSpPr>
        <p:spPr>
          <a:xfrm>
            <a:off x="725488" y="1371600"/>
            <a:ext cx="8418512" cy="2995613"/>
          </a:xfrm>
        </p:spPr>
        <p:txBody>
          <a:bodyPr/>
          <a:lstStyle/>
          <a:p>
            <a:pPr algn="just"/>
            <a:r>
              <a:rPr lang="en-US"/>
              <a:t>Post-transcriptional processing</a:t>
            </a:r>
            <a:r>
              <a:rPr lang="en-US" sz="3200" u="sng">
                <a:solidFill>
                  <a:srgbClr val="CC0000"/>
                </a:solidFill>
              </a:rPr>
              <a:t> </a:t>
            </a:r>
          </a:p>
          <a:p>
            <a:pPr lvl="1" algn="just"/>
            <a:r>
              <a:rPr lang="en-US" sz="2400"/>
              <a:t>eukaryotic mRNA needs work after transcription</a:t>
            </a:r>
          </a:p>
          <a:p>
            <a:pPr lvl="1" algn="just"/>
            <a:r>
              <a:rPr lang="en-US" sz="2400" u="sng">
                <a:solidFill>
                  <a:srgbClr val="CC0000"/>
                </a:solidFill>
              </a:rPr>
              <a:t>primary transcript</a:t>
            </a:r>
            <a:r>
              <a:rPr lang="en-US" sz="2400"/>
              <a:t> = </a:t>
            </a:r>
            <a:r>
              <a:rPr lang="en-US" sz="2400" u="sng">
                <a:solidFill>
                  <a:srgbClr val="CC0000"/>
                </a:solidFill>
              </a:rPr>
              <a:t>pre-mRNA</a:t>
            </a:r>
            <a:endParaRPr lang="en-US" sz="2400"/>
          </a:p>
          <a:p>
            <a:pPr lvl="1"/>
            <a:r>
              <a:rPr lang="en-US" sz="2400" u="sng">
                <a:solidFill>
                  <a:srgbClr val="CC0000"/>
                </a:solidFill>
              </a:rPr>
              <a:t>mRNA splicing</a:t>
            </a:r>
            <a:endParaRPr lang="en-US" sz="2400"/>
          </a:p>
          <a:p>
            <a:pPr marL="1085850" lvl="2"/>
            <a:r>
              <a:rPr lang="en-US"/>
              <a:t>edit out introns </a:t>
            </a:r>
          </a:p>
          <a:p>
            <a:pPr lvl="1"/>
            <a:r>
              <a:rPr lang="en-US" sz="2400" u="sng">
                <a:solidFill>
                  <a:srgbClr val="CC0000"/>
                </a:solidFill>
              </a:rPr>
              <a:t>make mature mRNA transcript</a:t>
            </a:r>
            <a:endParaRPr lang="en-US"/>
          </a:p>
        </p:txBody>
      </p:sp>
      <p:sp>
        <p:nvSpPr>
          <p:cNvPr id="478272" name="Rectangle 64"/>
          <p:cNvSpPr>
            <a:spLocks noChangeArrowheads="1"/>
          </p:cNvSpPr>
          <p:nvPr/>
        </p:nvSpPr>
        <p:spPr bwMode="auto">
          <a:xfrm>
            <a:off x="7843838" y="4570413"/>
            <a:ext cx="1465262" cy="336550"/>
          </a:xfrm>
          <a:prstGeom prst="rect">
            <a:avLst/>
          </a:prstGeom>
          <a:noFill/>
          <a:ln w="9525">
            <a:noFill/>
            <a:miter lim="800000"/>
            <a:headEnd/>
            <a:tailEnd/>
          </a:ln>
          <a:effectLst/>
        </p:spPr>
        <p:txBody>
          <a:bodyPr wrap="none" rIns="0" anchor="ctr">
            <a:spAutoFit/>
          </a:bodyPr>
          <a:lstStyle/>
          <a:p>
            <a:pPr algn="r"/>
            <a:r>
              <a:rPr lang="en-US" b="1">
                <a:solidFill>
                  <a:srgbClr val="000000"/>
                </a:solidFill>
                <a:sym typeface="Symbol" pitchFamily="48" charset="2"/>
              </a:rPr>
              <a:t>~10,000 bases</a:t>
            </a:r>
          </a:p>
        </p:txBody>
      </p:sp>
      <p:sp>
        <p:nvSpPr>
          <p:cNvPr id="478273" name="Rectangle 65"/>
          <p:cNvSpPr>
            <a:spLocks noChangeArrowheads="1"/>
          </p:cNvSpPr>
          <p:nvPr/>
        </p:nvSpPr>
        <p:spPr bwMode="auto">
          <a:xfrm>
            <a:off x="7967663" y="6183313"/>
            <a:ext cx="1352550" cy="336550"/>
          </a:xfrm>
          <a:prstGeom prst="rect">
            <a:avLst/>
          </a:prstGeom>
          <a:noFill/>
          <a:ln w="9525">
            <a:noFill/>
            <a:miter lim="800000"/>
            <a:headEnd/>
            <a:tailEnd/>
          </a:ln>
          <a:effectLst/>
        </p:spPr>
        <p:txBody>
          <a:bodyPr wrap="none" rIns="0" anchor="ctr">
            <a:spAutoFit/>
          </a:bodyPr>
          <a:lstStyle/>
          <a:p>
            <a:pPr algn="r"/>
            <a:r>
              <a:rPr lang="en-US" b="1">
                <a:solidFill>
                  <a:srgbClr val="000000"/>
                </a:solidFill>
                <a:sym typeface="Symbol" pitchFamily="48" charset="2"/>
              </a:rPr>
              <a:t>~1,000 bases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1">
                                            <p:txEl>
                                              <p:pRg st="1" end="1"/>
                                            </p:txEl>
                                          </p:spTgt>
                                        </p:tgtEl>
                                        <p:attrNameLst>
                                          <p:attrName>style.visibility</p:attrName>
                                        </p:attrNameLst>
                                      </p:cBhvr>
                                      <p:to>
                                        <p:strVal val="visible"/>
                                      </p:to>
                                    </p:set>
                                    <p:anim calcmode="lin" valueType="num">
                                      <p:cBhvr additive="base">
                                        <p:cTn id="13" dur="500" fill="hold"/>
                                        <p:tgtEl>
                                          <p:spTgt spid="478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1">
                                            <p:txEl>
                                              <p:pRg st="2" end="2"/>
                                            </p:txEl>
                                          </p:spTgt>
                                        </p:tgtEl>
                                        <p:attrNameLst>
                                          <p:attrName>style.visibility</p:attrName>
                                        </p:attrNameLst>
                                      </p:cBhvr>
                                      <p:to>
                                        <p:strVal val="visible"/>
                                      </p:to>
                                    </p:set>
                                    <p:anim calcmode="lin" valueType="num">
                                      <p:cBhvr additive="base">
                                        <p:cTn id="19" dur="500" fill="hold"/>
                                        <p:tgtEl>
                                          <p:spTgt spid="478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11">
                                            <p:txEl>
                                              <p:pRg st="3" end="3"/>
                                            </p:txEl>
                                          </p:spTgt>
                                        </p:tgtEl>
                                        <p:attrNameLst>
                                          <p:attrName>style.visibility</p:attrName>
                                        </p:attrNameLst>
                                      </p:cBhvr>
                                      <p:to>
                                        <p:strVal val="visible"/>
                                      </p:to>
                                    </p:set>
                                    <p:anim calcmode="lin" valueType="num">
                                      <p:cBhvr additive="base">
                                        <p:cTn id="25" dur="500" fill="hold"/>
                                        <p:tgtEl>
                                          <p:spTgt spid="478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82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8211">
                                            <p:txEl>
                                              <p:pRg st="4" end="4"/>
                                            </p:txEl>
                                          </p:spTgt>
                                        </p:tgtEl>
                                        <p:attrNameLst>
                                          <p:attrName>style.visibility</p:attrName>
                                        </p:attrNameLst>
                                      </p:cBhvr>
                                      <p:to>
                                        <p:strVal val="visible"/>
                                      </p:to>
                                    </p:set>
                                    <p:anim calcmode="lin" valueType="num">
                                      <p:cBhvr additive="base">
                                        <p:cTn id="31" dur="500" fill="hold"/>
                                        <p:tgtEl>
                                          <p:spTgt spid="478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82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8211">
                                            <p:txEl>
                                              <p:pRg st="5" end="5"/>
                                            </p:txEl>
                                          </p:spTgt>
                                        </p:tgtEl>
                                        <p:attrNameLst>
                                          <p:attrName>style.visibility</p:attrName>
                                        </p:attrNameLst>
                                      </p:cBhvr>
                                      <p:to>
                                        <p:strVal val="visible"/>
                                      </p:to>
                                    </p:set>
                                    <p:anim calcmode="lin" valueType="num">
                                      <p:cBhvr additive="base">
                                        <p:cTn id="37" dur="500" fill="hold"/>
                                        <p:tgtEl>
                                          <p:spTgt spid="478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82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8254"/>
                                        </p:tgtEl>
                                        <p:attrNameLst>
                                          <p:attrName>style.visibility</p:attrName>
                                        </p:attrNameLst>
                                      </p:cBhvr>
                                      <p:to>
                                        <p:strVal val="visible"/>
                                      </p:to>
                                    </p:set>
                                    <p:animEffect transition="in" filter="wipe(left)">
                                      <p:cBhvr>
                                        <p:cTn id="43" dur="500"/>
                                        <p:tgtEl>
                                          <p:spTgt spid="478254"/>
                                        </p:tgtEl>
                                      </p:cBhvr>
                                    </p:animEffect>
                                  </p:childTnLst>
                                  <p:subTnLst>
                                    <p:audio>
                                      <p:cMediaNode>
                                        <p:cTn display="0" masterRel="sameClick">
                                          <p:stCondLst>
                                            <p:cond evt="begin" delay="0">
                                              <p:tn val="41"/>
                                            </p:cond>
                                          </p:stCondLst>
                                          <p:endCondLst>
                                            <p:cond evt="onStopAudio" delay="0">
                                              <p:tgtEl>
                                                <p:sldTgt/>
                                              </p:tgtEl>
                                            </p:cond>
                                          </p:endCondLst>
                                        </p:cTn>
                                        <p:tgtEl>
                                          <p:sndTgt r:embed="rId4" name="Vibro Up"/>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8263"/>
                                        </p:tgtEl>
                                        <p:attrNameLst>
                                          <p:attrName>style.visibility</p:attrName>
                                        </p:attrNameLst>
                                      </p:cBhvr>
                                      <p:to>
                                        <p:strVal val="visible"/>
                                      </p:to>
                                    </p:set>
                                    <p:animEffect transition="in" filter="wipe(left)">
                                      <p:cBhvr>
                                        <p:cTn id="48" dur="500"/>
                                        <p:tgtEl>
                                          <p:spTgt spid="478263"/>
                                        </p:tgtEl>
                                      </p:cBhvr>
                                    </p:animEffect>
                                  </p:childTnLst>
                                  <p:subTnLst>
                                    <p:audio>
                                      <p:cMediaNode>
                                        <p:cTn display="0" masterRel="sameClick">
                                          <p:stCondLst>
                                            <p:cond evt="begin" delay="0">
                                              <p:tn val="46"/>
                                            </p:cond>
                                          </p:stCondLst>
                                          <p:endCondLst>
                                            <p:cond evt="onStopAudio" delay="0">
                                              <p:tgtEl>
                                                <p:sldTgt/>
                                              </p:tgtEl>
                                            </p:cond>
                                          </p:endCondLst>
                                        </p:cTn>
                                        <p:tgtEl>
                                          <p:sndTgt r:embed="rId5" name="String"/>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78266"/>
                                        </p:tgtEl>
                                        <p:attrNameLst>
                                          <p:attrName>style.visibility</p:attrName>
                                        </p:attrNameLst>
                                      </p:cBhvr>
                                      <p:to>
                                        <p:strVal val="visible"/>
                                      </p:to>
                                    </p:set>
                                    <p:animEffect transition="in" filter="wipe(left)">
                                      <p:cBhvr>
                                        <p:cTn id="53" dur="500"/>
                                        <p:tgtEl>
                                          <p:spTgt spid="478266"/>
                                        </p:tgtEl>
                                      </p:cBhvr>
                                    </p:animEffect>
                                  </p:childTnLst>
                                  <p:subTnLst>
                                    <p:audio>
                                      <p:cMediaNode>
                                        <p:cTn display="0" masterRel="sameClick">
                                          <p:stCondLst>
                                            <p:cond evt="begin" delay="0">
                                              <p:tn val="51"/>
                                            </p:cond>
                                          </p:stCondLst>
                                          <p:endCondLst>
                                            <p:cond evt="onStopAudio" delay="0">
                                              <p:tgtEl>
                                                <p:sldTgt/>
                                              </p:tgtEl>
                                            </p:cond>
                                          </p:endCondLst>
                                        </p:cTn>
                                        <p:tgtEl>
                                          <p:sndTgt r:embed="rId6" name="Chimes"/>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78267"/>
                                        </p:tgtEl>
                                        <p:attrNameLst>
                                          <p:attrName>style.visibility</p:attrName>
                                        </p:attrNameLst>
                                      </p:cBhvr>
                                      <p:to>
                                        <p:strVal val="visible"/>
                                      </p:to>
                                    </p:set>
                                    <p:animEffect transition="in" filter="wipe(left)">
                                      <p:cBhvr>
                                        <p:cTn id="58" dur="500"/>
                                        <p:tgtEl>
                                          <p:spTgt spid="478267"/>
                                        </p:tgtEl>
                                      </p:cBhvr>
                                    </p:animEffect>
                                  </p:childTnLst>
                                  <p:subTnLst>
                                    <p:audio>
                                      <p:cMediaNode>
                                        <p:cTn display="0" masterRel="sameClick">
                                          <p:stCondLst>
                                            <p:cond evt="begin" delay="0">
                                              <p:tn val="56"/>
                                            </p:cond>
                                          </p:stCondLst>
                                          <p:endCondLst>
                                            <p:cond evt="onStopAudio" delay="0">
                                              <p:tgtEl>
                                                <p:sldTgt/>
                                              </p:tgtEl>
                                            </p:cond>
                                          </p:endCondLst>
                                        </p:cTn>
                                        <p:tgtEl>
                                          <p:sndTgt r:embed="rId6" name="Chimes"/>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78265"/>
                                        </p:tgtEl>
                                        <p:attrNameLst>
                                          <p:attrName>style.visibility</p:attrName>
                                        </p:attrNameLst>
                                      </p:cBhvr>
                                      <p:to>
                                        <p:strVal val="visible"/>
                                      </p:to>
                                    </p:set>
                                    <p:animEffect transition="in" filter="wipe(left)">
                                      <p:cBhvr>
                                        <p:cTn id="63" dur="500"/>
                                        <p:tgtEl>
                                          <p:spTgt spid="478265"/>
                                        </p:tgtEl>
                                      </p:cBhvr>
                                    </p:animEffect>
                                  </p:childTnLst>
                                  <p:subTnLst>
                                    <p:audio>
                                      <p:cMediaNode>
                                        <p:cTn display="0" masterRel="sameClick">
                                          <p:stCondLst>
                                            <p:cond evt="begin" delay="0">
                                              <p:tn val="6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54" grpId="0" animBg="1" autoUpdateAnimBg="0"/>
      <p:bldP spid="478263" grpId="0" animBg="1" autoUpdateAnimBg="0"/>
      <p:bldP spid="478265" grpId="0" animBg="1" autoUpdateAnimBg="0"/>
      <p:bldP spid="478266" grpId="0" animBg="1" autoUpdateAnimBg="0"/>
      <p:bldP spid="478267" grpId="0" animBg="1" autoUpdateAnimBg="0"/>
      <p:bldP spid="4782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257175" y="6296025"/>
            <a:ext cx="941388" cy="417513"/>
          </a:xfrm>
          <a:prstGeom prst="rect">
            <a:avLst/>
          </a:prstGeom>
          <a:solidFill>
            <a:schemeClr val="bg1"/>
          </a:solidFill>
          <a:ln w="9525">
            <a:noFill/>
            <a:miter lim="800000"/>
            <a:headEnd/>
            <a:tailEnd/>
          </a:ln>
          <a:effectLst/>
        </p:spPr>
        <p:txBody>
          <a:bodyPr wrap="none" anchor="ctr"/>
          <a:lstStyle/>
          <a:p>
            <a:endParaRPr lang="en-US"/>
          </a:p>
        </p:txBody>
      </p:sp>
      <p:sp>
        <p:nvSpPr>
          <p:cNvPr id="664579" name="Rectangle 3"/>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spAutoFit/>
          </a:bodyPr>
          <a:lstStyle/>
          <a:p>
            <a:pPr algn="r"/>
            <a:r>
              <a:rPr lang="en-US" sz="3400" b="1">
                <a:solidFill>
                  <a:srgbClr val="0F116A"/>
                </a:solidFill>
                <a:ea typeface="ＭＳ Ｐゴシック" pitchFamily="1" charset="-128"/>
              </a:rPr>
              <a:t>1977 </a:t>
            </a:r>
            <a:r>
              <a:rPr lang="en-US" sz="3400" b="1">
                <a:solidFill>
                  <a:srgbClr val="000005"/>
                </a:solidFill>
                <a:ea typeface="ＭＳ Ｐゴシック" pitchFamily="1" charset="-128"/>
              </a:rPr>
              <a:t>| </a:t>
            </a:r>
            <a:r>
              <a:rPr lang="en-US" sz="3400" b="1">
                <a:solidFill>
                  <a:srgbClr val="CC0000"/>
                </a:solidFill>
                <a:ea typeface="ＭＳ Ｐゴシック" pitchFamily="1" charset="-128"/>
              </a:rPr>
              <a:t>1993</a:t>
            </a:r>
            <a:endParaRPr lang="en-US" sz="3000" b="1">
              <a:solidFill>
                <a:srgbClr val="0F116A"/>
              </a:solidFill>
              <a:ea typeface="ＭＳ Ｐゴシック" pitchFamily="1" charset="-128"/>
            </a:endParaRPr>
          </a:p>
        </p:txBody>
      </p:sp>
      <p:pic>
        <p:nvPicPr>
          <p:cNvPr id="664580" name="Picture 4"/>
          <p:cNvPicPr>
            <a:picLocks noChangeAspect="1" noChangeArrowheads="1"/>
          </p:cNvPicPr>
          <p:nvPr/>
        </p:nvPicPr>
        <p:blipFill>
          <a:blip r:embed="rId3" cstate="print"/>
          <a:srcRect/>
          <a:stretch>
            <a:fillRect/>
          </a:stretch>
        </p:blipFill>
        <p:spPr bwMode="auto">
          <a:xfrm>
            <a:off x="6143625" y="5670550"/>
            <a:ext cx="2667000" cy="1035050"/>
          </a:xfrm>
          <a:prstGeom prst="rect">
            <a:avLst/>
          </a:prstGeom>
          <a:noFill/>
          <a:ln w="9525">
            <a:noFill/>
            <a:miter lim="800000"/>
            <a:headEnd/>
            <a:tailEnd/>
          </a:ln>
          <a:effectLst/>
        </p:spPr>
      </p:pic>
      <p:pic>
        <p:nvPicPr>
          <p:cNvPr id="664581" name="Picture 5"/>
          <p:cNvPicPr>
            <a:picLocks noChangeAspect="1" noChangeArrowheads="1"/>
          </p:cNvPicPr>
          <p:nvPr/>
        </p:nvPicPr>
        <p:blipFill>
          <a:blip r:embed="rId4" cstate="print"/>
          <a:srcRect/>
          <a:stretch>
            <a:fillRect/>
          </a:stretch>
        </p:blipFill>
        <p:spPr bwMode="auto">
          <a:xfrm>
            <a:off x="5883275" y="1104900"/>
            <a:ext cx="3117850" cy="3200400"/>
          </a:xfrm>
          <a:prstGeom prst="rect">
            <a:avLst/>
          </a:prstGeom>
          <a:noFill/>
          <a:ln w="9525">
            <a:noFill/>
            <a:miter lim="800000"/>
            <a:headEnd/>
            <a:tailEnd/>
          </a:ln>
          <a:effectLst/>
        </p:spPr>
      </p:pic>
      <p:pic>
        <p:nvPicPr>
          <p:cNvPr id="664582" name="Picture 6"/>
          <p:cNvPicPr>
            <a:picLocks noChangeAspect="1" noChangeArrowheads="1"/>
          </p:cNvPicPr>
          <p:nvPr/>
        </p:nvPicPr>
        <p:blipFill>
          <a:blip r:embed="rId5" cstate="print"/>
          <a:srcRect/>
          <a:stretch>
            <a:fillRect/>
          </a:stretch>
        </p:blipFill>
        <p:spPr bwMode="auto">
          <a:xfrm>
            <a:off x="1000125" y="1322388"/>
            <a:ext cx="1905000" cy="2324100"/>
          </a:xfrm>
          <a:prstGeom prst="rect">
            <a:avLst/>
          </a:prstGeom>
          <a:noFill/>
          <a:ln w="9525">
            <a:noFill/>
            <a:miter lim="800000"/>
            <a:headEnd/>
            <a:tailEnd/>
          </a:ln>
          <a:effectLst>
            <a:outerShdw dist="35921" dir="2700000" algn="ctr" rotWithShape="0">
              <a:srgbClr val="808080"/>
            </a:outerShdw>
          </a:effectLst>
        </p:spPr>
      </p:pic>
      <p:pic>
        <p:nvPicPr>
          <p:cNvPr id="664583" name="Picture 7"/>
          <p:cNvPicPr>
            <a:picLocks noChangeAspect="1" noChangeArrowheads="1"/>
          </p:cNvPicPr>
          <p:nvPr/>
        </p:nvPicPr>
        <p:blipFill>
          <a:blip r:embed="rId6" cstate="print"/>
          <a:srcRect/>
          <a:stretch>
            <a:fillRect/>
          </a:stretch>
        </p:blipFill>
        <p:spPr bwMode="auto">
          <a:xfrm>
            <a:off x="3200400" y="1517650"/>
            <a:ext cx="1905000" cy="2349500"/>
          </a:xfrm>
          <a:prstGeom prst="rect">
            <a:avLst/>
          </a:prstGeom>
          <a:noFill/>
          <a:ln w="9525">
            <a:noFill/>
            <a:miter lim="800000"/>
            <a:headEnd/>
            <a:tailEnd/>
          </a:ln>
          <a:effectLst>
            <a:outerShdw dist="35921" dir="2700000" algn="ctr" rotWithShape="0">
              <a:srgbClr val="808080"/>
            </a:outerShdw>
          </a:effectLst>
        </p:spPr>
      </p:pic>
      <p:sp>
        <p:nvSpPr>
          <p:cNvPr id="664584" name="Rectangle 8"/>
          <p:cNvSpPr>
            <a:spLocks noChangeArrowheads="1"/>
          </p:cNvSpPr>
          <p:nvPr/>
        </p:nvSpPr>
        <p:spPr bwMode="auto">
          <a:xfrm>
            <a:off x="1609725" y="3754438"/>
            <a:ext cx="1228725" cy="641350"/>
          </a:xfrm>
          <a:prstGeom prst="rect">
            <a:avLst/>
          </a:prstGeom>
          <a:noFill/>
          <a:ln w="9525">
            <a:noFill/>
            <a:miter lim="800000"/>
            <a:headEnd/>
            <a:tailEnd/>
          </a:ln>
          <a:effectLst/>
        </p:spPr>
        <p:txBody>
          <a:bodyPr anchor="ctr">
            <a:spAutoFit/>
          </a:bodyPr>
          <a:lstStyle/>
          <a:p>
            <a:pPr>
              <a:lnSpc>
                <a:spcPct val="90000"/>
              </a:lnSpc>
            </a:pPr>
            <a:r>
              <a:rPr lang="en-US" sz="2000" b="1">
                <a:solidFill>
                  <a:srgbClr val="0F116A"/>
                </a:solidFill>
              </a:rPr>
              <a:t>Richard Roberts</a:t>
            </a:r>
          </a:p>
        </p:txBody>
      </p:sp>
      <p:sp>
        <p:nvSpPr>
          <p:cNvPr id="664585" name="Rectangle 9"/>
          <p:cNvSpPr>
            <a:spLocks noChangeArrowheads="1"/>
          </p:cNvSpPr>
          <p:nvPr/>
        </p:nvSpPr>
        <p:spPr bwMode="auto">
          <a:xfrm>
            <a:off x="3348038" y="4002088"/>
            <a:ext cx="1131887" cy="641350"/>
          </a:xfrm>
          <a:prstGeom prst="rect">
            <a:avLst/>
          </a:prstGeom>
          <a:noFill/>
          <a:ln w="9525">
            <a:noFill/>
            <a:miter lim="800000"/>
            <a:headEnd/>
            <a:tailEnd/>
          </a:ln>
          <a:effectLst/>
        </p:spPr>
        <p:txBody>
          <a:bodyPr anchor="ctr">
            <a:spAutoFit/>
          </a:bodyPr>
          <a:lstStyle/>
          <a:p>
            <a:pPr>
              <a:lnSpc>
                <a:spcPct val="90000"/>
              </a:lnSpc>
            </a:pPr>
            <a:r>
              <a:rPr lang="en-US" sz="2000" b="1">
                <a:solidFill>
                  <a:srgbClr val="0F116A"/>
                </a:solidFill>
              </a:rPr>
              <a:t>Philip Sharp</a:t>
            </a:r>
          </a:p>
        </p:txBody>
      </p:sp>
      <p:sp>
        <p:nvSpPr>
          <p:cNvPr id="664586" name="Rectangle 10"/>
          <p:cNvSpPr>
            <a:spLocks noChangeArrowheads="1"/>
          </p:cNvSpPr>
          <p:nvPr/>
        </p:nvSpPr>
        <p:spPr bwMode="auto">
          <a:xfrm>
            <a:off x="1820863" y="4433888"/>
            <a:ext cx="806450" cy="366712"/>
          </a:xfrm>
          <a:prstGeom prst="rect">
            <a:avLst/>
          </a:prstGeom>
          <a:noFill/>
          <a:ln w="9525">
            <a:noFill/>
            <a:miter lim="800000"/>
            <a:headEnd/>
            <a:tailEnd/>
          </a:ln>
          <a:effectLst/>
        </p:spPr>
        <p:txBody>
          <a:bodyPr wrap="none">
            <a:spAutoFit/>
          </a:bodyPr>
          <a:lstStyle/>
          <a:p>
            <a:r>
              <a:rPr lang="en-US" sz="1800" b="1">
                <a:solidFill>
                  <a:schemeClr val="tx2"/>
                </a:solidFill>
              </a:rPr>
              <a:t>CSHL</a:t>
            </a:r>
          </a:p>
        </p:txBody>
      </p:sp>
      <p:sp>
        <p:nvSpPr>
          <p:cNvPr id="664587" name="Rectangle 11"/>
          <p:cNvSpPr>
            <a:spLocks noChangeArrowheads="1"/>
          </p:cNvSpPr>
          <p:nvPr/>
        </p:nvSpPr>
        <p:spPr bwMode="auto">
          <a:xfrm>
            <a:off x="3603625" y="4603750"/>
            <a:ext cx="620713" cy="396875"/>
          </a:xfrm>
          <a:prstGeom prst="rect">
            <a:avLst/>
          </a:prstGeom>
          <a:noFill/>
          <a:ln w="9525">
            <a:noFill/>
            <a:miter lim="800000"/>
            <a:headEnd/>
            <a:tailEnd/>
          </a:ln>
          <a:effectLst/>
        </p:spPr>
        <p:txBody>
          <a:bodyPr wrap="none" anchor="ctr">
            <a:spAutoFit/>
          </a:bodyPr>
          <a:lstStyle/>
          <a:p>
            <a:r>
              <a:rPr lang="en-US" sz="2000" b="1">
                <a:solidFill>
                  <a:schemeClr val="tx2"/>
                </a:solidFill>
              </a:rPr>
              <a:t>MIT</a:t>
            </a:r>
          </a:p>
        </p:txBody>
      </p:sp>
      <p:sp>
        <p:nvSpPr>
          <p:cNvPr id="664588" name="Rectangle 12"/>
          <p:cNvSpPr>
            <a:spLocks noChangeArrowheads="1"/>
          </p:cNvSpPr>
          <p:nvPr/>
        </p:nvSpPr>
        <p:spPr bwMode="auto">
          <a:xfrm>
            <a:off x="6707188" y="4327525"/>
            <a:ext cx="1539875" cy="396875"/>
          </a:xfrm>
          <a:prstGeom prst="rect">
            <a:avLst/>
          </a:prstGeom>
          <a:noFill/>
          <a:ln w="9525">
            <a:noFill/>
            <a:miter lim="800000"/>
            <a:headEnd/>
            <a:tailEnd/>
          </a:ln>
          <a:effectLst/>
        </p:spPr>
        <p:txBody>
          <a:bodyPr wrap="none" anchor="ctr">
            <a:spAutoFit/>
          </a:bodyPr>
          <a:lstStyle/>
          <a:p>
            <a:r>
              <a:rPr lang="en-US" sz="2000" b="1">
                <a:solidFill>
                  <a:srgbClr val="0F116A"/>
                </a:solidFill>
              </a:rPr>
              <a:t>adenovirus</a:t>
            </a:r>
          </a:p>
        </p:txBody>
      </p:sp>
      <p:sp>
        <p:nvSpPr>
          <p:cNvPr id="664589" name="Rectangle 13"/>
          <p:cNvSpPr>
            <a:spLocks noChangeArrowheads="1"/>
          </p:cNvSpPr>
          <p:nvPr/>
        </p:nvSpPr>
        <p:spPr bwMode="auto">
          <a:xfrm>
            <a:off x="6626225" y="4708525"/>
            <a:ext cx="1835150" cy="396875"/>
          </a:xfrm>
          <a:prstGeom prst="rect">
            <a:avLst/>
          </a:prstGeom>
          <a:noFill/>
          <a:ln w="9525">
            <a:noFill/>
            <a:miter lim="800000"/>
            <a:headEnd/>
            <a:tailEnd/>
          </a:ln>
          <a:effectLst/>
        </p:spPr>
        <p:txBody>
          <a:bodyPr wrap="none" anchor="ctr">
            <a:spAutoFit/>
          </a:bodyPr>
          <a:lstStyle/>
          <a:p>
            <a:r>
              <a:rPr lang="en-US" sz="2000" b="1">
                <a:solidFill>
                  <a:schemeClr val="tx2"/>
                </a:solidFill>
              </a:rPr>
              <a:t>common cold</a:t>
            </a:r>
          </a:p>
        </p:txBody>
      </p:sp>
      <p:sp>
        <p:nvSpPr>
          <p:cNvPr id="664590" name="AutoShape 14"/>
          <p:cNvSpPr>
            <a:spLocks noChangeArrowheads="1"/>
          </p:cNvSpPr>
          <p:nvPr/>
        </p:nvSpPr>
        <p:spPr bwMode="auto">
          <a:xfrm rot="5400000">
            <a:off x="7172325" y="5219700"/>
            <a:ext cx="609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lstStyle/>
          <a:p>
            <a:endParaRPr lang="en-US"/>
          </a:p>
        </p:txBody>
      </p:sp>
      <p:pic>
        <p:nvPicPr>
          <p:cNvPr id="664591" name="Picture 15" descr="press-3"/>
          <p:cNvPicPr>
            <a:picLocks noChangeAspect="1" noChangeArrowheads="1"/>
          </p:cNvPicPr>
          <p:nvPr/>
        </p:nvPicPr>
        <p:blipFill>
          <a:blip r:embed="rId7" cstate="print"/>
          <a:srcRect/>
          <a:stretch>
            <a:fillRect/>
          </a:stretch>
        </p:blipFill>
        <p:spPr bwMode="auto">
          <a:xfrm>
            <a:off x="668338" y="5230813"/>
            <a:ext cx="4259262" cy="1497012"/>
          </a:xfrm>
          <a:prstGeom prst="rect">
            <a:avLst/>
          </a:prstGeom>
          <a:noFill/>
        </p:spPr>
      </p:pic>
      <p:pic>
        <p:nvPicPr>
          <p:cNvPr id="664592" name="Picture 16"/>
          <p:cNvPicPr>
            <a:picLocks noChangeAspect="1" noChangeArrowheads="1"/>
          </p:cNvPicPr>
          <p:nvPr/>
        </p:nvPicPr>
        <p:blipFill>
          <a:blip r:embed="rId8" cstate="print"/>
          <a:srcRect/>
          <a:stretch>
            <a:fillRect/>
          </a:stretch>
        </p:blipFill>
        <p:spPr bwMode="auto">
          <a:xfrm>
            <a:off x="114300" y="2919413"/>
            <a:ext cx="1500188" cy="2101850"/>
          </a:xfrm>
          <a:prstGeom prst="rect">
            <a:avLst/>
          </a:prstGeom>
          <a:noFill/>
          <a:ln w="9525">
            <a:noFill/>
            <a:miter lim="800000"/>
            <a:headEnd/>
            <a:tailEnd/>
          </a:ln>
          <a:effectLst>
            <a:outerShdw dist="35921" dir="2700000" algn="ctr" rotWithShape="0">
              <a:srgbClr val="808080">
                <a:alpha val="75000"/>
              </a:srgbClr>
            </a:outerShdw>
          </a:effectLst>
        </p:spPr>
      </p:pic>
      <p:pic>
        <p:nvPicPr>
          <p:cNvPr id="664593" name="Picture 17"/>
          <p:cNvPicPr>
            <a:picLocks noChangeAspect="1" noChangeArrowheads="1"/>
          </p:cNvPicPr>
          <p:nvPr/>
        </p:nvPicPr>
        <p:blipFill>
          <a:blip r:embed="rId9" cstate="print"/>
          <a:srcRect/>
          <a:stretch>
            <a:fillRect/>
          </a:stretch>
        </p:blipFill>
        <p:spPr bwMode="auto">
          <a:xfrm>
            <a:off x="4540250" y="3213100"/>
            <a:ext cx="1327150" cy="1860550"/>
          </a:xfrm>
          <a:prstGeom prst="rect">
            <a:avLst/>
          </a:prstGeom>
          <a:noFill/>
          <a:ln w="9525">
            <a:noFill/>
            <a:miter lim="800000"/>
            <a:headEnd/>
            <a:tailEnd/>
          </a:ln>
          <a:effectLst>
            <a:outerShdw dist="35921" dir="2700000" algn="ctr" rotWithShape="0">
              <a:srgbClr val="808080">
                <a:alpha val="75000"/>
              </a:srgbClr>
            </a:outerShdw>
          </a:effectLst>
        </p:spPr>
      </p:pic>
      <p:sp>
        <p:nvSpPr>
          <p:cNvPr id="664594" name="Rectangle 18"/>
          <p:cNvSpPr>
            <a:spLocks noGrp="1" noChangeArrowheads="1"/>
          </p:cNvSpPr>
          <p:nvPr>
            <p:ph type="title"/>
          </p:nvPr>
        </p:nvSpPr>
        <p:spPr/>
        <p:txBody>
          <a:bodyPr/>
          <a:lstStyle/>
          <a:p>
            <a:r>
              <a:rPr lang="en-US"/>
              <a:t>Discovery of exons/introns</a:t>
            </a:r>
          </a:p>
        </p:txBody>
      </p:sp>
      <p:sp>
        <p:nvSpPr>
          <p:cNvPr id="664595" name="Rectangle 19"/>
          <p:cNvSpPr>
            <a:spLocks noChangeArrowheads="1"/>
          </p:cNvSpPr>
          <p:nvPr/>
        </p:nvSpPr>
        <p:spPr bwMode="auto">
          <a:xfrm>
            <a:off x="3902075" y="6164263"/>
            <a:ext cx="2103438" cy="366712"/>
          </a:xfrm>
          <a:prstGeom prst="rect">
            <a:avLst/>
          </a:prstGeom>
          <a:solidFill>
            <a:schemeClr val="bg1"/>
          </a:solidFill>
          <a:ln w="9525">
            <a:noFill/>
            <a:miter lim="800000"/>
            <a:headEnd/>
            <a:tailEnd/>
          </a:ln>
          <a:effectLst/>
        </p:spPr>
        <p:txBody>
          <a:bodyPr wrap="none" anchor="ctr">
            <a:spAutoFit/>
          </a:bodyPr>
          <a:lstStyle/>
          <a:p>
            <a:r>
              <a:rPr lang="en-US" sz="1800" b="1">
                <a:solidFill>
                  <a:srgbClr val="000000"/>
                </a:solidFill>
              </a:rPr>
              <a:t>beta-thalassemia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a:t>Splicing must be accurate</a:t>
            </a:r>
          </a:p>
        </p:txBody>
      </p:sp>
      <p:sp>
        <p:nvSpPr>
          <p:cNvPr id="668675" name="Rectangle 3" descr="Rectangle: Click to edit Master text styles&#10;Second level&#10;Third level&#10;Fourth level&#10;Fifth level"/>
          <p:cNvSpPr>
            <a:spLocks noGrp="1" noChangeArrowheads="1"/>
          </p:cNvSpPr>
          <p:nvPr>
            <p:ph type="body" idx="1"/>
          </p:nvPr>
        </p:nvSpPr>
        <p:spPr>
          <a:xfrm>
            <a:off x="838200" y="1371600"/>
            <a:ext cx="8305800" cy="2133600"/>
          </a:xfrm>
        </p:spPr>
        <p:txBody>
          <a:bodyPr/>
          <a:lstStyle/>
          <a:p>
            <a:r>
              <a:rPr lang="en-US"/>
              <a:t>No room for mistakes!</a:t>
            </a:r>
          </a:p>
          <a:p>
            <a:pPr lvl="1"/>
            <a:r>
              <a:rPr lang="en-US"/>
              <a:t>a single base added or lost throws off the </a:t>
            </a:r>
            <a:r>
              <a:rPr lang="en-US" u="sng">
                <a:solidFill>
                  <a:srgbClr val="CC0000"/>
                </a:solidFill>
              </a:rPr>
              <a:t>reading frame</a:t>
            </a:r>
            <a:endParaRPr lang="en-US"/>
          </a:p>
        </p:txBody>
      </p:sp>
      <p:sp>
        <p:nvSpPr>
          <p:cNvPr id="668676" name="Rectangle 4"/>
          <p:cNvSpPr>
            <a:spLocks noChangeArrowheads="1"/>
          </p:cNvSpPr>
          <p:nvPr/>
        </p:nvSpPr>
        <p:spPr bwMode="auto">
          <a:xfrm>
            <a:off x="914400" y="3429000"/>
            <a:ext cx="8001000" cy="16002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668677" name="Text Box 5"/>
          <p:cNvSpPr txBox="1">
            <a:spLocks noChangeArrowheads="1"/>
          </p:cNvSpPr>
          <p:nvPr/>
        </p:nvSpPr>
        <p:spPr bwMode="auto">
          <a:xfrm>
            <a:off x="1828800" y="4165600"/>
            <a:ext cx="5945188"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a:t>
            </a:r>
            <a:r>
              <a:rPr lang="en-US" sz="2800" b="1">
                <a:solidFill>
                  <a:srgbClr val="CC0000"/>
                </a:solidFill>
                <a:latin typeface="Courier" pitchFamily="84" charset="0"/>
              </a:rPr>
              <a:t>|</a:t>
            </a:r>
            <a:r>
              <a:rPr lang="en-US" sz="2800" b="1">
                <a:solidFill>
                  <a:srgbClr val="008000"/>
                </a:solidFill>
                <a:latin typeface="Courier" pitchFamily="84" charset="0"/>
              </a:rPr>
              <a:t>C</a:t>
            </a:r>
            <a:r>
              <a:rPr lang="en-US" sz="2800" b="1">
                <a:solidFill>
                  <a:srgbClr val="0F116A"/>
                </a:solidFill>
                <a:latin typeface="Courier" pitchFamily="84" charset="0"/>
              </a:rPr>
              <a:t>GG</a:t>
            </a:r>
            <a:r>
              <a:rPr lang="en-US" sz="2800" b="1">
                <a:solidFill>
                  <a:srgbClr val="CC0000"/>
                </a:solidFill>
                <a:latin typeface="Courier" pitchFamily="84" charset="0"/>
              </a:rPr>
              <a:t>|</a:t>
            </a:r>
            <a:r>
              <a:rPr lang="en-US" sz="2800" b="1">
                <a:solidFill>
                  <a:srgbClr val="008000"/>
                </a:solidFill>
                <a:latin typeface="Courier" pitchFamily="84" charset="0"/>
              </a:rPr>
              <a:t>UCC</a:t>
            </a:r>
            <a:r>
              <a:rPr lang="en-US" sz="2800" b="1">
                <a:solidFill>
                  <a:srgbClr val="CC0000"/>
                </a:solidFill>
                <a:latin typeface="Courier" pitchFamily="84" charset="0"/>
              </a:rPr>
              <a:t>|</a:t>
            </a:r>
            <a:r>
              <a:rPr lang="en-US" sz="2800" b="1">
                <a:solidFill>
                  <a:srgbClr val="008000"/>
                </a:solidFill>
                <a:latin typeface="Courier" pitchFamily="84" charset="0"/>
              </a:rPr>
              <a:t>GAU</a:t>
            </a:r>
            <a:r>
              <a:rPr lang="en-US" sz="2800" b="1">
                <a:solidFill>
                  <a:srgbClr val="CC0000"/>
                </a:solidFill>
                <a:latin typeface="Courier" pitchFamily="84" charset="0"/>
              </a:rPr>
              <a:t>|</a:t>
            </a:r>
            <a:r>
              <a:rPr lang="en-US" sz="2800" b="1">
                <a:solidFill>
                  <a:srgbClr val="008000"/>
                </a:solidFill>
                <a:latin typeface="Courier" pitchFamily="84" charset="0"/>
              </a:rPr>
              <a:t>AAG</a:t>
            </a:r>
            <a:r>
              <a:rPr lang="en-US" sz="2800" b="1">
                <a:solidFill>
                  <a:srgbClr val="CC0000"/>
                </a:solidFill>
                <a:latin typeface="Courier" pitchFamily="84" charset="0"/>
              </a:rPr>
              <a:t>|</a:t>
            </a:r>
            <a:r>
              <a:rPr lang="en-US" sz="2800" b="1">
                <a:solidFill>
                  <a:srgbClr val="008000"/>
                </a:solidFill>
                <a:latin typeface="Courier" pitchFamily="84" charset="0"/>
              </a:rPr>
              <a:t>GGC</a:t>
            </a:r>
            <a:r>
              <a:rPr lang="en-US" sz="2800" b="1">
                <a:solidFill>
                  <a:srgbClr val="CC0000"/>
                </a:solidFill>
                <a:latin typeface="Courier" pitchFamily="84" charset="0"/>
              </a:rPr>
              <a:t>|</a:t>
            </a:r>
            <a:r>
              <a:rPr lang="en-US" sz="2800" b="1">
                <a:solidFill>
                  <a:srgbClr val="008000"/>
                </a:solidFill>
                <a:latin typeface="Courier" pitchFamily="84" charset="0"/>
              </a:rPr>
              <a:t>CAU</a:t>
            </a:r>
            <a:endParaRPr lang="en-US" sz="3200" b="1">
              <a:latin typeface="Courier" pitchFamily="84" charset="0"/>
            </a:endParaRPr>
          </a:p>
        </p:txBody>
      </p:sp>
      <p:sp>
        <p:nvSpPr>
          <p:cNvPr id="668678" name="Text Box 6"/>
          <p:cNvSpPr txBox="1">
            <a:spLocks noChangeArrowheads="1"/>
          </p:cNvSpPr>
          <p:nvPr/>
        </p:nvSpPr>
        <p:spPr bwMode="auto">
          <a:xfrm>
            <a:off x="1835150" y="3352800"/>
            <a:ext cx="6159500"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AUGC</a:t>
            </a:r>
            <a:r>
              <a:rPr lang="en-US" sz="2800" b="1">
                <a:solidFill>
                  <a:srgbClr val="0F116A"/>
                </a:solidFill>
                <a:latin typeface="Courier" pitchFamily="84" charset="0"/>
              </a:rPr>
              <a:t>G</a:t>
            </a:r>
            <a:r>
              <a:rPr lang="en-US" sz="2800" b="1">
                <a:solidFill>
                  <a:srgbClr val="CC0000"/>
                </a:solidFill>
                <a:latin typeface="Courier" pitchFamily="84" charset="0"/>
              </a:rPr>
              <a:t>GCTATGG</a:t>
            </a:r>
            <a:r>
              <a:rPr lang="en-US" sz="2800" b="1">
                <a:solidFill>
                  <a:srgbClr val="0F116A"/>
                </a:solidFill>
                <a:latin typeface="Courier" pitchFamily="84" charset="0"/>
              </a:rPr>
              <a:t>G</a:t>
            </a:r>
            <a:r>
              <a:rPr lang="en-US" sz="2800" b="1">
                <a:solidFill>
                  <a:srgbClr val="008000"/>
                </a:solidFill>
                <a:latin typeface="Courier" pitchFamily="84" charset="0"/>
              </a:rPr>
              <a:t>UCCGAUAAGGGCCAU</a:t>
            </a:r>
            <a:endParaRPr lang="en-US" sz="3600">
              <a:latin typeface="Courier" pitchFamily="84" charset="0"/>
            </a:endParaRPr>
          </a:p>
        </p:txBody>
      </p:sp>
      <p:sp>
        <p:nvSpPr>
          <p:cNvPr id="668679" name="Text Box 7"/>
          <p:cNvSpPr txBox="1">
            <a:spLocks noChangeArrowheads="1"/>
          </p:cNvSpPr>
          <p:nvPr/>
        </p:nvSpPr>
        <p:spPr bwMode="auto">
          <a:xfrm>
            <a:off x="2581275" y="3759200"/>
            <a:ext cx="4665663"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AUGC</a:t>
            </a:r>
            <a:r>
              <a:rPr lang="en-US" sz="2800" b="1">
                <a:solidFill>
                  <a:srgbClr val="0F116A"/>
                </a:solidFill>
                <a:latin typeface="Courier" pitchFamily="84" charset="0"/>
              </a:rPr>
              <a:t>GG</a:t>
            </a:r>
            <a:r>
              <a:rPr lang="en-US" sz="2800" b="1">
                <a:solidFill>
                  <a:srgbClr val="008000"/>
                </a:solidFill>
                <a:latin typeface="Courier" pitchFamily="84" charset="0"/>
              </a:rPr>
              <a:t>UCCGAUAAGGGCCAU</a:t>
            </a:r>
            <a:endParaRPr lang="en-US" sz="3600">
              <a:latin typeface="Courier" pitchFamily="84" charset="0"/>
            </a:endParaRPr>
          </a:p>
        </p:txBody>
      </p:sp>
      <p:sp>
        <p:nvSpPr>
          <p:cNvPr id="668680" name="Rectangle 8"/>
          <p:cNvSpPr>
            <a:spLocks noChangeArrowheads="1"/>
          </p:cNvSpPr>
          <p:nvPr/>
        </p:nvSpPr>
        <p:spPr bwMode="auto">
          <a:xfrm>
            <a:off x="914400" y="5105400"/>
            <a:ext cx="8001000" cy="1676400"/>
          </a:xfrm>
          <a:prstGeom prst="rect">
            <a:avLst/>
          </a:prstGeom>
          <a:solidFill>
            <a:srgbClr val="FFEA18"/>
          </a:solidFill>
          <a:ln w="9525">
            <a:solidFill>
              <a:schemeClr val="tx1"/>
            </a:solidFill>
            <a:miter lim="800000"/>
            <a:headEnd/>
            <a:tailEnd/>
          </a:ln>
          <a:effectLst/>
        </p:spPr>
        <p:txBody>
          <a:bodyPr wrap="none" anchor="ctr"/>
          <a:lstStyle/>
          <a:p>
            <a:endParaRPr lang="en-US"/>
          </a:p>
        </p:txBody>
      </p:sp>
      <p:sp>
        <p:nvSpPr>
          <p:cNvPr id="668681" name="Text Box 9"/>
          <p:cNvSpPr txBox="1">
            <a:spLocks noChangeArrowheads="1"/>
          </p:cNvSpPr>
          <p:nvPr/>
        </p:nvSpPr>
        <p:spPr bwMode="auto">
          <a:xfrm>
            <a:off x="1828800" y="5918200"/>
            <a:ext cx="6372225"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a:t>
            </a:r>
            <a:r>
              <a:rPr lang="en-US" sz="2800" b="1">
                <a:solidFill>
                  <a:srgbClr val="CC0000"/>
                </a:solidFill>
                <a:latin typeface="Courier" pitchFamily="84" charset="0"/>
              </a:rPr>
              <a:t>|</a:t>
            </a:r>
            <a:r>
              <a:rPr lang="en-US" sz="2800" b="1">
                <a:solidFill>
                  <a:srgbClr val="008000"/>
                </a:solidFill>
                <a:latin typeface="Courier" pitchFamily="84" charset="0"/>
              </a:rPr>
              <a:t>C</a:t>
            </a:r>
            <a:r>
              <a:rPr lang="en-US" sz="2800" b="1">
                <a:solidFill>
                  <a:srgbClr val="0F116A"/>
                </a:solidFill>
                <a:latin typeface="Courier" pitchFamily="84" charset="0"/>
              </a:rPr>
              <a:t>G</a:t>
            </a:r>
            <a:r>
              <a:rPr lang="en-US" sz="2800" b="1">
                <a:solidFill>
                  <a:srgbClr val="CC0000"/>
                </a:solidFill>
                <a:latin typeface="Courier" pitchFamily="84" charset="0"/>
              </a:rPr>
              <a:t>G|</a:t>
            </a:r>
            <a:r>
              <a:rPr lang="en-US" sz="2800" b="1">
                <a:solidFill>
                  <a:srgbClr val="0F116A"/>
                </a:solidFill>
                <a:latin typeface="Courier" pitchFamily="84" charset="0"/>
              </a:rPr>
              <a:t>G</a:t>
            </a:r>
            <a:r>
              <a:rPr lang="en-US" sz="2800" b="1">
                <a:solidFill>
                  <a:srgbClr val="008000"/>
                </a:solidFill>
                <a:latin typeface="Courier" pitchFamily="84" charset="0"/>
              </a:rPr>
              <a:t>UC</a:t>
            </a:r>
            <a:r>
              <a:rPr lang="en-US" sz="2800" b="1">
                <a:solidFill>
                  <a:srgbClr val="CC0000"/>
                </a:solidFill>
                <a:latin typeface="Courier" pitchFamily="84" charset="0"/>
              </a:rPr>
              <a:t>|</a:t>
            </a:r>
            <a:r>
              <a:rPr lang="en-US" sz="2800" b="1">
                <a:solidFill>
                  <a:srgbClr val="008000"/>
                </a:solidFill>
                <a:latin typeface="Courier" pitchFamily="84" charset="0"/>
              </a:rPr>
              <a:t>CGA</a:t>
            </a:r>
            <a:r>
              <a:rPr lang="en-US" sz="2800" b="1">
                <a:solidFill>
                  <a:srgbClr val="CC0000"/>
                </a:solidFill>
                <a:latin typeface="Courier" pitchFamily="84" charset="0"/>
              </a:rPr>
              <a:t>|</a:t>
            </a:r>
            <a:r>
              <a:rPr lang="en-US" sz="2800" b="1">
                <a:solidFill>
                  <a:srgbClr val="008000"/>
                </a:solidFill>
                <a:latin typeface="Courier" pitchFamily="84" charset="0"/>
              </a:rPr>
              <a:t>UAA</a:t>
            </a:r>
            <a:r>
              <a:rPr lang="en-US" sz="2800" b="1">
                <a:solidFill>
                  <a:srgbClr val="CC0000"/>
                </a:solidFill>
                <a:latin typeface="Courier" pitchFamily="84" charset="0"/>
              </a:rPr>
              <a:t>|</a:t>
            </a:r>
            <a:r>
              <a:rPr lang="en-US" sz="2800" b="1">
                <a:solidFill>
                  <a:srgbClr val="008000"/>
                </a:solidFill>
                <a:latin typeface="Courier" pitchFamily="84" charset="0"/>
              </a:rPr>
              <a:t>GGG</a:t>
            </a:r>
            <a:r>
              <a:rPr lang="en-US" sz="2800" b="1">
                <a:solidFill>
                  <a:srgbClr val="CC0000"/>
                </a:solidFill>
                <a:latin typeface="Courier" pitchFamily="84" charset="0"/>
              </a:rPr>
              <a:t>|</a:t>
            </a:r>
            <a:r>
              <a:rPr lang="en-US" sz="2800" b="1">
                <a:solidFill>
                  <a:srgbClr val="008000"/>
                </a:solidFill>
                <a:latin typeface="Courier" pitchFamily="84" charset="0"/>
              </a:rPr>
              <a:t>CCA</a:t>
            </a:r>
            <a:r>
              <a:rPr lang="en-US" sz="2800" b="1">
                <a:solidFill>
                  <a:srgbClr val="CC0000"/>
                </a:solidFill>
                <a:latin typeface="Courier" pitchFamily="84" charset="0"/>
              </a:rPr>
              <a:t>|</a:t>
            </a:r>
            <a:r>
              <a:rPr lang="en-US" sz="2800" b="1">
                <a:solidFill>
                  <a:srgbClr val="008000"/>
                </a:solidFill>
                <a:latin typeface="Courier" pitchFamily="84" charset="0"/>
              </a:rPr>
              <a:t>U</a:t>
            </a:r>
          </a:p>
        </p:txBody>
      </p:sp>
      <p:sp>
        <p:nvSpPr>
          <p:cNvPr id="668682" name="Text Box 10"/>
          <p:cNvSpPr txBox="1">
            <a:spLocks noChangeArrowheads="1"/>
          </p:cNvSpPr>
          <p:nvPr/>
        </p:nvSpPr>
        <p:spPr bwMode="auto">
          <a:xfrm>
            <a:off x="1835150" y="5105400"/>
            <a:ext cx="6159500"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AUGC</a:t>
            </a:r>
            <a:r>
              <a:rPr lang="en-US" sz="2800" b="1">
                <a:solidFill>
                  <a:srgbClr val="0F116A"/>
                </a:solidFill>
                <a:latin typeface="Courier" pitchFamily="84" charset="0"/>
              </a:rPr>
              <a:t>G</a:t>
            </a:r>
            <a:r>
              <a:rPr lang="en-US" sz="2800" b="1">
                <a:solidFill>
                  <a:srgbClr val="CC0000"/>
                </a:solidFill>
                <a:latin typeface="Courier" pitchFamily="84" charset="0"/>
              </a:rPr>
              <a:t>GCTATGG</a:t>
            </a:r>
            <a:r>
              <a:rPr lang="en-US" sz="2800" b="1">
                <a:solidFill>
                  <a:srgbClr val="0F116A"/>
                </a:solidFill>
                <a:latin typeface="Courier" pitchFamily="84" charset="0"/>
              </a:rPr>
              <a:t>G</a:t>
            </a:r>
            <a:r>
              <a:rPr lang="en-US" sz="2800" b="1">
                <a:solidFill>
                  <a:srgbClr val="008000"/>
                </a:solidFill>
                <a:latin typeface="Courier" pitchFamily="84" charset="0"/>
              </a:rPr>
              <a:t>UCCGAUAAGGGCCAU</a:t>
            </a:r>
            <a:endParaRPr lang="en-US" sz="2800">
              <a:latin typeface="Courier" pitchFamily="84" charset="0"/>
            </a:endParaRPr>
          </a:p>
        </p:txBody>
      </p:sp>
      <p:sp>
        <p:nvSpPr>
          <p:cNvPr id="668683" name="Text Box 11"/>
          <p:cNvSpPr txBox="1">
            <a:spLocks noChangeArrowheads="1"/>
          </p:cNvSpPr>
          <p:nvPr/>
        </p:nvSpPr>
        <p:spPr bwMode="auto">
          <a:xfrm>
            <a:off x="2474913" y="5511800"/>
            <a:ext cx="4878387"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008000"/>
                </a:solidFill>
                <a:latin typeface="Courier" pitchFamily="84" charset="0"/>
              </a:rPr>
              <a:t>AUGC</a:t>
            </a:r>
            <a:r>
              <a:rPr lang="en-US" sz="2800" b="1">
                <a:solidFill>
                  <a:srgbClr val="0F116A"/>
                </a:solidFill>
                <a:latin typeface="Courier" pitchFamily="84" charset="0"/>
              </a:rPr>
              <a:t>G</a:t>
            </a:r>
            <a:r>
              <a:rPr lang="en-US" sz="2800" b="1">
                <a:solidFill>
                  <a:srgbClr val="CC0000"/>
                </a:solidFill>
                <a:latin typeface="Courier" pitchFamily="84" charset="0"/>
              </a:rPr>
              <a:t>G</a:t>
            </a:r>
            <a:r>
              <a:rPr lang="en-US" sz="2800" b="1">
                <a:solidFill>
                  <a:srgbClr val="0F116A"/>
                </a:solidFill>
                <a:latin typeface="Courier" pitchFamily="84" charset="0"/>
              </a:rPr>
              <a:t>G</a:t>
            </a:r>
            <a:r>
              <a:rPr lang="en-US" sz="2800" b="1">
                <a:solidFill>
                  <a:srgbClr val="008000"/>
                </a:solidFill>
                <a:latin typeface="Courier" pitchFamily="84" charset="0"/>
              </a:rPr>
              <a:t>UCCGAUAAGGGCCAU</a:t>
            </a:r>
            <a:endParaRPr lang="en-US" sz="2800">
              <a:latin typeface="Courier" pitchFamily="84" charset="0"/>
            </a:endParaRPr>
          </a:p>
        </p:txBody>
      </p:sp>
      <p:sp>
        <p:nvSpPr>
          <p:cNvPr id="668684" name="Text Box 12"/>
          <p:cNvSpPr txBox="1">
            <a:spLocks noChangeArrowheads="1"/>
          </p:cNvSpPr>
          <p:nvPr/>
        </p:nvSpPr>
        <p:spPr bwMode="auto">
          <a:xfrm>
            <a:off x="1828800" y="4572000"/>
            <a:ext cx="5945188"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660000"/>
                </a:solidFill>
                <a:latin typeface="Courier" pitchFamily="84" charset="0"/>
              </a:rPr>
              <a:t>Met</a:t>
            </a:r>
            <a:r>
              <a:rPr lang="en-US" sz="2800" b="1">
                <a:solidFill>
                  <a:srgbClr val="CC0000"/>
                </a:solidFill>
                <a:latin typeface="Courier" pitchFamily="84" charset="0"/>
              </a:rPr>
              <a:t>|</a:t>
            </a:r>
            <a:r>
              <a:rPr lang="en-US" sz="2800" b="1">
                <a:solidFill>
                  <a:srgbClr val="660000"/>
                </a:solidFill>
                <a:latin typeface="Courier" pitchFamily="84" charset="0"/>
              </a:rPr>
              <a:t>Arg</a:t>
            </a:r>
            <a:r>
              <a:rPr lang="en-US" sz="2800" b="1">
                <a:solidFill>
                  <a:srgbClr val="CC0000"/>
                </a:solidFill>
                <a:latin typeface="Courier" pitchFamily="84" charset="0"/>
              </a:rPr>
              <a:t>|</a:t>
            </a:r>
            <a:r>
              <a:rPr lang="en-US" sz="2800" b="1">
                <a:solidFill>
                  <a:srgbClr val="660000"/>
                </a:solidFill>
                <a:latin typeface="Courier" pitchFamily="84" charset="0"/>
              </a:rPr>
              <a:t>Ser</a:t>
            </a:r>
            <a:r>
              <a:rPr lang="en-US" sz="2800" b="1">
                <a:solidFill>
                  <a:srgbClr val="CC0000"/>
                </a:solidFill>
                <a:latin typeface="Courier" pitchFamily="84" charset="0"/>
              </a:rPr>
              <a:t>|</a:t>
            </a:r>
            <a:r>
              <a:rPr lang="en-US" sz="2800" b="1">
                <a:solidFill>
                  <a:srgbClr val="660000"/>
                </a:solidFill>
                <a:latin typeface="Courier" pitchFamily="84" charset="0"/>
              </a:rPr>
              <a:t>Asp</a:t>
            </a:r>
            <a:r>
              <a:rPr lang="en-US" sz="2800" b="1">
                <a:solidFill>
                  <a:srgbClr val="CC0000"/>
                </a:solidFill>
                <a:latin typeface="Courier" pitchFamily="84" charset="0"/>
              </a:rPr>
              <a:t>|</a:t>
            </a:r>
            <a:r>
              <a:rPr lang="en-US" sz="2800" b="1">
                <a:solidFill>
                  <a:srgbClr val="660000"/>
                </a:solidFill>
                <a:latin typeface="Courier" pitchFamily="84" charset="0"/>
              </a:rPr>
              <a:t>Lys</a:t>
            </a:r>
            <a:r>
              <a:rPr lang="en-US" sz="2800" b="1">
                <a:solidFill>
                  <a:srgbClr val="CC0000"/>
                </a:solidFill>
                <a:latin typeface="Courier" pitchFamily="84" charset="0"/>
              </a:rPr>
              <a:t>|</a:t>
            </a:r>
            <a:r>
              <a:rPr lang="en-US" sz="2800" b="1">
                <a:solidFill>
                  <a:srgbClr val="660000"/>
                </a:solidFill>
                <a:latin typeface="Courier" pitchFamily="84" charset="0"/>
              </a:rPr>
              <a:t>Gly</a:t>
            </a:r>
            <a:r>
              <a:rPr lang="en-US" sz="2800" b="1">
                <a:solidFill>
                  <a:srgbClr val="CC0000"/>
                </a:solidFill>
                <a:latin typeface="Courier" pitchFamily="84" charset="0"/>
              </a:rPr>
              <a:t>|</a:t>
            </a:r>
            <a:r>
              <a:rPr lang="en-US" sz="2800" b="1">
                <a:solidFill>
                  <a:srgbClr val="660000"/>
                </a:solidFill>
                <a:latin typeface="Courier" pitchFamily="84" charset="0"/>
              </a:rPr>
              <a:t>His</a:t>
            </a:r>
            <a:endParaRPr lang="en-US" sz="3200" b="1">
              <a:latin typeface="Courier" pitchFamily="84" charset="0"/>
            </a:endParaRPr>
          </a:p>
        </p:txBody>
      </p:sp>
      <p:sp>
        <p:nvSpPr>
          <p:cNvPr id="668685" name="Text Box 13"/>
          <p:cNvSpPr txBox="1">
            <a:spLocks noChangeArrowheads="1"/>
          </p:cNvSpPr>
          <p:nvPr/>
        </p:nvSpPr>
        <p:spPr bwMode="auto">
          <a:xfrm>
            <a:off x="1828800" y="6324600"/>
            <a:ext cx="4665663" cy="519113"/>
          </a:xfrm>
          <a:prstGeom prst="rect">
            <a:avLst/>
          </a:prstGeom>
          <a:noFill/>
          <a:ln w="9525">
            <a:noFill/>
            <a:miter lim="800000"/>
            <a:headEnd/>
            <a:tailEnd/>
          </a:ln>
          <a:effectLst/>
        </p:spPr>
        <p:txBody>
          <a:bodyPr wrap="none" anchor="ctr">
            <a:spAutoFit/>
          </a:bodyPr>
          <a:lstStyle/>
          <a:p>
            <a:pPr>
              <a:spcBef>
                <a:spcPct val="50000"/>
              </a:spcBef>
            </a:pPr>
            <a:r>
              <a:rPr lang="en-US" sz="2800" b="1">
                <a:solidFill>
                  <a:srgbClr val="660000"/>
                </a:solidFill>
                <a:latin typeface="Courier" pitchFamily="84" charset="0"/>
              </a:rPr>
              <a:t>Met</a:t>
            </a:r>
            <a:r>
              <a:rPr lang="en-US" sz="2800" b="1">
                <a:solidFill>
                  <a:srgbClr val="CC0000"/>
                </a:solidFill>
                <a:latin typeface="Courier" pitchFamily="84" charset="0"/>
              </a:rPr>
              <a:t>|</a:t>
            </a:r>
            <a:r>
              <a:rPr lang="en-US" sz="2800" b="1">
                <a:solidFill>
                  <a:srgbClr val="660000"/>
                </a:solidFill>
                <a:latin typeface="Courier" pitchFamily="84" charset="0"/>
              </a:rPr>
              <a:t>Arg</a:t>
            </a:r>
            <a:r>
              <a:rPr lang="en-US" sz="2800" b="1">
                <a:solidFill>
                  <a:srgbClr val="CC0000"/>
                </a:solidFill>
                <a:latin typeface="Courier" pitchFamily="84" charset="0"/>
              </a:rPr>
              <a:t>|</a:t>
            </a:r>
            <a:r>
              <a:rPr lang="en-US" sz="2800" b="1">
                <a:solidFill>
                  <a:srgbClr val="660000"/>
                </a:solidFill>
                <a:latin typeface="Courier" pitchFamily="84" charset="0"/>
              </a:rPr>
              <a:t>Val</a:t>
            </a:r>
            <a:r>
              <a:rPr lang="en-US" sz="2800" b="1">
                <a:solidFill>
                  <a:srgbClr val="CC0000"/>
                </a:solidFill>
                <a:latin typeface="Courier" pitchFamily="84" charset="0"/>
              </a:rPr>
              <a:t>|</a:t>
            </a:r>
            <a:r>
              <a:rPr lang="en-US" sz="2800" b="1">
                <a:solidFill>
                  <a:srgbClr val="660000"/>
                </a:solidFill>
                <a:latin typeface="Courier" pitchFamily="84" charset="0"/>
              </a:rPr>
              <a:t>Arg</a:t>
            </a:r>
            <a:r>
              <a:rPr lang="en-US" sz="2800" b="1">
                <a:solidFill>
                  <a:srgbClr val="CC0000"/>
                </a:solidFill>
                <a:latin typeface="Courier" pitchFamily="84" charset="0"/>
              </a:rPr>
              <a:t>|</a:t>
            </a:r>
            <a:r>
              <a:rPr lang="en-US" sz="2800" b="1">
                <a:solidFill>
                  <a:srgbClr val="660000"/>
                </a:solidFill>
                <a:latin typeface="Courier" pitchFamily="84" charset="0"/>
              </a:rPr>
              <a:t>STOP</a:t>
            </a:r>
            <a:r>
              <a:rPr lang="en-US" sz="2800" b="1">
                <a:solidFill>
                  <a:srgbClr val="CC0000"/>
                </a:solidFill>
                <a:latin typeface="Courier" pitchFamily="84" charset="0"/>
              </a:rPr>
              <a:t>|</a:t>
            </a:r>
            <a:endParaRPr lang="en-US" sz="3200" b="1">
              <a:latin typeface="Courier"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anim calcmode="lin" valueType="num">
                                      <p:cBhvr additive="base">
                                        <p:cTn id="7" dur="500" fill="hold"/>
                                        <p:tgtEl>
                                          <p:spTgt spid="66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8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8675">
                                            <p:txEl>
                                              <p:pRg st="1" end="1"/>
                                            </p:txEl>
                                          </p:spTgt>
                                        </p:tgtEl>
                                        <p:attrNameLst>
                                          <p:attrName>style.visibility</p:attrName>
                                        </p:attrNameLst>
                                      </p:cBhvr>
                                      <p:to>
                                        <p:strVal val="visible"/>
                                      </p:to>
                                    </p:set>
                                    <p:anim calcmode="lin" valueType="num">
                                      <p:cBhvr additive="base">
                                        <p:cTn id="13" dur="500" fill="hold"/>
                                        <p:tgtEl>
                                          <p:spTgt spid="66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8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8678">
                                            <p:txEl>
                                              <p:pRg st="0" end="0"/>
                                            </p:txEl>
                                          </p:spTgt>
                                        </p:tgtEl>
                                        <p:attrNameLst>
                                          <p:attrName>style.visibility</p:attrName>
                                        </p:attrNameLst>
                                      </p:cBhvr>
                                      <p:to>
                                        <p:strVal val="visible"/>
                                      </p:to>
                                    </p:set>
                                    <p:anim calcmode="lin" valueType="num">
                                      <p:cBhvr additive="base">
                                        <p:cTn id="19" dur="500" fill="hold"/>
                                        <p:tgtEl>
                                          <p:spTgt spid="66867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86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8679">
                                            <p:txEl>
                                              <p:pRg st="0" end="0"/>
                                            </p:txEl>
                                          </p:spTgt>
                                        </p:tgtEl>
                                        <p:attrNameLst>
                                          <p:attrName>style.visibility</p:attrName>
                                        </p:attrNameLst>
                                      </p:cBhvr>
                                      <p:to>
                                        <p:strVal val="visible"/>
                                      </p:to>
                                    </p:set>
                                    <p:anim calcmode="lin" valueType="num">
                                      <p:cBhvr additive="base">
                                        <p:cTn id="25" dur="500" fill="hold"/>
                                        <p:tgtEl>
                                          <p:spTgt spid="66867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86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8677">
                                            <p:txEl>
                                              <p:pRg st="0" end="0"/>
                                            </p:txEl>
                                          </p:spTgt>
                                        </p:tgtEl>
                                        <p:attrNameLst>
                                          <p:attrName>style.visibility</p:attrName>
                                        </p:attrNameLst>
                                      </p:cBhvr>
                                      <p:to>
                                        <p:strVal val="visible"/>
                                      </p:to>
                                    </p:set>
                                    <p:anim calcmode="lin" valueType="num">
                                      <p:cBhvr additive="base">
                                        <p:cTn id="31" dur="500" fill="hold"/>
                                        <p:tgtEl>
                                          <p:spTgt spid="66867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8684">
                                            <p:txEl>
                                              <p:pRg st="0" end="0"/>
                                            </p:txEl>
                                          </p:spTgt>
                                        </p:tgtEl>
                                        <p:attrNameLst>
                                          <p:attrName>style.visibility</p:attrName>
                                        </p:attrNameLst>
                                      </p:cBhvr>
                                      <p:to>
                                        <p:strVal val="visible"/>
                                      </p:to>
                                    </p:set>
                                    <p:anim calcmode="lin" valueType="num">
                                      <p:cBhvr additive="base">
                                        <p:cTn id="37" dur="500" fill="hold"/>
                                        <p:tgtEl>
                                          <p:spTgt spid="66868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86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8680"/>
                                        </p:tgtEl>
                                        <p:attrNameLst>
                                          <p:attrName>style.visibility</p:attrName>
                                        </p:attrNameLst>
                                      </p:cBhvr>
                                      <p:to>
                                        <p:strVal val="visible"/>
                                      </p:to>
                                    </p:set>
                                    <p:anim calcmode="lin" valueType="num">
                                      <p:cBhvr additive="base">
                                        <p:cTn id="43" dur="500" fill="hold"/>
                                        <p:tgtEl>
                                          <p:spTgt spid="668680"/>
                                        </p:tgtEl>
                                        <p:attrNameLst>
                                          <p:attrName>ppt_x</p:attrName>
                                        </p:attrNameLst>
                                      </p:cBhvr>
                                      <p:tavLst>
                                        <p:tav tm="0">
                                          <p:val>
                                            <p:strVal val="0-#ppt_w/2"/>
                                          </p:val>
                                        </p:tav>
                                        <p:tav tm="100000">
                                          <p:val>
                                            <p:strVal val="#ppt_x"/>
                                          </p:val>
                                        </p:tav>
                                      </p:tavLst>
                                    </p:anim>
                                    <p:anim calcmode="lin" valueType="num">
                                      <p:cBhvr additive="base">
                                        <p:cTn id="44" dur="500" fill="hold"/>
                                        <p:tgtEl>
                                          <p:spTgt spid="6686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668682">
                                            <p:txEl>
                                              <p:pRg st="0" end="0"/>
                                            </p:txEl>
                                          </p:spTgt>
                                        </p:tgtEl>
                                        <p:attrNameLst>
                                          <p:attrName>style.visibility</p:attrName>
                                        </p:attrNameLst>
                                      </p:cBhvr>
                                      <p:to>
                                        <p:strVal val="visible"/>
                                      </p:to>
                                    </p:set>
                                    <p:anim calcmode="lin" valueType="num">
                                      <p:cBhvr additive="base">
                                        <p:cTn id="48" dur="500" fill="hold"/>
                                        <p:tgtEl>
                                          <p:spTgt spid="668682">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686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68683">
                                            <p:txEl>
                                              <p:pRg st="0" end="0"/>
                                            </p:txEl>
                                          </p:spTgt>
                                        </p:tgtEl>
                                        <p:attrNameLst>
                                          <p:attrName>style.visibility</p:attrName>
                                        </p:attrNameLst>
                                      </p:cBhvr>
                                      <p:to>
                                        <p:strVal val="visible"/>
                                      </p:to>
                                    </p:set>
                                    <p:anim calcmode="lin" valueType="num">
                                      <p:cBhvr additive="base">
                                        <p:cTn id="54" dur="500" fill="hold"/>
                                        <p:tgtEl>
                                          <p:spTgt spid="668683">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686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68681">
                                            <p:txEl>
                                              <p:pRg st="0" end="0"/>
                                            </p:txEl>
                                          </p:spTgt>
                                        </p:tgtEl>
                                        <p:attrNameLst>
                                          <p:attrName>style.visibility</p:attrName>
                                        </p:attrNameLst>
                                      </p:cBhvr>
                                      <p:to>
                                        <p:strVal val="visible"/>
                                      </p:to>
                                    </p:set>
                                    <p:anim calcmode="lin" valueType="num">
                                      <p:cBhvr additive="base">
                                        <p:cTn id="60" dur="500" fill="hold"/>
                                        <p:tgtEl>
                                          <p:spTgt spid="668681">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686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668685">
                                            <p:txEl>
                                              <p:pRg st="0" end="0"/>
                                            </p:txEl>
                                          </p:spTgt>
                                        </p:tgtEl>
                                        <p:attrNameLst>
                                          <p:attrName>style.visibility</p:attrName>
                                        </p:attrNameLst>
                                      </p:cBhvr>
                                      <p:to>
                                        <p:strVal val="visible"/>
                                      </p:to>
                                    </p:set>
                                    <p:anim calcmode="lin" valueType="num">
                                      <p:cBhvr additive="base">
                                        <p:cTn id="66" dur="500" fill="hold"/>
                                        <p:tgtEl>
                                          <p:spTgt spid="668685">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6686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autoUpdateAnimBg="0"/>
      <p:bldP spid="668677" grpId="0" build="p" autoUpdateAnimBg="0"/>
      <p:bldP spid="668678" grpId="0" build="p" autoUpdateAnimBg="0"/>
      <p:bldP spid="668679" grpId="0" build="p" autoUpdateAnimBg="0"/>
      <p:bldP spid="668680" grpId="0" animBg="1"/>
      <p:bldP spid="668681" grpId="0" build="p" autoUpdateAnimBg="0"/>
      <p:bldP spid="668682" grpId="0" build="p" autoUpdateAnimBg="0"/>
      <p:bldP spid="668683" grpId="0" build="p" autoUpdateAnimBg="0"/>
      <p:bldP spid="668684" grpId="0" build="p" autoUpdateAnimBg="0"/>
      <p:bldP spid="66868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a:t>Alternative splicing</a:t>
            </a:r>
          </a:p>
        </p:txBody>
      </p:sp>
      <p:pic>
        <p:nvPicPr>
          <p:cNvPr id="670723" name="Picture 3"/>
          <p:cNvPicPr>
            <a:picLocks noChangeAspect="1" noChangeArrowheads="1"/>
          </p:cNvPicPr>
          <p:nvPr/>
        </p:nvPicPr>
        <p:blipFill>
          <a:blip r:embed="rId4" cstate="print"/>
          <a:srcRect b="4114"/>
          <a:stretch>
            <a:fillRect/>
          </a:stretch>
        </p:blipFill>
        <p:spPr bwMode="auto">
          <a:xfrm>
            <a:off x="2590800" y="2678113"/>
            <a:ext cx="6553200" cy="4122737"/>
          </a:xfrm>
          <a:prstGeom prst="rect">
            <a:avLst/>
          </a:prstGeom>
          <a:noFill/>
        </p:spPr>
      </p:pic>
      <p:sp>
        <p:nvSpPr>
          <p:cNvPr id="670724" name="Rectangle 4" descr="Rectangle: Click to edit Master text styles&#10;Second level&#10;Third level&#10;Fourth level&#10;Fifth level"/>
          <p:cNvSpPr>
            <a:spLocks noGrp="1" noChangeArrowheads="1"/>
          </p:cNvSpPr>
          <p:nvPr>
            <p:ph type="body" idx="1"/>
          </p:nvPr>
        </p:nvSpPr>
        <p:spPr>
          <a:xfrm>
            <a:off x="838200" y="1371600"/>
            <a:ext cx="7772400" cy="1371600"/>
          </a:xfrm>
          <a:noFill/>
          <a:ln/>
        </p:spPr>
        <p:txBody>
          <a:bodyPr/>
          <a:lstStyle/>
          <a:p>
            <a:r>
              <a:rPr lang="en-US" sz="2600"/>
              <a:t>Alternative mRNAs produced from same gene</a:t>
            </a:r>
          </a:p>
          <a:p>
            <a:pPr lvl="1"/>
            <a:r>
              <a:rPr lang="en-US" sz="2400"/>
              <a:t>when is an intron not an intron…</a:t>
            </a:r>
          </a:p>
          <a:p>
            <a:pPr lvl="1"/>
            <a:r>
              <a:rPr lang="en-US" sz="2400"/>
              <a:t>different segments treated as exons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0724">
                                            <p:txEl>
                                              <p:pRg st="0" end="0"/>
                                            </p:txEl>
                                          </p:spTgt>
                                        </p:tgtEl>
                                        <p:attrNameLst>
                                          <p:attrName>style.visibility</p:attrName>
                                        </p:attrNameLst>
                                      </p:cBhvr>
                                      <p:to>
                                        <p:strVal val="visible"/>
                                      </p:to>
                                    </p:set>
                                    <p:anim calcmode="lin" valueType="num">
                                      <p:cBhvr additive="base">
                                        <p:cTn id="7" dur="500" fill="hold"/>
                                        <p:tgtEl>
                                          <p:spTgt spid="6707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07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0724">
                                            <p:txEl>
                                              <p:pRg st="1" end="1"/>
                                            </p:txEl>
                                          </p:spTgt>
                                        </p:tgtEl>
                                        <p:attrNameLst>
                                          <p:attrName>style.visibility</p:attrName>
                                        </p:attrNameLst>
                                      </p:cBhvr>
                                      <p:to>
                                        <p:strVal val="visible"/>
                                      </p:to>
                                    </p:set>
                                    <p:anim calcmode="lin" valueType="num">
                                      <p:cBhvr additive="base">
                                        <p:cTn id="13" dur="500" fill="hold"/>
                                        <p:tgtEl>
                                          <p:spTgt spid="6707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0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0724">
                                            <p:txEl>
                                              <p:pRg st="2" end="2"/>
                                            </p:txEl>
                                          </p:spTgt>
                                        </p:tgtEl>
                                        <p:attrNameLst>
                                          <p:attrName>style.visibility</p:attrName>
                                        </p:attrNameLst>
                                      </p:cBhvr>
                                      <p:to>
                                        <p:strVal val="visible"/>
                                      </p:to>
                                    </p:set>
                                    <p:anim calcmode="lin" valueType="num">
                                      <p:cBhvr additive="base">
                                        <p:cTn id="19" dur="500" fill="hold"/>
                                        <p:tgtEl>
                                          <p:spTgt spid="6707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0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694313" name="Group 41"/>
          <p:cNvGrpSpPr>
            <a:grpSpLocks/>
          </p:cNvGrpSpPr>
          <p:nvPr/>
        </p:nvGrpSpPr>
        <p:grpSpPr bwMode="auto">
          <a:xfrm>
            <a:off x="1227138" y="4872038"/>
            <a:ext cx="6784975" cy="1741487"/>
            <a:chOff x="1361" y="3281"/>
            <a:chExt cx="3050" cy="783"/>
          </a:xfrm>
        </p:grpSpPr>
        <p:pic>
          <p:nvPicPr>
            <p:cNvPr id="694274" name="Picture 2" descr="15_12"/>
            <p:cNvPicPr>
              <a:picLocks noChangeAspect="1" noChangeArrowheads="1"/>
            </p:cNvPicPr>
            <p:nvPr/>
          </p:nvPicPr>
          <p:blipFill>
            <a:blip r:embed="rId4" cstate="print"/>
            <a:srcRect l="16875" t="48000" r="1688" b="22501"/>
            <a:stretch>
              <a:fillRect/>
            </a:stretch>
          </p:blipFill>
          <p:spPr bwMode="auto">
            <a:xfrm>
              <a:off x="1453" y="3281"/>
              <a:ext cx="2886" cy="783"/>
            </a:xfrm>
            <a:prstGeom prst="rect">
              <a:avLst/>
            </a:prstGeom>
            <a:noFill/>
            <a:ln w="9525">
              <a:noFill/>
              <a:miter lim="800000"/>
              <a:headEnd/>
              <a:tailEnd/>
            </a:ln>
            <a:effectLst/>
          </p:spPr>
        </p:pic>
        <p:sp>
          <p:nvSpPr>
            <p:cNvPr id="694275" name="Rectangle 3"/>
            <p:cNvSpPr>
              <a:spLocks noChangeArrowheads="1"/>
            </p:cNvSpPr>
            <p:nvPr/>
          </p:nvSpPr>
          <p:spPr bwMode="auto">
            <a:xfrm>
              <a:off x="1745" y="3281"/>
              <a:ext cx="144" cy="432"/>
            </a:xfrm>
            <a:prstGeom prst="rect">
              <a:avLst/>
            </a:prstGeom>
            <a:solidFill>
              <a:schemeClr val="bg1"/>
            </a:solidFill>
            <a:ln w="9525">
              <a:noFill/>
              <a:miter lim="800000"/>
              <a:headEnd/>
              <a:tailEnd/>
            </a:ln>
            <a:effectLst/>
          </p:spPr>
          <p:txBody>
            <a:bodyPr wrap="none" anchor="ctr"/>
            <a:lstStyle/>
            <a:p>
              <a:endParaRPr lang="en-US"/>
            </a:p>
          </p:txBody>
        </p:sp>
        <p:sp>
          <p:nvSpPr>
            <p:cNvPr id="694276" name="Rectangle 4"/>
            <p:cNvSpPr>
              <a:spLocks noChangeArrowheads="1"/>
            </p:cNvSpPr>
            <p:nvPr/>
          </p:nvSpPr>
          <p:spPr bwMode="auto">
            <a:xfrm>
              <a:off x="1361" y="3761"/>
              <a:ext cx="192" cy="192"/>
            </a:xfrm>
            <a:prstGeom prst="rect">
              <a:avLst/>
            </a:prstGeom>
            <a:solidFill>
              <a:schemeClr val="bg1"/>
            </a:solidFill>
            <a:ln w="9525">
              <a:noFill/>
              <a:miter lim="800000"/>
              <a:headEnd/>
              <a:tailEnd/>
            </a:ln>
            <a:effectLst/>
          </p:spPr>
          <p:txBody>
            <a:bodyPr wrap="none" anchor="ctr"/>
            <a:lstStyle/>
            <a:p>
              <a:endParaRPr lang="en-US"/>
            </a:p>
          </p:txBody>
        </p:sp>
        <p:sp>
          <p:nvSpPr>
            <p:cNvPr id="694277" name="Rectangle 5"/>
            <p:cNvSpPr>
              <a:spLocks noChangeArrowheads="1"/>
            </p:cNvSpPr>
            <p:nvPr/>
          </p:nvSpPr>
          <p:spPr bwMode="auto">
            <a:xfrm>
              <a:off x="3857" y="3521"/>
              <a:ext cx="4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A</a:t>
              </a:r>
              <a:endParaRPr lang="en-US" sz="1200" b="1"/>
            </a:p>
          </p:txBody>
        </p:sp>
        <p:sp>
          <p:nvSpPr>
            <p:cNvPr id="694278" name="Rectangle 6"/>
            <p:cNvSpPr>
              <a:spLocks noChangeArrowheads="1"/>
            </p:cNvSpPr>
            <p:nvPr/>
          </p:nvSpPr>
          <p:spPr bwMode="auto">
            <a:xfrm rot="-794184">
              <a:off x="3950" y="3505"/>
              <a:ext cx="4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A</a:t>
              </a:r>
              <a:endParaRPr lang="en-US" sz="1200" b="1"/>
            </a:p>
          </p:txBody>
        </p:sp>
        <p:sp>
          <p:nvSpPr>
            <p:cNvPr id="694279" name="Rectangle 7"/>
            <p:cNvSpPr>
              <a:spLocks noChangeArrowheads="1"/>
            </p:cNvSpPr>
            <p:nvPr/>
          </p:nvSpPr>
          <p:spPr bwMode="auto">
            <a:xfrm rot="-1344314">
              <a:off x="4043" y="3478"/>
              <a:ext cx="4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A</a:t>
              </a:r>
              <a:endParaRPr lang="en-US" sz="1200" b="1"/>
            </a:p>
          </p:txBody>
        </p:sp>
        <p:sp>
          <p:nvSpPr>
            <p:cNvPr id="694280" name="Rectangle 8"/>
            <p:cNvSpPr>
              <a:spLocks noChangeArrowheads="1"/>
            </p:cNvSpPr>
            <p:nvPr/>
          </p:nvSpPr>
          <p:spPr bwMode="auto">
            <a:xfrm rot="-1344314">
              <a:off x="4139" y="3430"/>
              <a:ext cx="4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A</a:t>
              </a:r>
              <a:endParaRPr lang="en-US" sz="1200" b="1"/>
            </a:p>
          </p:txBody>
        </p:sp>
        <p:sp>
          <p:nvSpPr>
            <p:cNvPr id="694281" name="Rectangle 9"/>
            <p:cNvSpPr>
              <a:spLocks noChangeArrowheads="1"/>
            </p:cNvSpPr>
            <p:nvPr/>
          </p:nvSpPr>
          <p:spPr bwMode="auto">
            <a:xfrm rot="-1344314">
              <a:off x="4235" y="3382"/>
              <a:ext cx="4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A</a:t>
              </a:r>
              <a:endParaRPr lang="en-US" sz="1200" b="1"/>
            </a:p>
          </p:txBody>
        </p:sp>
        <p:sp>
          <p:nvSpPr>
            <p:cNvPr id="694282" name="Rectangle 10"/>
            <p:cNvSpPr>
              <a:spLocks noChangeArrowheads="1"/>
            </p:cNvSpPr>
            <p:nvPr/>
          </p:nvSpPr>
          <p:spPr bwMode="auto">
            <a:xfrm rot="-1283065">
              <a:off x="3603" y="3292"/>
              <a:ext cx="540" cy="110"/>
            </a:xfrm>
            <a:prstGeom prst="rect">
              <a:avLst/>
            </a:prstGeom>
            <a:noFill/>
            <a:ln w="9525">
              <a:noFill/>
              <a:miter lim="800000"/>
              <a:headEnd/>
              <a:tailEnd/>
            </a:ln>
          </p:spPr>
          <p:txBody>
            <a:bodyPr wrap="none" lIns="0" tIns="0" rIns="0" bIns="0">
              <a:spAutoFit/>
            </a:bodyPr>
            <a:lstStyle/>
            <a:p>
              <a:pPr algn="l"/>
              <a:r>
                <a:rPr lang="en-US" b="1">
                  <a:solidFill>
                    <a:srgbClr val="000000"/>
                  </a:solidFill>
                </a:rPr>
                <a:t>3' poly-A tail</a:t>
              </a:r>
            </a:p>
          </p:txBody>
        </p:sp>
        <p:pic>
          <p:nvPicPr>
            <p:cNvPr id="694283" name="Picture 11"/>
            <p:cNvPicPr>
              <a:picLocks noChangeAspect="1" noChangeArrowheads="1"/>
            </p:cNvPicPr>
            <p:nvPr/>
          </p:nvPicPr>
          <p:blipFill>
            <a:blip r:embed="rId5" cstate="print"/>
            <a:srcRect/>
            <a:stretch>
              <a:fillRect/>
            </a:stretch>
          </p:blipFill>
          <p:spPr bwMode="auto">
            <a:xfrm>
              <a:off x="3809" y="3321"/>
              <a:ext cx="524" cy="220"/>
            </a:xfrm>
            <a:prstGeom prst="rect">
              <a:avLst/>
            </a:prstGeom>
            <a:noFill/>
            <a:ln w="9525">
              <a:noFill/>
              <a:miter lim="800000"/>
              <a:headEnd/>
              <a:tailEnd/>
            </a:ln>
            <a:effectLst/>
          </p:spPr>
        </p:pic>
        <p:sp>
          <p:nvSpPr>
            <p:cNvPr id="694284" name="Rectangle 12"/>
            <p:cNvSpPr>
              <a:spLocks noChangeArrowheads="1"/>
            </p:cNvSpPr>
            <p:nvPr/>
          </p:nvSpPr>
          <p:spPr bwMode="auto">
            <a:xfrm>
              <a:off x="2753" y="3569"/>
              <a:ext cx="209"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mRNA</a:t>
              </a:r>
              <a:endParaRPr lang="en-US" sz="1200" b="1"/>
            </a:p>
          </p:txBody>
        </p:sp>
        <p:sp>
          <p:nvSpPr>
            <p:cNvPr id="694285" name="Rectangle 13"/>
            <p:cNvSpPr>
              <a:spLocks noChangeArrowheads="1"/>
            </p:cNvSpPr>
            <p:nvPr/>
          </p:nvSpPr>
          <p:spPr bwMode="auto">
            <a:xfrm>
              <a:off x="1457" y="3809"/>
              <a:ext cx="55"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5'</a:t>
              </a:r>
              <a:endParaRPr lang="en-US" sz="1200" b="1"/>
            </a:p>
          </p:txBody>
        </p:sp>
        <p:sp>
          <p:nvSpPr>
            <p:cNvPr id="694286" name="Rectangle 14"/>
            <p:cNvSpPr>
              <a:spLocks noChangeArrowheads="1"/>
            </p:cNvSpPr>
            <p:nvPr/>
          </p:nvSpPr>
          <p:spPr bwMode="auto">
            <a:xfrm rot="-1578884">
              <a:off x="1523" y="3631"/>
              <a:ext cx="287" cy="12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5' cap</a:t>
              </a:r>
              <a:endParaRPr lang="en-US" sz="1800" b="1"/>
            </a:p>
          </p:txBody>
        </p:sp>
        <p:sp>
          <p:nvSpPr>
            <p:cNvPr id="694287" name="Rectangle 15"/>
            <p:cNvSpPr>
              <a:spLocks noChangeArrowheads="1"/>
            </p:cNvSpPr>
            <p:nvPr/>
          </p:nvSpPr>
          <p:spPr bwMode="auto">
            <a:xfrm>
              <a:off x="4357" y="3329"/>
              <a:ext cx="54"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3'</a:t>
              </a:r>
              <a:endParaRPr lang="en-US" sz="1200" b="1"/>
            </a:p>
          </p:txBody>
        </p:sp>
        <p:sp>
          <p:nvSpPr>
            <p:cNvPr id="694288" name="Rectangle 16"/>
            <p:cNvSpPr>
              <a:spLocks noChangeArrowheads="1"/>
            </p:cNvSpPr>
            <p:nvPr/>
          </p:nvSpPr>
          <p:spPr bwMode="auto">
            <a:xfrm>
              <a:off x="1601" y="3825"/>
              <a:ext cx="53"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G</a:t>
              </a:r>
              <a:endParaRPr lang="en-US" sz="1200" b="1"/>
            </a:p>
          </p:txBody>
        </p:sp>
        <p:sp>
          <p:nvSpPr>
            <p:cNvPr id="694289" name="Rectangle 17"/>
            <p:cNvSpPr>
              <a:spLocks noChangeArrowheads="1"/>
            </p:cNvSpPr>
            <p:nvPr/>
          </p:nvSpPr>
          <p:spPr bwMode="auto">
            <a:xfrm>
              <a:off x="1689" y="3801"/>
              <a:ext cx="46"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P</a:t>
              </a:r>
              <a:endParaRPr lang="en-US" sz="1200" b="1"/>
            </a:p>
          </p:txBody>
        </p:sp>
        <p:sp>
          <p:nvSpPr>
            <p:cNvPr id="694290" name="Rectangle 18"/>
            <p:cNvSpPr>
              <a:spLocks noChangeArrowheads="1"/>
            </p:cNvSpPr>
            <p:nvPr/>
          </p:nvSpPr>
          <p:spPr bwMode="auto">
            <a:xfrm>
              <a:off x="1819" y="3746"/>
              <a:ext cx="46"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P</a:t>
              </a:r>
              <a:endParaRPr lang="en-US" sz="1200" b="1"/>
            </a:p>
          </p:txBody>
        </p:sp>
        <p:sp>
          <p:nvSpPr>
            <p:cNvPr id="694291" name="Rectangle 19"/>
            <p:cNvSpPr>
              <a:spLocks noChangeArrowheads="1"/>
            </p:cNvSpPr>
            <p:nvPr/>
          </p:nvSpPr>
          <p:spPr bwMode="auto">
            <a:xfrm>
              <a:off x="1752" y="3769"/>
              <a:ext cx="46" cy="82"/>
            </a:xfrm>
            <a:prstGeom prst="rect">
              <a:avLst/>
            </a:prstGeom>
            <a:noFill/>
            <a:ln w="9525">
              <a:noFill/>
              <a:miter lim="800000"/>
              <a:headEnd/>
              <a:tailEnd/>
            </a:ln>
          </p:spPr>
          <p:txBody>
            <a:bodyPr wrap="none" lIns="0" tIns="0" rIns="0" bIns="0">
              <a:spAutoFit/>
            </a:bodyPr>
            <a:lstStyle/>
            <a:p>
              <a:pPr algn="l"/>
              <a:r>
                <a:rPr lang="en-US" sz="1200" b="1">
                  <a:solidFill>
                    <a:srgbClr val="000000"/>
                  </a:solidFill>
                </a:rPr>
                <a:t>P</a:t>
              </a:r>
              <a:endParaRPr lang="en-US" sz="1200" b="1"/>
            </a:p>
          </p:txBody>
        </p:sp>
        <p:sp>
          <p:nvSpPr>
            <p:cNvPr id="694292" name="Rectangle 20"/>
            <p:cNvSpPr>
              <a:spLocks noChangeArrowheads="1"/>
            </p:cNvSpPr>
            <p:nvPr/>
          </p:nvSpPr>
          <p:spPr bwMode="auto">
            <a:xfrm rot="-1026283">
              <a:off x="3908" y="3595"/>
              <a:ext cx="450" cy="131"/>
            </a:xfrm>
            <a:prstGeom prst="rect">
              <a:avLst/>
            </a:prstGeom>
            <a:noFill/>
            <a:ln w="9525">
              <a:noFill/>
              <a:miter lim="800000"/>
              <a:headEnd/>
              <a:tailEnd/>
            </a:ln>
            <a:effectLst/>
          </p:spPr>
          <p:txBody>
            <a:bodyPr wrap="none" anchor="ctr">
              <a:spAutoFit/>
            </a:bodyPr>
            <a:lstStyle/>
            <a:p>
              <a:r>
                <a:rPr lang="en-US" sz="1300" b="1">
                  <a:solidFill>
                    <a:srgbClr val="0F116A"/>
                  </a:solidFill>
                </a:rPr>
                <a:t>50-250 A’s</a:t>
              </a:r>
            </a:p>
          </p:txBody>
        </p:sp>
      </p:grpSp>
      <p:sp>
        <p:nvSpPr>
          <p:cNvPr id="694294" name="Rectangle 22"/>
          <p:cNvSpPr>
            <a:spLocks noGrp="1" noChangeArrowheads="1"/>
          </p:cNvSpPr>
          <p:nvPr>
            <p:ph type="title"/>
          </p:nvPr>
        </p:nvSpPr>
        <p:spPr>
          <a:xfrm>
            <a:off x="609600" y="685800"/>
            <a:ext cx="8534400" cy="762000"/>
          </a:xfrm>
        </p:spPr>
        <p:txBody>
          <a:bodyPr/>
          <a:lstStyle/>
          <a:p>
            <a:r>
              <a:rPr lang="en-US"/>
              <a:t>More post-transcriptional processing</a:t>
            </a:r>
          </a:p>
        </p:txBody>
      </p:sp>
      <p:sp>
        <p:nvSpPr>
          <p:cNvPr id="694310" name="Rectangle 38" descr="Rectangle: Click to edit Master text styles&#10;Second level&#10;Third level&#10;Fourth level&#10;Fifth level"/>
          <p:cNvSpPr>
            <a:spLocks noGrp="1" noChangeArrowheads="1"/>
          </p:cNvSpPr>
          <p:nvPr>
            <p:ph type="body" idx="1"/>
          </p:nvPr>
        </p:nvSpPr>
        <p:spPr>
          <a:xfrm>
            <a:off x="725488" y="1371600"/>
            <a:ext cx="8418512" cy="3394075"/>
          </a:xfrm>
        </p:spPr>
        <p:txBody>
          <a:bodyPr/>
          <a:lstStyle/>
          <a:p>
            <a:pPr>
              <a:lnSpc>
                <a:spcPct val="90000"/>
              </a:lnSpc>
            </a:pPr>
            <a:r>
              <a:rPr lang="en-US"/>
              <a:t>Need to protect mRNA on its trip from nucleus to cytoplasm</a:t>
            </a:r>
            <a:endParaRPr lang="en-US" sz="2600"/>
          </a:p>
          <a:p>
            <a:pPr lvl="1">
              <a:lnSpc>
                <a:spcPct val="90000"/>
              </a:lnSpc>
            </a:pPr>
            <a:r>
              <a:rPr lang="en-US"/>
              <a:t>enzymes in cytoplasm attack mRNA</a:t>
            </a:r>
          </a:p>
          <a:p>
            <a:pPr marL="1085850" lvl="2">
              <a:lnSpc>
                <a:spcPct val="90000"/>
              </a:lnSpc>
            </a:pPr>
            <a:r>
              <a:rPr lang="en-US"/>
              <a:t>protect the ends of the molecule</a:t>
            </a:r>
            <a:endParaRPr lang="en-US" sz="2000"/>
          </a:p>
          <a:p>
            <a:pPr marL="1085850" lvl="2">
              <a:lnSpc>
                <a:spcPct val="90000"/>
              </a:lnSpc>
            </a:pPr>
            <a:r>
              <a:rPr lang="en-US"/>
              <a:t>add </a:t>
            </a:r>
            <a:r>
              <a:rPr lang="en-US" u="sng">
                <a:solidFill>
                  <a:srgbClr val="CC0000"/>
                </a:solidFill>
              </a:rPr>
              <a:t>5</a:t>
            </a:r>
            <a:r>
              <a:rPr lang="en-US" u="sng">
                <a:solidFill>
                  <a:srgbClr val="CC0000"/>
                </a:solidFill>
                <a:latin typeface="MathematicalPi 1" charset="0"/>
                <a:sym typeface="Symbol" pitchFamily="48" charset="2"/>
              </a:rPr>
              <a:t></a:t>
            </a:r>
            <a:r>
              <a:rPr lang="en-US" u="sng">
                <a:solidFill>
                  <a:srgbClr val="CC0000"/>
                </a:solidFill>
              </a:rPr>
              <a:t> GTP cap</a:t>
            </a:r>
            <a:endParaRPr lang="en-US"/>
          </a:p>
          <a:p>
            <a:pPr marL="1085850" lvl="2">
              <a:lnSpc>
                <a:spcPct val="90000"/>
              </a:lnSpc>
            </a:pPr>
            <a:r>
              <a:rPr lang="en-US"/>
              <a:t>add </a:t>
            </a:r>
            <a:r>
              <a:rPr lang="en-US" u="sng">
                <a:solidFill>
                  <a:srgbClr val="CC0000"/>
                </a:solidFill>
              </a:rPr>
              <a:t>poly-A tail</a:t>
            </a:r>
          </a:p>
          <a:p>
            <a:pPr marL="1428750" lvl="3">
              <a:lnSpc>
                <a:spcPct val="90000"/>
              </a:lnSpc>
            </a:pPr>
            <a:r>
              <a:rPr lang="en-US">
                <a:solidFill>
                  <a:schemeClr val="tx1"/>
                </a:solidFill>
              </a:rPr>
              <a:t>longer tail, mRNA lasts longer: produces more protein</a:t>
            </a:r>
            <a:endParaRPr lang="en-US" u="sng">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4310">
                                            <p:txEl>
                                              <p:pRg st="0" end="0"/>
                                            </p:txEl>
                                          </p:spTgt>
                                        </p:tgtEl>
                                        <p:attrNameLst>
                                          <p:attrName>style.visibility</p:attrName>
                                        </p:attrNameLst>
                                      </p:cBhvr>
                                      <p:to>
                                        <p:strVal val="visible"/>
                                      </p:to>
                                    </p:set>
                                    <p:anim calcmode="lin" valueType="num">
                                      <p:cBhvr additive="base">
                                        <p:cTn id="7" dur="500" fill="hold"/>
                                        <p:tgtEl>
                                          <p:spTgt spid="6943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43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4310">
                                            <p:txEl>
                                              <p:pRg st="1" end="1"/>
                                            </p:txEl>
                                          </p:spTgt>
                                        </p:tgtEl>
                                        <p:attrNameLst>
                                          <p:attrName>style.visibility</p:attrName>
                                        </p:attrNameLst>
                                      </p:cBhvr>
                                      <p:to>
                                        <p:strVal val="visible"/>
                                      </p:to>
                                    </p:set>
                                    <p:anim calcmode="lin" valueType="num">
                                      <p:cBhvr additive="base">
                                        <p:cTn id="13" dur="500" fill="hold"/>
                                        <p:tgtEl>
                                          <p:spTgt spid="6943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43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4310">
                                            <p:txEl>
                                              <p:pRg st="2" end="2"/>
                                            </p:txEl>
                                          </p:spTgt>
                                        </p:tgtEl>
                                        <p:attrNameLst>
                                          <p:attrName>style.visibility</p:attrName>
                                        </p:attrNameLst>
                                      </p:cBhvr>
                                      <p:to>
                                        <p:strVal val="visible"/>
                                      </p:to>
                                    </p:set>
                                    <p:anim calcmode="lin" valueType="num">
                                      <p:cBhvr additive="base">
                                        <p:cTn id="19" dur="500" fill="hold"/>
                                        <p:tgtEl>
                                          <p:spTgt spid="6943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431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4310">
                                            <p:txEl>
                                              <p:pRg st="3" end="3"/>
                                            </p:txEl>
                                          </p:spTgt>
                                        </p:tgtEl>
                                        <p:attrNameLst>
                                          <p:attrName>style.visibility</p:attrName>
                                        </p:attrNameLst>
                                      </p:cBhvr>
                                      <p:to>
                                        <p:strVal val="visible"/>
                                      </p:to>
                                    </p:set>
                                    <p:anim calcmode="lin" valueType="num">
                                      <p:cBhvr additive="base">
                                        <p:cTn id="25" dur="500" fill="hold"/>
                                        <p:tgtEl>
                                          <p:spTgt spid="6943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431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4310">
                                            <p:txEl>
                                              <p:pRg st="4" end="4"/>
                                            </p:txEl>
                                          </p:spTgt>
                                        </p:tgtEl>
                                        <p:attrNameLst>
                                          <p:attrName>style.visibility</p:attrName>
                                        </p:attrNameLst>
                                      </p:cBhvr>
                                      <p:to>
                                        <p:strVal val="visible"/>
                                      </p:to>
                                    </p:set>
                                    <p:anim calcmode="lin" valueType="num">
                                      <p:cBhvr additive="base">
                                        <p:cTn id="31" dur="500" fill="hold"/>
                                        <p:tgtEl>
                                          <p:spTgt spid="6943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431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694310">
                                            <p:txEl>
                                              <p:pRg st="5" end="5"/>
                                            </p:txEl>
                                          </p:spTgt>
                                        </p:tgtEl>
                                        <p:attrNameLst>
                                          <p:attrName>style.visibility</p:attrName>
                                        </p:attrNameLst>
                                      </p:cBhvr>
                                      <p:to>
                                        <p:strVal val="visible"/>
                                      </p:to>
                                    </p:set>
                                    <p:anim calcmode="lin" valueType="num">
                                      <p:cBhvr additive="base">
                                        <p:cTn id="35" dur="500" fill="hold"/>
                                        <p:tgtEl>
                                          <p:spTgt spid="69431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431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6322" name="Group 2"/>
          <p:cNvGrpSpPr>
            <a:grpSpLocks/>
          </p:cNvGrpSpPr>
          <p:nvPr/>
        </p:nvGrpSpPr>
        <p:grpSpPr bwMode="auto">
          <a:xfrm>
            <a:off x="4598988" y="354013"/>
            <a:ext cx="4545012" cy="3332162"/>
            <a:chOff x="2897" y="288"/>
            <a:chExt cx="2863" cy="2099"/>
          </a:xfrm>
        </p:grpSpPr>
        <p:pic>
          <p:nvPicPr>
            <p:cNvPr id="696323" name="Picture 3" descr="f15-05_the_central_dogm_c"/>
            <p:cNvPicPr>
              <a:picLocks noChangeAspect="1" noChangeArrowheads="1"/>
            </p:cNvPicPr>
            <p:nvPr/>
          </p:nvPicPr>
          <p:blipFill>
            <a:blip r:embed="rId2" cstate="print"/>
            <a:srcRect t="2251"/>
            <a:stretch>
              <a:fillRect/>
            </a:stretch>
          </p:blipFill>
          <p:spPr bwMode="auto">
            <a:xfrm>
              <a:off x="2897" y="288"/>
              <a:ext cx="2863" cy="2099"/>
            </a:xfrm>
            <a:prstGeom prst="rect">
              <a:avLst/>
            </a:prstGeom>
            <a:noFill/>
            <a:ln w="9525">
              <a:noFill/>
              <a:miter lim="800000"/>
              <a:headEnd/>
              <a:tailEnd/>
            </a:ln>
          </p:spPr>
        </p:pic>
        <p:sp>
          <p:nvSpPr>
            <p:cNvPr id="696324" name="Line 4"/>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lstStyle/>
            <a:p>
              <a:endParaRPr lang="en-US"/>
            </a:p>
          </p:txBody>
        </p:sp>
        <p:sp>
          <p:nvSpPr>
            <p:cNvPr id="696325" name="Line 5"/>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lstStyle/>
            <a:p>
              <a:endParaRPr lang="en-US"/>
            </a:p>
          </p:txBody>
        </p:sp>
      </p:grpSp>
      <p:sp>
        <p:nvSpPr>
          <p:cNvPr id="696326" name="Rectangle 6"/>
          <p:cNvSpPr>
            <a:spLocks noGrp="1" noChangeArrowheads="1"/>
          </p:cNvSpPr>
          <p:nvPr>
            <p:ph type="ctrTitle"/>
          </p:nvPr>
        </p:nvSpPr>
        <p:spPr/>
        <p:txBody>
          <a:bodyPr/>
          <a:lstStyle/>
          <a:p>
            <a:r>
              <a:rPr lang="en-US"/>
              <a:t>Translation</a:t>
            </a:r>
          </a:p>
        </p:txBody>
      </p:sp>
      <p:sp>
        <p:nvSpPr>
          <p:cNvPr id="696327" name="Rectangle 7" descr="Rectangle: Click to edit Master text styles&#10;Second level&#10;Third level&#10;Fourth level&#10;Fifth level"/>
          <p:cNvSpPr>
            <a:spLocks noGrp="1" noChangeArrowheads="1"/>
          </p:cNvSpPr>
          <p:nvPr>
            <p:ph type="subTitle" idx="1"/>
          </p:nvPr>
        </p:nvSpPr>
        <p:spPr>
          <a:xfrm>
            <a:off x="1017588" y="3067050"/>
            <a:ext cx="6400800" cy="2460625"/>
          </a:xfrm>
        </p:spPr>
        <p:txBody>
          <a:bodyPr/>
          <a:lstStyle/>
          <a:p>
            <a:pPr algn="ctr"/>
            <a:r>
              <a:rPr lang="en-US"/>
              <a:t>from</a:t>
            </a:r>
            <a:br>
              <a:rPr lang="en-US"/>
            </a:br>
            <a:r>
              <a:rPr lang="en-US" u="sng"/>
              <a:t>nucleic acid</a:t>
            </a:r>
            <a:r>
              <a:rPr lang="en-US"/>
              <a:t> language</a:t>
            </a:r>
            <a:br>
              <a:rPr lang="en-US"/>
            </a:br>
            <a:r>
              <a:rPr lang="en-US"/>
              <a:t>to</a:t>
            </a:r>
            <a:br>
              <a:rPr lang="en-US"/>
            </a:br>
            <a:r>
              <a:rPr lang="en-US" u="sng"/>
              <a:t>amino acid</a:t>
            </a:r>
            <a:r>
              <a:rPr lang="en-US"/>
              <a:t> language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09600" y="685800"/>
            <a:ext cx="8153400" cy="762000"/>
          </a:xfrm>
        </p:spPr>
        <p:txBody>
          <a:bodyPr/>
          <a:lstStyle/>
          <a:p>
            <a:r>
              <a:rPr lang="en-US"/>
              <a:t>How does mRNA code for proteins?</a:t>
            </a:r>
          </a:p>
        </p:txBody>
      </p:sp>
      <p:grpSp>
        <p:nvGrpSpPr>
          <p:cNvPr id="406541" name="Group 13"/>
          <p:cNvGrpSpPr>
            <a:grpSpLocks/>
          </p:cNvGrpSpPr>
          <p:nvPr/>
        </p:nvGrpSpPr>
        <p:grpSpPr bwMode="auto">
          <a:xfrm>
            <a:off x="663575" y="1492250"/>
            <a:ext cx="7829550" cy="735013"/>
            <a:chOff x="416" y="1430"/>
            <a:chExt cx="4932" cy="463"/>
          </a:xfrm>
        </p:grpSpPr>
        <p:sp>
          <p:nvSpPr>
            <p:cNvPr id="406532" name="AutoShape 4"/>
            <p:cNvSpPr>
              <a:spLocks noChangeArrowheads="1"/>
            </p:cNvSpPr>
            <p:nvPr/>
          </p:nvSpPr>
          <p:spPr bwMode="auto">
            <a:xfrm>
              <a:off x="1357" y="1430"/>
              <a:ext cx="3991" cy="463"/>
            </a:xfrm>
            <a:prstGeom prst="roundRect">
              <a:avLst>
                <a:gd name="adj" fmla="val 16667"/>
              </a:avLst>
            </a:prstGeom>
            <a:noFill/>
            <a:ln w="9525">
              <a:noFill/>
              <a:round/>
              <a:headEnd/>
              <a:tailEnd/>
            </a:ln>
            <a:effectLst/>
          </p:spPr>
          <p:txBody>
            <a:bodyPr wrap="none" anchor="ctr">
              <a:spAutoFit/>
            </a:bodyPr>
            <a:lstStyle/>
            <a:p>
              <a:r>
                <a:rPr lang="en-US" sz="3800" b="1">
                  <a:solidFill>
                    <a:srgbClr val="CC0000"/>
                  </a:solidFill>
                  <a:latin typeface="Courier" pitchFamily="84" charset="0"/>
                </a:rPr>
                <a:t>TACGCACATTTACGTACGCGG</a:t>
              </a:r>
              <a:endParaRPr lang="en-US" sz="3800" b="1">
                <a:solidFill>
                  <a:srgbClr val="0F116A"/>
                </a:solidFill>
                <a:latin typeface="Courier" pitchFamily="84" charset="0"/>
              </a:endParaRPr>
            </a:p>
          </p:txBody>
        </p:sp>
        <p:sp>
          <p:nvSpPr>
            <p:cNvPr id="406533" name="AutoShape 5"/>
            <p:cNvSpPr>
              <a:spLocks noChangeArrowheads="1"/>
            </p:cNvSpPr>
            <p:nvPr/>
          </p:nvSpPr>
          <p:spPr bwMode="auto">
            <a:xfrm>
              <a:off x="416" y="1472"/>
              <a:ext cx="668" cy="378"/>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DNA</a:t>
              </a:r>
            </a:p>
          </p:txBody>
        </p:sp>
      </p:grpSp>
      <p:grpSp>
        <p:nvGrpSpPr>
          <p:cNvPr id="406538" name="Group 10"/>
          <p:cNvGrpSpPr>
            <a:grpSpLocks/>
          </p:cNvGrpSpPr>
          <p:nvPr/>
        </p:nvGrpSpPr>
        <p:grpSpPr bwMode="auto">
          <a:xfrm>
            <a:off x="493713" y="3122613"/>
            <a:ext cx="7999412" cy="735012"/>
            <a:chOff x="309" y="2102"/>
            <a:chExt cx="5039" cy="463"/>
          </a:xfrm>
        </p:grpSpPr>
        <p:sp>
          <p:nvSpPr>
            <p:cNvPr id="406534" name="AutoShape 6"/>
            <p:cNvSpPr>
              <a:spLocks noChangeArrowheads="1"/>
            </p:cNvSpPr>
            <p:nvPr/>
          </p:nvSpPr>
          <p:spPr bwMode="auto">
            <a:xfrm>
              <a:off x="1357" y="2102"/>
              <a:ext cx="3991" cy="463"/>
            </a:xfrm>
            <a:prstGeom prst="roundRect">
              <a:avLst>
                <a:gd name="adj" fmla="val 16667"/>
              </a:avLst>
            </a:prstGeom>
            <a:noFill/>
            <a:ln w="9525">
              <a:noFill/>
              <a:round/>
              <a:headEnd/>
              <a:tailEnd/>
            </a:ln>
            <a:effectLst/>
          </p:spPr>
          <p:txBody>
            <a:bodyPr wrap="none" anchor="ctr">
              <a:spAutoFit/>
            </a:bodyPr>
            <a:lstStyle/>
            <a:p>
              <a:r>
                <a:rPr lang="en-US" sz="3800" b="1">
                  <a:solidFill>
                    <a:srgbClr val="008000"/>
                  </a:solidFill>
                  <a:latin typeface="Courier" pitchFamily="84" charset="0"/>
                </a:rPr>
                <a:t>AUGCGUGUAAAUGCAUGCGCC</a:t>
              </a:r>
              <a:endParaRPr lang="en-US" sz="3800" b="1">
                <a:solidFill>
                  <a:srgbClr val="0F116A"/>
                </a:solidFill>
                <a:latin typeface="Courier" pitchFamily="84" charset="0"/>
              </a:endParaRPr>
            </a:p>
          </p:txBody>
        </p:sp>
        <p:sp>
          <p:nvSpPr>
            <p:cNvPr id="406535" name="AutoShape 7"/>
            <p:cNvSpPr>
              <a:spLocks noChangeArrowheads="1"/>
            </p:cNvSpPr>
            <p:nvPr/>
          </p:nvSpPr>
          <p:spPr bwMode="auto">
            <a:xfrm>
              <a:off x="309" y="2144"/>
              <a:ext cx="883" cy="378"/>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mRNA</a:t>
              </a:r>
            </a:p>
          </p:txBody>
        </p:sp>
      </p:grpSp>
      <p:grpSp>
        <p:nvGrpSpPr>
          <p:cNvPr id="406539" name="Group 11"/>
          <p:cNvGrpSpPr>
            <a:grpSpLocks/>
          </p:cNvGrpSpPr>
          <p:nvPr/>
        </p:nvGrpSpPr>
        <p:grpSpPr bwMode="auto">
          <a:xfrm>
            <a:off x="431800" y="4756150"/>
            <a:ext cx="8010525" cy="666750"/>
            <a:chOff x="270" y="2833"/>
            <a:chExt cx="5046" cy="420"/>
          </a:xfrm>
        </p:grpSpPr>
        <p:sp>
          <p:nvSpPr>
            <p:cNvPr id="406536" name="AutoShape 8"/>
            <p:cNvSpPr>
              <a:spLocks noChangeArrowheads="1"/>
            </p:cNvSpPr>
            <p:nvPr/>
          </p:nvSpPr>
          <p:spPr bwMode="auto">
            <a:xfrm>
              <a:off x="1387" y="2833"/>
              <a:ext cx="3929" cy="420"/>
            </a:xfrm>
            <a:prstGeom prst="roundRect">
              <a:avLst>
                <a:gd name="adj" fmla="val 16667"/>
              </a:avLst>
            </a:prstGeom>
            <a:noFill/>
            <a:ln w="9525">
              <a:noFill/>
              <a:round/>
              <a:headEnd/>
              <a:tailEnd/>
            </a:ln>
            <a:effectLst/>
          </p:spPr>
          <p:txBody>
            <a:bodyPr wrap="none" anchor="ctr">
              <a:spAutoFit/>
            </a:bodyPr>
            <a:lstStyle/>
            <a:p>
              <a:r>
                <a:rPr lang="en-US" sz="3400" b="1">
                  <a:solidFill>
                    <a:srgbClr val="0F116A"/>
                  </a:solidFill>
                  <a:latin typeface="Courier" pitchFamily="84" charset="0"/>
                </a:rPr>
                <a:t>Met</a:t>
              </a:r>
              <a:r>
                <a:rPr lang="en-US" sz="1200" b="1">
                  <a:solidFill>
                    <a:srgbClr val="0F116A"/>
                  </a:solidFill>
                  <a:latin typeface="Courier" pitchFamily="84" charset="0"/>
                </a:rPr>
                <a:t> </a:t>
              </a:r>
              <a:r>
                <a:rPr lang="en-US" sz="3400" b="1">
                  <a:solidFill>
                    <a:schemeClr val="tx2"/>
                  </a:solidFill>
                  <a:latin typeface="Courier" pitchFamily="84" charset="0"/>
                </a:rPr>
                <a:t>Arg</a:t>
              </a:r>
              <a:r>
                <a:rPr lang="en-US" sz="1200" b="1">
                  <a:solidFill>
                    <a:srgbClr val="0F116A"/>
                  </a:solidFill>
                  <a:latin typeface="Courier" pitchFamily="84" charset="0"/>
                </a:rPr>
                <a:t> </a:t>
              </a:r>
              <a:r>
                <a:rPr lang="en-US" sz="3400" b="1">
                  <a:solidFill>
                    <a:srgbClr val="CC0000"/>
                  </a:solidFill>
                  <a:latin typeface="Courier" pitchFamily="84" charset="0"/>
                </a:rPr>
                <a:t>Val</a:t>
              </a:r>
              <a:r>
                <a:rPr lang="en-US" sz="1200" b="1">
                  <a:solidFill>
                    <a:srgbClr val="0F116A"/>
                  </a:solidFill>
                  <a:latin typeface="Courier" pitchFamily="84" charset="0"/>
                </a:rPr>
                <a:t> </a:t>
              </a:r>
              <a:r>
                <a:rPr lang="en-US" sz="3400" b="1">
                  <a:solidFill>
                    <a:srgbClr val="008000"/>
                  </a:solidFill>
                  <a:latin typeface="Courier" pitchFamily="84" charset="0"/>
                </a:rPr>
                <a:t>Asn</a:t>
              </a:r>
              <a:r>
                <a:rPr lang="en-US" sz="1200" b="1">
                  <a:solidFill>
                    <a:srgbClr val="0F116A"/>
                  </a:solidFill>
                  <a:latin typeface="Courier" pitchFamily="84" charset="0"/>
                </a:rPr>
                <a:t> </a:t>
              </a:r>
              <a:r>
                <a:rPr lang="en-US" sz="3400" b="1">
                  <a:solidFill>
                    <a:schemeClr val="hlink"/>
                  </a:solidFill>
                  <a:latin typeface="Courier" pitchFamily="84" charset="0"/>
                </a:rPr>
                <a:t>Ala</a:t>
              </a:r>
              <a:r>
                <a:rPr lang="en-US" sz="1200" b="1">
                  <a:solidFill>
                    <a:srgbClr val="0F116A"/>
                  </a:solidFill>
                  <a:latin typeface="Courier" pitchFamily="84" charset="0"/>
                </a:rPr>
                <a:t> </a:t>
              </a:r>
              <a:r>
                <a:rPr lang="en-US" sz="3400" b="1">
                  <a:solidFill>
                    <a:srgbClr val="660000"/>
                  </a:solidFill>
                  <a:latin typeface="Courier" pitchFamily="84" charset="0"/>
                </a:rPr>
                <a:t>Cys</a:t>
              </a:r>
              <a:r>
                <a:rPr lang="en-US" sz="1200" b="1">
                  <a:solidFill>
                    <a:srgbClr val="0F116A"/>
                  </a:solidFill>
                  <a:latin typeface="Courier" pitchFamily="84" charset="0"/>
                </a:rPr>
                <a:t> </a:t>
              </a:r>
              <a:r>
                <a:rPr lang="en-US" sz="3400" b="1">
                  <a:solidFill>
                    <a:schemeClr val="hlink"/>
                  </a:solidFill>
                  <a:latin typeface="Courier" pitchFamily="84" charset="0"/>
                </a:rPr>
                <a:t>Ala</a:t>
              </a:r>
              <a:endParaRPr lang="en-US" sz="3400" b="1">
                <a:solidFill>
                  <a:srgbClr val="0F116A"/>
                </a:solidFill>
                <a:latin typeface="Courier" pitchFamily="84" charset="0"/>
              </a:endParaRPr>
            </a:p>
          </p:txBody>
        </p:sp>
        <p:sp>
          <p:nvSpPr>
            <p:cNvPr id="406537" name="AutoShape 9"/>
            <p:cNvSpPr>
              <a:spLocks noChangeArrowheads="1"/>
            </p:cNvSpPr>
            <p:nvPr/>
          </p:nvSpPr>
          <p:spPr bwMode="auto">
            <a:xfrm>
              <a:off x="270" y="2854"/>
              <a:ext cx="963" cy="378"/>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protein</a:t>
              </a:r>
            </a:p>
          </p:txBody>
        </p:sp>
      </p:grpSp>
      <p:sp>
        <p:nvSpPr>
          <p:cNvPr id="406540" name="AutoShape 12"/>
          <p:cNvSpPr>
            <a:spLocks noChangeArrowheads="1"/>
          </p:cNvSpPr>
          <p:nvPr/>
        </p:nvSpPr>
        <p:spPr bwMode="auto">
          <a:xfrm rot="5400000">
            <a:off x="4994275" y="2232025"/>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lstStyle/>
          <a:p>
            <a:endParaRPr lang="en-US"/>
          </a:p>
        </p:txBody>
      </p:sp>
      <p:grpSp>
        <p:nvGrpSpPr>
          <p:cNvPr id="406546" name="Group 18"/>
          <p:cNvGrpSpPr>
            <a:grpSpLocks/>
          </p:cNvGrpSpPr>
          <p:nvPr/>
        </p:nvGrpSpPr>
        <p:grpSpPr bwMode="auto">
          <a:xfrm>
            <a:off x="5032375" y="3884613"/>
            <a:ext cx="609600" cy="823912"/>
            <a:chOff x="3168" y="2937"/>
            <a:chExt cx="384" cy="519"/>
          </a:xfrm>
        </p:grpSpPr>
        <p:sp>
          <p:nvSpPr>
            <p:cNvPr id="406542" name="AutoShape 14"/>
            <p:cNvSpPr>
              <a:spLocks noChangeArrowheads="1"/>
            </p:cNvSpPr>
            <p:nvPr/>
          </p:nvSpPr>
          <p:spPr bwMode="auto">
            <a:xfrm rot="5400000">
              <a:off x="3144" y="3000"/>
              <a:ext cx="43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lstStyle/>
            <a:p>
              <a:endParaRPr lang="en-US" sz="2400"/>
            </a:p>
          </p:txBody>
        </p:sp>
        <p:sp>
          <p:nvSpPr>
            <p:cNvPr id="406545" name="Text Box 17"/>
            <p:cNvSpPr txBox="1">
              <a:spLocks noChangeArrowheads="1"/>
            </p:cNvSpPr>
            <p:nvPr/>
          </p:nvSpPr>
          <p:spPr bwMode="auto">
            <a:xfrm>
              <a:off x="3196" y="2937"/>
              <a:ext cx="330" cy="519"/>
            </a:xfrm>
            <a:prstGeom prst="rect">
              <a:avLst/>
            </a:prstGeom>
            <a:noFill/>
            <a:ln w="9525">
              <a:noFill/>
              <a:miter lim="800000"/>
              <a:headEnd/>
              <a:tailEnd/>
            </a:ln>
            <a:effectLst/>
          </p:spPr>
          <p:txBody>
            <a:bodyPr wrap="none" anchor="ctr">
              <a:spAutoFit/>
            </a:bodyPr>
            <a:lstStyle/>
            <a:p>
              <a:r>
                <a:rPr lang="en-US" sz="4800">
                  <a:solidFill>
                    <a:schemeClr val="bg1"/>
                  </a:solidFill>
                  <a:latin typeface="Chalkboard" pitchFamily="1" charset="0"/>
                  <a:ea typeface="Apple LiGothic Medium" pitchFamily="84" charset="-120"/>
                </a:rPr>
                <a:t>?</a:t>
              </a:r>
            </a:p>
          </p:txBody>
        </p:sp>
      </p:grpSp>
      <p:sp>
        <p:nvSpPr>
          <p:cNvPr id="406549" name="AutoShape 21" descr="Rectangle: Click to edit Master text styles&#10;Second level&#10;Third level&#10;Fourth level&#10;Fifth level"/>
          <p:cNvSpPr>
            <a:spLocks noGrp="1" noChangeArrowheads="1"/>
          </p:cNvSpPr>
          <p:nvPr>
            <p:ph type="body" idx="1"/>
          </p:nvPr>
        </p:nvSpPr>
        <p:spPr>
          <a:xfrm>
            <a:off x="2057400" y="5795963"/>
            <a:ext cx="6629400" cy="990600"/>
          </a:xfrm>
          <a:prstGeom prst="roundRect">
            <a:avLst>
              <a:gd name="adj" fmla="val 16667"/>
            </a:avLst>
          </a:prstGeom>
          <a:solidFill>
            <a:schemeClr val="bg2"/>
          </a:solidFill>
          <a:ln/>
        </p:spPr>
        <p:txBody>
          <a:bodyPr/>
          <a:lstStyle/>
          <a:p>
            <a:pPr marL="0" indent="0">
              <a:buFont typeface="Wingdings" pitchFamily="48" charset="2"/>
              <a:buNone/>
            </a:pPr>
            <a:r>
              <a:rPr lang="en-US" sz="2600"/>
              <a:t>How can you code for 20 amino acids with only 4 nucleotide bases (A,U,G,C)?</a:t>
            </a:r>
          </a:p>
        </p:txBody>
      </p:sp>
      <p:sp>
        <p:nvSpPr>
          <p:cNvPr id="406552" name="Oval 24"/>
          <p:cNvSpPr>
            <a:spLocks noChangeArrowheads="1"/>
          </p:cNvSpPr>
          <p:nvPr/>
        </p:nvSpPr>
        <p:spPr bwMode="auto">
          <a:xfrm>
            <a:off x="404813" y="1978025"/>
            <a:ext cx="528637" cy="528638"/>
          </a:xfrm>
          <a:prstGeom prst="ellipse">
            <a:avLst/>
          </a:prstGeom>
          <a:solidFill>
            <a:srgbClr val="CC0000"/>
          </a:solidFill>
          <a:ln w="9525">
            <a:solidFill>
              <a:srgbClr val="FFEA18"/>
            </a:solidFill>
            <a:round/>
            <a:headEnd/>
            <a:tailEnd/>
          </a:ln>
          <a:effectLst/>
        </p:spPr>
        <p:txBody>
          <a:bodyPr wrap="none" anchor="ctr"/>
          <a:lstStyle/>
          <a:p>
            <a:r>
              <a:rPr lang="en-US" sz="2400" b="1">
                <a:solidFill>
                  <a:schemeClr val="bg1"/>
                </a:solidFill>
              </a:rPr>
              <a:t>4</a:t>
            </a:r>
          </a:p>
        </p:txBody>
      </p:sp>
      <p:sp>
        <p:nvSpPr>
          <p:cNvPr id="406553" name="Oval 25"/>
          <p:cNvSpPr>
            <a:spLocks noChangeArrowheads="1"/>
          </p:cNvSpPr>
          <p:nvPr/>
        </p:nvSpPr>
        <p:spPr bwMode="auto">
          <a:xfrm>
            <a:off x="404813" y="3686175"/>
            <a:ext cx="528637" cy="528638"/>
          </a:xfrm>
          <a:prstGeom prst="ellipse">
            <a:avLst/>
          </a:prstGeom>
          <a:solidFill>
            <a:srgbClr val="CC0000"/>
          </a:solidFill>
          <a:ln w="9525">
            <a:solidFill>
              <a:srgbClr val="FFEA18"/>
            </a:solidFill>
            <a:round/>
            <a:headEnd/>
            <a:tailEnd/>
          </a:ln>
          <a:effectLst/>
        </p:spPr>
        <p:txBody>
          <a:bodyPr wrap="none" anchor="ctr"/>
          <a:lstStyle/>
          <a:p>
            <a:r>
              <a:rPr lang="en-US" sz="2400" b="1">
                <a:solidFill>
                  <a:schemeClr val="bg1"/>
                </a:solidFill>
              </a:rPr>
              <a:t>4</a:t>
            </a:r>
          </a:p>
        </p:txBody>
      </p:sp>
      <p:sp>
        <p:nvSpPr>
          <p:cNvPr id="406554" name="Oval 26"/>
          <p:cNvSpPr>
            <a:spLocks noChangeArrowheads="1"/>
          </p:cNvSpPr>
          <p:nvPr/>
        </p:nvSpPr>
        <p:spPr bwMode="auto">
          <a:xfrm>
            <a:off x="404813" y="5326063"/>
            <a:ext cx="528637" cy="528637"/>
          </a:xfrm>
          <a:prstGeom prst="ellipse">
            <a:avLst/>
          </a:prstGeom>
          <a:solidFill>
            <a:srgbClr val="CC0000"/>
          </a:solidFill>
          <a:ln w="9525">
            <a:solidFill>
              <a:srgbClr val="FFEA18"/>
            </a:solidFill>
            <a:round/>
            <a:headEnd/>
            <a:tailEnd/>
          </a:ln>
          <a:effectLst/>
        </p:spPr>
        <p:txBody>
          <a:bodyPr wrap="none" anchor="ctr"/>
          <a:lstStyle/>
          <a:p>
            <a:r>
              <a:rPr lang="en-US" sz="2400" b="1">
                <a:solidFill>
                  <a:schemeClr val="bg1"/>
                </a:solidFill>
              </a:rPr>
              <a:t>20</a:t>
            </a:r>
            <a:endParaRPr lang="en-US" sz="2400">
              <a:solidFill>
                <a:schemeClr val="bg1"/>
              </a:solidFill>
            </a:endParaRPr>
          </a:p>
        </p:txBody>
      </p:sp>
      <p:sp>
        <p:nvSpPr>
          <p:cNvPr id="406555" name="Rectangle 27"/>
          <p:cNvSpPr>
            <a:spLocks noChangeArrowheads="1"/>
          </p:cNvSpPr>
          <p:nvPr/>
        </p:nvSpPr>
        <p:spPr bwMode="auto">
          <a:xfrm>
            <a:off x="709613" y="2190750"/>
            <a:ext cx="903287" cy="396875"/>
          </a:xfrm>
          <a:prstGeom prst="rect">
            <a:avLst/>
          </a:prstGeom>
          <a:noFill/>
          <a:ln w="9525">
            <a:noFill/>
            <a:miter lim="800000"/>
            <a:headEnd/>
            <a:tailEnd/>
          </a:ln>
          <a:effectLst/>
        </p:spPr>
        <p:txBody>
          <a:bodyPr wrap="none" anchor="ctr">
            <a:spAutoFit/>
          </a:bodyPr>
          <a:lstStyle/>
          <a:p>
            <a:r>
              <a:rPr lang="en-US" sz="2000" b="1">
                <a:solidFill>
                  <a:srgbClr val="000000"/>
                </a:solidFill>
              </a:rPr>
              <a:t>ATCG</a:t>
            </a:r>
          </a:p>
        </p:txBody>
      </p:sp>
      <p:sp>
        <p:nvSpPr>
          <p:cNvPr id="406556" name="Rectangle 28"/>
          <p:cNvSpPr>
            <a:spLocks noChangeArrowheads="1"/>
          </p:cNvSpPr>
          <p:nvPr/>
        </p:nvSpPr>
        <p:spPr bwMode="auto">
          <a:xfrm>
            <a:off x="695325" y="3857625"/>
            <a:ext cx="931863" cy="396875"/>
          </a:xfrm>
          <a:prstGeom prst="rect">
            <a:avLst/>
          </a:prstGeom>
          <a:noFill/>
          <a:ln w="9525">
            <a:noFill/>
            <a:miter lim="800000"/>
            <a:headEnd/>
            <a:tailEnd/>
          </a:ln>
          <a:effectLst/>
        </p:spPr>
        <p:txBody>
          <a:bodyPr wrap="none" anchor="ctr">
            <a:spAutoFit/>
          </a:bodyPr>
          <a:lstStyle/>
          <a:p>
            <a:r>
              <a:rPr lang="en-US" sz="2000" b="1">
                <a:solidFill>
                  <a:srgbClr val="000000"/>
                </a:solidFill>
              </a:rPr>
              <a:t>AUCG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52"/>
                                        </p:tgtEl>
                                        <p:attrNameLst>
                                          <p:attrName>style.visibility</p:attrName>
                                        </p:attrNameLst>
                                      </p:cBhvr>
                                      <p:to>
                                        <p:strVal val="visible"/>
                                      </p:to>
                                    </p:set>
                                    <p:animEffect transition="in" filter="wipe(left)">
                                      <p:cBhvr>
                                        <p:cTn id="7" dur="500"/>
                                        <p:tgtEl>
                                          <p:spTgt spid="40655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55">
                                            <p:txEl>
                                              <p:pRg st="0" end="0"/>
                                            </p:txEl>
                                          </p:spTgt>
                                        </p:tgtEl>
                                        <p:attrNameLst>
                                          <p:attrName>style.visibility</p:attrName>
                                        </p:attrNameLst>
                                      </p:cBhvr>
                                      <p:to>
                                        <p:strVal val="visible"/>
                                      </p:to>
                                    </p:set>
                                    <p:animEffect transition="in" filter="wipe(left)">
                                      <p:cBhvr>
                                        <p:cTn id="12" dur="500"/>
                                        <p:tgtEl>
                                          <p:spTgt spid="40655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6540"/>
                                        </p:tgtEl>
                                        <p:attrNameLst>
                                          <p:attrName>style.visibility</p:attrName>
                                        </p:attrNameLst>
                                      </p:cBhvr>
                                      <p:to>
                                        <p:strVal val="visible"/>
                                      </p:to>
                                    </p:set>
                                    <p:animEffect transition="in" filter="wipe(up)">
                                      <p:cBhvr>
                                        <p:cTn id="17" dur="500"/>
                                        <p:tgtEl>
                                          <p:spTgt spid="4065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406538"/>
                                        </p:tgtEl>
                                        <p:attrNameLst>
                                          <p:attrName>style.visibility</p:attrName>
                                        </p:attrNameLst>
                                      </p:cBhvr>
                                      <p:to>
                                        <p:strVal val="visible"/>
                                      </p:to>
                                    </p:set>
                                    <p:animEffect transition="in" filter="wipe(up)">
                                      <p:cBhvr>
                                        <p:cTn id="21" dur="500"/>
                                        <p:tgtEl>
                                          <p:spTgt spid="406538"/>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6553"/>
                                        </p:tgtEl>
                                        <p:attrNameLst>
                                          <p:attrName>style.visibility</p:attrName>
                                        </p:attrNameLst>
                                      </p:cBhvr>
                                      <p:to>
                                        <p:strVal val="visible"/>
                                      </p:to>
                                    </p:set>
                                    <p:animEffect transition="in" filter="wipe(left)">
                                      <p:cBhvr>
                                        <p:cTn id="26" dur="500"/>
                                        <p:tgtEl>
                                          <p:spTgt spid="406553"/>
                                        </p:tgtEl>
                                      </p:cBhvr>
                                    </p:animEffect>
                                  </p:childTnLst>
                                  <p:subTnLst>
                                    <p:audio>
                                      <p:cMediaNode>
                                        <p:cTn display="0" masterRel="sameClick">
                                          <p:stCondLst>
                                            <p:cond evt="begin" delay="0">
                                              <p:tn val="24"/>
                                            </p:cond>
                                          </p:stCondLst>
                                          <p:endCondLst>
                                            <p:cond evt="onStopAudio" delay="0">
                                              <p:tgtEl>
                                                <p:sldTgt/>
                                              </p:tgtEl>
                                            </p:cond>
                                          </p:endCondLst>
                                        </p:cTn>
                                        <p:tgtEl>
                                          <p:sndTgt r:embed="rId3" name="Pencil Check"/>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6556">
                                            <p:txEl>
                                              <p:pRg st="0" end="0"/>
                                            </p:txEl>
                                          </p:spTgt>
                                        </p:tgtEl>
                                        <p:attrNameLst>
                                          <p:attrName>style.visibility</p:attrName>
                                        </p:attrNameLst>
                                      </p:cBhvr>
                                      <p:to>
                                        <p:strVal val="visible"/>
                                      </p:to>
                                    </p:set>
                                    <p:animEffect transition="in" filter="wipe(left)">
                                      <p:cBhvr>
                                        <p:cTn id="31" dur="500"/>
                                        <p:tgtEl>
                                          <p:spTgt spid="406556">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Pencil Check"/>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06546"/>
                                        </p:tgtEl>
                                        <p:attrNameLst>
                                          <p:attrName>style.visibility</p:attrName>
                                        </p:attrNameLst>
                                      </p:cBhvr>
                                      <p:to>
                                        <p:strVal val="visible"/>
                                      </p:to>
                                    </p:set>
                                    <p:animEffect transition="in" filter="wipe(up)">
                                      <p:cBhvr>
                                        <p:cTn id="36" dur="500"/>
                                        <p:tgtEl>
                                          <p:spTgt spid="406546"/>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406539"/>
                                        </p:tgtEl>
                                        <p:attrNameLst>
                                          <p:attrName>style.visibility</p:attrName>
                                        </p:attrNameLst>
                                      </p:cBhvr>
                                      <p:to>
                                        <p:strVal val="visible"/>
                                      </p:to>
                                    </p:set>
                                    <p:animEffect transition="in" filter="wipe(up)">
                                      <p:cBhvr>
                                        <p:cTn id="40" dur="500"/>
                                        <p:tgtEl>
                                          <p:spTgt spid="406539"/>
                                        </p:tgtEl>
                                      </p:cBhvr>
                                    </p:animEffect>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6554"/>
                                        </p:tgtEl>
                                        <p:attrNameLst>
                                          <p:attrName>style.visibility</p:attrName>
                                        </p:attrNameLst>
                                      </p:cBhvr>
                                      <p:to>
                                        <p:strVal val="visible"/>
                                      </p:to>
                                    </p:set>
                                    <p:animEffect transition="in" filter="wipe(left)">
                                      <p:cBhvr>
                                        <p:cTn id="45" dur="500"/>
                                        <p:tgtEl>
                                          <p:spTgt spid="406554"/>
                                        </p:tgtEl>
                                      </p:cBhvr>
                                    </p:animEffect>
                                  </p:childTnLst>
                                  <p:subTnLst>
                                    <p:audio>
                                      <p:cMediaNode>
                                        <p:cTn display="0" masterRel="sameClick">
                                          <p:stCondLst>
                                            <p:cond evt="begin" delay="0">
                                              <p:tn val="43"/>
                                            </p:cond>
                                          </p:stCondLst>
                                          <p:endCondLst>
                                            <p:cond evt="onStopAudio" delay="0">
                                              <p:tgtEl>
                                                <p:sldTgt/>
                                              </p:tgtEl>
                                            </p:cond>
                                          </p:endCondLst>
                                        </p:cTn>
                                        <p:tgtEl>
                                          <p:sndTgt r:embed="rId3" name="Pencil Check"/>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6549"/>
                                        </p:tgtEl>
                                        <p:attrNameLst>
                                          <p:attrName>style.visibility</p:attrName>
                                        </p:attrNameLst>
                                      </p:cBhvr>
                                      <p:to>
                                        <p:strVal val="visible"/>
                                      </p:to>
                                    </p:set>
                                    <p:animEffect transition="in" filter="wipe(left)">
                                      <p:cBhvr>
                                        <p:cTn id="50" dur="500"/>
                                        <p:tgtEl>
                                          <p:spTgt spid="406549"/>
                                        </p:tgtEl>
                                      </p:cBhvr>
                                    </p:animEffect>
                                  </p:childTnLst>
                                  <p:subTnLst>
                                    <p:audio>
                                      <p:cMediaNode>
                                        <p:cTn display="0" masterRel="sameClick">
                                          <p:stCondLst>
                                            <p:cond evt="begin" delay="0">
                                              <p:tn val="48"/>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0" grpId="0" animBg="1"/>
      <p:bldP spid="406549" grpId="0" animBg="1" autoUpdateAnimBg="0"/>
      <p:bldP spid="406552" grpId="0" animBg="1"/>
      <p:bldP spid="406553" grpId="0" animBg="1"/>
      <p:bldP spid="406554" grpId="0" animBg="1"/>
      <p:bldP spid="406555" grpId="0" build="p" autoUpdateAnimBg="0"/>
      <p:bldP spid="40655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3496" name="Picture 8"/>
          <p:cNvPicPr>
            <a:picLocks noChangeAspect="1" noChangeArrowheads="1"/>
          </p:cNvPicPr>
          <p:nvPr/>
        </p:nvPicPr>
        <p:blipFill>
          <a:blip r:embed="rId6" cstate="print"/>
          <a:srcRect l="13499" r="27000" b="13187"/>
          <a:stretch>
            <a:fillRect/>
          </a:stretch>
        </p:blipFill>
        <p:spPr bwMode="auto">
          <a:xfrm>
            <a:off x="4487863" y="3471863"/>
            <a:ext cx="2151062" cy="2141537"/>
          </a:xfrm>
          <a:prstGeom prst="rect">
            <a:avLst/>
          </a:prstGeom>
          <a:noFill/>
          <a:ln w="9525">
            <a:noFill/>
            <a:miter lim="800000"/>
            <a:headEnd/>
            <a:tailEnd/>
          </a:ln>
        </p:spPr>
      </p:pic>
      <p:pic>
        <p:nvPicPr>
          <p:cNvPr id="703490" name="Picture 2"/>
          <p:cNvPicPr>
            <a:picLocks noChangeAspect="1" noChangeArrowheads="1"/>
          </p:cNvPicPr>
          <p:nvPr/>
        </p:nvPicPr>
        <p:blipFill>
          <a:blip r:embed="rId7" cstate="print"/>
          <a:srcRect l="12204"/>
          <a:stretch>
            <a:fillRect/>
          </a:stretch>
        </p:blipFill>
        <p:spPr bwMode="auto">
          <a:xfrm>
            <a:off x="0" y="3035300"/>
            <a:ext cx="2063750" cy="3014663"/>
          </a:xfrm>
          <a:prstGeom prst="rect">
            <a:avLst/>
          </a:prstGeom>
          <a:noFill/>
          <a:ln w="9525">
            <a:noFill/>
            <a:miter lim="800000"/>
            <a:headEnd/>
            <a:tailEnd/>
          </a:ln>
          <a:effectLst/>
        </p:spPr>
      </p:pic>
      <p:pic>
        <p:nvPicPr>
          <p:cNvPr id="703491" name="Picture 3" descr="growth_hormones"/>
          <p:cNvPicPr>
            <a:picLocks noChangeAspect="1" noChangeArrowheads="1"/>
          </p:cNvPicPr>
          <p:nvPr/>
        </p:nvPicPr>
        <p:blipFill>
          <a:blip r:embed="rId8" cstate="print"/>
          <a:srcRect r="46036" b="41022"/>
          <a:stretch>
            <a:fillRect/>
          </a:stretch>
        </p:blipFill>
        <p:spPr bwMode="auto">
          <a:xfrm>
            <a:off x="2398713" y="3475038"/>
            <a:ext cx="1500187" cy="2133600"/>
          </a:xfrm>
          <a:prstGeom prst="rect">
            <a:avLst/>
          </a:prstGeom>
          <a:noFill/>
          <a:ln w="9525">
            <a:noFill/>
            <a:miter lim="800000"/>
            <a:headEnd/>
            <a:tailEnd/>
          </a:ln>
        </p:spPr>
      </p:pic>
      <p:sp>
        <p:nvSpPr>
          <p:cNvPr id="703493" name="Rectangle 5"/>
          <p:cNvSpPr>
            <a:spLocks noGrp="1" noChangeArrowheads="1"/>
          </p:cNvSpPr>
          <p:nvPr>
            <p:ph type="title"/>
          </p:nvPr>
        </p:nvSpPr>
        <p:spPr/>
        <p:txBody>
          <a:bodyPr/>
          <a:lstStyle/>
          <a:p>
            <a:r>
              <a:rPr lang="en-US">
                <a:sym typeface="Symbol" pitchFamily="48" charset="2"/>
              </a:rPr>
              <a:t>What do genes code for?</a:t>
            </a:r>
            <a:r>
              <a:rPr lang="en-US"/>
              <a:t> </a:t>
            </a:r>
          </a:p>
        </p:txBody>
      </p:sp>
      <p:sp>
        <p:nvSpPr>
          <p:cNvPr id="703494" name="AutoShape 6"/>
          <p:cNvSpPr>
            <a:spLocks noChangeArrowheads="1"/>
          </p:cNvSpPr>
          <p:nvPr/>
        </p:nvSpPr>
        <p:spPr bwMode="auto">
          <a:xfrm>
            <a:off x="1652588"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lstStyle/>
          <a:p>
            <a:endParaRPr lang="en-US"/>
          </a:p>
        </p:txBody>
      </p:sp>
      <p:sp>
        <p:nvSpPr>
          <p:cNvPr id="703495" name="AutoShape 7"/>
          <p:cNvSpPr>
            <a:spLocks noChangeArrowheads="1"/>
          </p:cNvSpPr>
          <p:nvPr/>
        </p:nvSpPr>
        <p:spPr bwMode="auto">
          <a:xfrm>
            <a:off x="3889375"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lstStyle/>
          <a:p>
            <a:endParaRPr lang="en-US"/>
          </a:p>
        </p:txBody>
      </p:sp>
      <p:sp>
        <p:nvSpPr>
          <p:cNvPr id="703497" name="Rectangle 9"/>
          <p:cNvSpPr>
            <a:spLocks noChangeArrowheads="1"/>
          </p:cNvSpPr>
          <p:nvPr/>
        </p:nvSpPr>
        <p:spPr bwMode="auto">
          <a:xfrm>
            <a:off x="2190750" y="5521325"/>
            <a:ext cx="1687513" cy="549275"/>
          </a:xfrm>
          <a:prstGeom prst="rect">
            <a:avLst/>
          </a:prstGeom>
          <a:noFill/>
          <a:ln w="9525">
            <a:noFill/>
            <a:miter lim="800000"/>
            <a:headEnd/>
            <a:tailEnd/>
          </a:ln>
          <a:effectLst/>
        </p:spPr>
        <p:txBody>
          <a:bodyPr wrap="none" anchor="ctr">
            <a:spAutoFit/>
          </a:bodyPr>
          <a:lstStyle/>
          <a:p>
            <a:r>
              <a:rPr lang="en-US" sz="3000" b="1">
                <a:solidFill>
                  <a:srgbClr val="0F116A"/>
                </a:solidFill>
              </a:rPr>
              <a:t>proteins</a:t>
            </a:r>
          </a:p>
        </p:txBody>
      </p:sp>
      <p:sp>
        <p:nvSpPr>
          <p:cNvPr id="703499" name="Rectangle 11"/>
          <p:cNvSpPr>
            <a:spLocks noChangeArrowheads="1"/>
          </p:cNvSpPr>
          <p:nvPr/>
        </p:nvSpPr>
        <p:spPr bwMode="auto">
          <a:xfrm>
            <a:off x="4935538" y="5521325"/>
            <a:ext cx="1031875" cy="549275"/>
          </a:xfrm>
          <a:prstGeom prst="rect">
            <a:avLst/>
          </a:prstGeom>
          <a:noFill/>
          <a:ln w="9525">
            <a:noFill/>
            <a:miter lim="800000"/>
            <a:headEnd/>
            <a:tailEnd/>
          </a:ln>
          <a:effectLst/>
        </p:spPr>
        <p:txBody>
          <a:bodyPr wrap="none" anchor="ctr">
            <a:spAutoFit/>
          </a:bodyPr>
          <a:lstStyle/>
          <a:p>
            <a:r>
              <a:rPr lang="en-US" sz="3000" b="1">
                <a:solidFill>
                  <a:srgbClr val="0F116A"/>
                </a:solidFill>
              </a:rPr>
              <a:t>cells</a:t>
            </a:r>
          </a:p>
        </p:txBody>
      </p:sp>
      <p:sp>
        <p:nvSpPr>
          <p:cNvPr id="703500" name="Rectangle 12"/>
          <p:cNvSpPr>
            <a:spLocks noChangeArrowheads="1"/>
          </p:cNvSpPr>
          <p:nvPr/>
        </p:nvSpPr>
        <p:spPr bwMode="auto">
          <a:xfrm>
            <a:off x="7415213" y="5521325"/>
            <a:ext cx="1411287" cy="549275"/>
          </a:xfrm>
          <a:prstGeom prst="rect">
            <a:avLst/>
          </a:prstGeom>
          <a:noFill/>
          <a:ln w="9525">
            <a:noFill/>
            <a:miter lim="800000"/>
            <a:headEnd/>
            <a:tailEnd/>
          </a:ln>
          <a:effectLst/>
        </p:spPr>
        <p:txBody>
          <a:bodyPr wrap="none" anchor="ctr">
            <a:spAutoFit/>
          </a:bodyPr>
          <a:lstStyle/>
          <a:p>
            <a:r>
              <a:rPr lang="en-US" sz="3000" b="1">
                <a:solidFill>
                  <a:srgbClr val="0F116A"/>
                </a:solidFill>
              </a:rPr>
              <a:t>bodies</a:t>
            </a:r>
          </a:p>
        </p:txBody>
      </p:sp>
      <p:sp>
        <p:nvSpPr>
          <p:cNvPr id="703503" name="Rectangle 15" descr="Rectangle: Click to edit Master text styles&#10;Second level&#10;Third level&#10;Fourth level&#10;Fifth level"/>
          <p:cNvSpPr>
            <a:spLocks noChangeArrowheads="1"/>
          </p:cNvSpPr>
          <p:nvPr/>
        </p:nvSpPr>
        <p:spPr bwMode="auto">
          <a:xfrm>
            <a:off x="533400" y="1371600"/>
            <a:ext cx="7772400" cy="1593850"/>
          </a:xfrm>
          <a:prstGeom prst="rect">
            <a:avLst/>
          </a:prstGeom>
          <a:noFill/>
          <a:ln w="9525">
            <a:noFill/>
            <a:miter lim="800000"/>
            <a:headEnd/>
            <a:tailEnd/>
          </a:ln>
          <a:effectLst/>
        </p:spPr>
        <p:txBody>
          <a:bodyPr/>
          <a:lstStyle/>
          <a:p>
            <a:pPr marL="342900" indent="-342900" algn="l" eaLnBrk="1" hangingPunct="1">
              <a:spcBef>
                <a:spcPct val="20000"/>
              </a:spcBef>
              <a:buClr>
                <a:srgbClr val="0F116A"/>
              </a:buClr>
              <a:buSzPct val="75000"/>
              <a:buFont typeface="Wingdings" pitchFamily="48" charset="2"/>
              <a:buChar char="n"/>
            </a:pPr>
            <a:r>
              <a:rPr lang="en-US" sz="3000" b="1">
                <a:solidFill>
                  <a:srgbClr val="0F116A"/>
                </a:solidFill>
              </a:rPr>
              <a:t>How does DNA code for cells &amp; bodies?</a:t>
            </a:r>
          </a:p>
          <a:p>
            <a:pPr marL="742950" lvl="1" indent="-285750" algn="l" eaLnBrk="1" hangingPunct="1">
              <a:spcBef>
                <a:spcPct val="20000"/>
              </a:spcBef>
              <a:buClr>
                <a:schemeClr val="tx1"/>
              </a:buClr>
              <a:buSzPct val="60000"/>
              <a:buFont typeface="Wingdings" pitchFamily="48" charset="2"/>
              <a:buChar char="u"/>
            </a:pPr>
            <a:r>
              <a:rPr lang="en-US" sz="2800" b="1"/>
              <a:t>how are cells and bodies made from the instructions in DNA</a:t>
            </a:r>
          </a:p>
        </p:txBody>
      </p:sp>
      <p:sp>
        <p:nvSpPr>
          <p:cNvPr id="703504" name="AutoShape 16"/>
          <p:cNvSpPr>
            <a:spLocks noChangeArrowheads="1"/>
          </p:cNvSpPr>
          <p:nvPr/>
        </p:nvSpPr>
        <p:spPr bwMode="auto">
          <a:xfrm>
            <a:off x="6469063" y="4389438"/>
            <a:ext cx="762000" cy="304800"/>
          </a:xfrm>
          <a:prstGeom prst="rightArrow">
            <a:avLst>
              <a:gd name="adj1" fmla="val 50000"/>
              <a:gd name="adj2" fmla="val 62500"/>
            </a:avLst>
          </a:prstGeom>
          <a:solidFill>
            <a:srgbClr val="CC0000"/>
          </a:solidFill>
          <a:ln w="9525">
            <a:solidFill>
              <a:schemeClr val="tx1"/>
            </a:solidFill>
            <a:miter lim="800000"/>
            <a:headEnd/>
            <a:tailEnd/>
          </a:ln>
          <a:effectLst/>
        </p:spPr>
        <p:txBody>
          <a:bodyPr wrap="none" anchor="ctr"/>
          <a:lstStyle/>
          <a:p>
            <a:endParaRPr lang="en-US"/>
          </a:p>
        </p:txBody>
      </p:sp>
      <p:sp>
        <p:nvSpPr>
          <p:cNvPr id="703505" name="Rectangle 17"/>
          <p:cNvSpPr>
            <a:spLocks noChangeArrowheads="1"/>
          </p:cNvSpPr>
          <p:nvPr/>
        </p:nvSpPr>
        <p:spPr bwMode="auto">
          <a:xfrm>
            <a:off x="339725" y="5521325"/>
            <a:ext cx="1009650" cy="549275"/>
          </a:xfrm>
          <a:prstGeom prst="rect">
            <a:avLst/>
          </a:prstGeom>
          <a:noFill/>
          <a:ln w="9525">
            <a:noFill/>
            <a:miter lim="800000"/>
            <a:headEnd/>
            <a:tailEnd/>
          </a:ln>
          <a:effectLst/>
        </p:spPr>
        <p:txBody>
          <a:bodyPr wrap="none" anchor="ctr">
            <a:spAutoFit/>
          </a:bodyPr>
          <a:lstStyle/>
          <a:p>
            <a:r>
              <a:rPr lang="en-US" sz="3000" b="1">
                <a:solidFill>
                  <a:srgbClr val="0F116A"/>
                </a:solidFill>
              </a:rPr>
              <a:t>DNA</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8031" y="4018018"/>
            <a:ext cx="1865969" cy="10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3503">
                                            <p:txEl>
                                              <p:pRg st="1" end="1"/>
                                            </p:txEl>
                                          </p:spTgt>
                                        </p:tgtEl>
                                        <p:attrNameLst>
                                          <p:attrName>style.visibility</p:attrName>
                                        </p:attrNameLst>
                                      </p:cBhvr>
                                      <p:to>
                                        <p:strVal val="visible"/>
                                      </p:to>
                                    </p:set>
                                    <p:anim calcmode="lin" valueType="num">
                                      <p:cBhvr additive="base">
                                        <p:cTn id="7" dur="500" fill="hold"/>
                                        <p:tgtEl>
                                          <p:spTgt spid="7035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35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2" presetClass="entr" presetSubtype="8" fill="hold" grpId="0" nodeType="withEffect">
                                  <p:stCondLst>
                                    <p:cond delay="0"/>
                                  </p:stCondLst>
                                  <p:childTnLst>
                                    <p:set>
                                      <p:cBhvr>
                                        <p:cTn id="10" dur="1" fill="hold">
                                          <p:stCondLst>
                                            <p:cond delay="0"/>
                                          </p:stCondLst>
                                        </p:cTn>
                                        <p:tgtEl>
                                          <p:spTgt spid="703505"/>
                                        </p:tgtEl>
                                        <p:attrNameLst>
                                          <p:attrName>style.visibility</p:attrName>
                                        </p:attrNameLst>
                                      </p:cBhvr>
                                      <p:to>
                                        <p:strVal val="visible"/>
                                      </p:to>
                                    </p:set>
                                    <p:animEffect transition="in" filter="wipe(left)">
                                      <p:cBhvr>
                                        <p:cTn id="11" dur="500"/>
                                        <p:tgtEl>
                                          <p:spTgt spid="7035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03494"/>
                                        </p:tgtEl>
                                        <p:attrNameLst>
                                          <p:attrName>style.visibility</p:attrName>
                                        </p:attrNameLst>
                                      </p:cBhvr>
                                      <p:to>
                                        <p:strVal val="visible"/>
                                      </p:to>
                                    </p:set>
                                    <p:animEffect transition="in" filter="wipe(left)">
                                      <p:cBhvr>
                                        <p:cTn id="16" dur="500"/>
                                        <p:tgtEl>
                                          <p:spTgt spid="703494"/>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
                                        </p:tgtEl>
                                      </p:cMediaNode>
                                    </p:audio>
                                  </p:sub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03491"/>
                                        </p:tgtEl>
                                        <p:attrNameLst>
                                          <p:attrName>style.visibility</p:attrName>
                                        </p:attrNameLst>
                                      </p:cBhvr>
                                      <p:to>
                                        <p:strVal val="visible"/>
                                      </p:to>
                                    </p:set>
                                    <p:animEffect transition="in" filter="wipe(left)">
                                      <p:cBhvr>
                                        <p:cTn id="20" dur="500"/>
                                        <p:tgtEl>
                                          <p:spTgt spid="703491"/>
                                        </p:tgtEl>
                                      </p:cBhvr>
                                    </p:animEffect>
                                  </p:childTnLst>
                                  <p:subTnLst>
                                    <p:audio>
                                      <p:cMediaNode>
                                        <p:cTn display="0" masterRel="sameClick">
                                          <p:stCondLst>
                                            <p:cond evt="begin" delay="0">
                                              <p:tn val="18"/>
                                            </p:cond>
                                          </p:stCondLst>
                                          <p:endCondLst>
                                            <p:cond evt="onStopAudio" delay="0">
                                              <p:tgtEl>
                                                <p:sldTgt/>
                                              </p:tgtEl>
                                            </p:cond>
                                          </p:endCondLst>
                                        </p:cTn>
                                        <p:tgtEl>
                                          <p:sndTgt r:embed="rId5" name="Pencil Check"/>
                                        </p:tgtEl>
                                      </p:cMediaNode>
                                    </p:audio>
                                  </p:subTnLst>
                                </p:cTn>
                              </p:par>
                              <p:par>
                                <p:cTn id="21" presetID="22" presetClass="entr" presetSubtype="8" fill="hold" grpId="0" nodeType="withEffect">
                                  <p:stCondLst>
                                    <p:cond delay="0"/>
                                  </p:stCondLst>
                                  <p:childTnLst>
                                    <p:set>
                                      <p:cBhvr>
                                        <p:cTn id="22" dur="1" fill="hold">
                                          <p:stCondLst>
                                            <p:cond delay="0"/>
                                          </p:stCondLst>
                                        </p:cTn>
                                        <p:tgtEl>
                                          <p:spTgt spid="703497"/>
                                        </p:tgtEl>
                                        <p:attrNameLst>
                                          <p:attrName>style.visibility</p:attrName>
                                        </p:attrNameLst>
                                      </p:cBhvr>
                                      <p:to>
                                        <p:strVal val="visible"/>
                                      </p:to>
                                    </p:set>
                                    <p:animEffect transition="in" filter="wipe(left)">
                                      <p:cBhvr>
                                        <p:cTn id="23" dur="500"/>
                                        <p:tgtEl>
                                          <p:spTgt spid="70349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03495"/>
                                        </p:tgtEl>
                                        <p:attrNameLst>
                                          <p:attrName>style.visibility</p:attrName>
                                        </p:attrNameLst>
                                      </p:cBhvr>
                                      <p:to>
                                        <p:strVal val="visible"/>
                                      </p:to>
                                    </p:set>
                                    <p:animEffect transition="in" filter="wipe(left)">
                                      <p:cBhvr>
                                        <p:cTn id="28" dur="500"/>
                                        <p:tgtEl>
                                          <p:spTgt spid="703495"/>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
                                        </p:tgtEl>
                                      </p:cMediaNode>
                                    </p:audio>
                                  </p:sub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03496"/>
                                        </p:tgtEl>
                                        <p:attrNameLst>
                                          <p:attrName>style.visibility</p:attrName>
                                        </p:attrNameLst>
                                      </p:cBhvr>
                                      <p:to>
                                        <p:strVal val="visible"/>
                                      </p:to>
                                    </p:set>
                                    <p:animEffect transition="in" filter="wipe(left)">
                                      <p:cBhvr>
                                        <p:cTn id="32" dur="500"/>
                                        <p:tgtEl>
                                          <p:spTgt spid="703496"/>
                                        </p:tgtEl>
                                      </p:cBhvr>
                                    </p:animEffect>
                                  </p:childTnLst>
                                  <p:subTnLst>
                                    <p:audio>
                                      <p:cMediaNode>
                                        <p:cTn display="0" masterRel="sameClick">
                                          <p:stCondLst>
                                            <p:cond evt="begin" delay="0">
                                              <p:tn val="30"/>
                                            </p:cond>
                                          </p:stCondLst>
                                          <p:endCondLst>
                                            <p:cond evt="onStopAudio" delay="0">
                                              <p:tgtEl>
                                                <p:sldTgt/>
                                              </p:tgtEl>
                                            </p:cond>
                                          </p:endCondLst>
                                        </p:cTn>
                                        <p:tgtEl>
                                          <p:sndTgt r:embed="rId5" name="Pencil Check"/>
                                        </p:tgtEl>
                                      </p:cMediaNode>
                                    </p:audio>
                                  </p:subTnLst>
                                </p:cTn>
                              </p:par>
                              <p:par>
                                <p:cTn id="33" presetID="22" presetClass="entr" presetSubtype="8" fill="hold" grpId="0" nodeType="withEffect">
                                  <p:stCondLst>
                                    <p:cond delay="0"/>
                                  </p:stCondLst>
                                  <p:childTnLst>
                                    <p:set>
                                      <p:cBhvr>
                                        <p:cTn id="34" dur="1" fill="hold">
                                          <p:stCondLst>
                                            <p:cond delay="0"/>
                                          </p:stCondLst>
                                        </p:cTn>
                                        <p:tgtEl>
                                          <p:spTgt spid="703499"/>
                                        </p:tgtEl>
                                        <p:attrNameLst>
                                          <p:attrName>style.visibility</p:attrName>
                                        </p:attrNameLst>
                                      </p:cBhvr>
                                      <p:to>
                                        <p:strVal val="visible"/>
                                      </p:to>
                                    </p:set>
                                    <p:animEffect transition="in" filter="wipe(left)">
                                      <p:cBhvr>
                                        <p:cTn id="35" dur="500"/>
                                        <p:tgtEl>
                                          <p:spTgt spid="70349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03504"/>
                                        </p:tgtEl>
                                        <p:attrNameLst>
                                          <p:attrName>style.visibility</p:attrName>
                                        </p:attrNameLst>
                                      </p:cBhvr>
                                      <p:to>
                                        <p:strVal val="visible"/>
                                      </p:to>
                                    </p:set>
                                    <p:animEffect transition="in" filter="wipe(left)">
                                      <p:cBhvr>
                                        <p:cTn id="40" dur="500"/>
                                        <p:tgtEl>
                                          <p:spTgt spid="703504"/>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
                                        </p:tgtEl>
                                      </p:cMediaNode>
                                    </p:audio>
                                  </p:subTnLst>
                                </p:cTn>
                              </p:par>
                              <p:par>
                                <p:cTn id="41" presetID="22" presetClass="entr" presetSubtype="2" fill="hold" grpId="0" nodeType="withEffect">
                                  <p:stCondLst>
                                    <p:cond delay="0"/>
                                  </p:stCondLst>
                                  <p:childTnLst>
                                    <p:set>
                                      <p:cBhvr>
                                        <p:cTn id="42" dur="1" fill="hold">
                                          <p:stCondLst>
                                            <p:cond delay="0"/>
                                          </p:stCondLst>
                                        </p:cTn>
                                        <p:tgtEl>
                                          <p:spTgt spid="703500"/>
                                        </p:tgtEl>
                                        <p:attrNameLst>
                                          <p:attrName>style.visibility</p:attrName>
                                        </p:attrNameLst>
                                      </p:cBhvr>
                                      <p:to>
                                        <p:strVal val="visible"/>
                                      </p:to>
                                    </p:set>
                                    <p:animEffect transition="in" filter="wipe(right)">
                                      <p:cBhvr>
                                        <p:cTn id="43" dur="500"/>
                                        <p:tgtEl>
                                          <p:spTgt spid="70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4" grpId="0" animBg="1"/>
      <p:bldP spid="703495" grpId="0" animBg="1"/>
      <p:bldP spid="703497" grpId="0"/>
      <p:bldP spid="703499" grpId="0"/>
      <p:bldP spid="703500" grpId="0"/>
      <p:bldP spid="703503" grpId="0" build="p" autoUpdateAnimBg="0"/>
      <p:bldP spid="703504" grpId="0" animBg="1"/>
      <p:bldP spid="70350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2561" name="Group 17"/>
          <p:cNvGrpSpPr>
            <a:grpSpLocks/>
          </p:cNvGrpSpPr>
          <p:nvPr/>
        </p:nvGrpSpPr>
        <p:grpSpPr bwMode="auto">
          <a:xfrm>
            <a:off x="493713" y="4371975"/>
            <a:ext cx="7999412" cy="735013"/>
            <a:chOff x="309" y="2102"/>
            <a:chExt cx="5039" cy="463"/>
          </a:xfrm>
        </p:grpSpPr>
        <p:sp>
          <p:nvSpPr>
            <p:cNvPr id="492562" name="AutoShape 18"/>
            <p:cNvSpPr>
              <a:spLocks noChangeArrowheads="1"/>
            </p:cNvSpPr>
            <p:nvPr/>
          </p:nvSpPr>
          <p:spPr bwMode="auto">
            <a:xfrm>
              <a:off x="1357" y="2102"/>
              <a:ext cx="3991" cy="463"/>
            </a:xfrm>
            <a:prstGeom prst="roundRect">
              <a:avLst>
                <a:gd name="adj" fmla="val 16667"/>
              </a:avLst>
            </a:prstGeom>
            <a:noFill/>
            <a:ln w="9525">
              <a:noFill/>
              <a:round/>
              <a:headEnd/>
              <a:tailEnd/>
            </a:ln>
            <a:effectLst/>
          </p:spPr>
          <p:txBody>
            <a:bodyPr wrap="none" anchor="ctr">
              <a:spAutoFit/>
            </a:bodyPr>
            <a:lstStyle/>
            <a:p>
              <a:r>
                <a:rPr lang="en-US" sz="3800" b="1">
                  <a:solidFill>
                    <a:srgbClr val="008000"/>
                  </a:solidFill>
                  <a:latin typeface="Courier" pitchFamily="84" charset="0"/>
                </a:rPr>
                <a:t>AUGCGUGUAAAUGCAUGCGCC</a:t>
              </a:r>
              <a:endParaRPr lang="en-US" sz="3800" b="1">
                <a:solidFill>
                  <a:srgbClr val="0F116A"/>
                </a:solidFill>
                <a:latin typeface="Courier" pitchFamily="84" charset="0"/>
              </a:endParaRPr>
            </a:p>
          </p:txBody>
        </p:sp>
        <p:sp>
          <p:nvSpPr>
            <p:cNvPr id="492563" name="AutoShape 19"/>
            <p:cNvSpPr>
              <a:spLocks noChangeArrowheads="1"/>
            </p:cNvSpPr>
            <p:nvPr/>
          </p:nvSpPr>
          <p:spPr bwMode="auto">
            <a:xfrm>
              <a:off x="309" y="2144"/>
              <a:ext cx="883" cy="378"/>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mRNA</a:t>
              </a:r>
            </a:p>
          </p:txBody>
        </p:sp>
      </p:grpSp>
      <p:sp>
        <p:nvSpPr>
          <p:cNvPr id="492546" name="Rectangle 2"/>
          <p:cNvSpPr>
            <a:spLocks noGrp="1" noChangeArrowheads="1"/>
          </p:cNvSpPr>
          <p:nvPr>
            <p:ph type="title"/>
          </p:nvPr>
        </p:nvSpPr>
        <p:spPr>
          <a:xfrm>
            <a:off x="609600" y="685800"/>
            <a:ext cx="8153400" cy="762000"/>
          </a:xfrm>
        </p:spPr>
        <p:txBody>
          <a:bodyPr/>
          <a:lstStyle/>
          <a:p>
            <a:r>
              <a:rPr lang="en-US"/>
              <a:t>mRNA codes for proteins in triplets</a:t>
            </a:r>
          </a:p>
        </p:txBody>
      </p:sp>
      <p:grpSp>
        <p:nvGrpSpPr>
          <p:cNvPr id="492547" name="Group 3"/>
          <p:cNvGrpSpPr>
            <a:grpSpLocks/>
          </p:cNvGrpSpPr>
          <p:nvPr/>
        </p:nvGrpSpPr>
        <p:grpSpPr bwMode="auto">
          <a:xfrm>
            <a:off x="658813" y="2752725"/>
            <a:ext cx="7840662" cy="744538"/>
            <a:chOff x="413" y="1427"/>
            <a:chExt cx="4939" cy="469"/>
          </a:xfrm>
        </p:grpSpPr>
        <p:sp>
          <p:nvSpPr>
            <p:cNvPr id="492548" name="AutoShape 4"/>
            <p:cNvSpPr>
              <a:spLocks noChangeArrowheads="1"/>
            </p:cNvSpPr>
            <p:nvPr/>
          </p:nvSpPr>
          <p:spPr bwMode="auto">
            <a:xfrm>
              <a:off x="1353" y="1427"/>
              <a:ext cx="3999" cy="469"/>
            </a:xfrm>
            <a:prstGeom prst="roundRect">
              <a:avLst>
                <a:gd name="adj" fmla="val 16667"/>
              </a:avLst>
            </a:prstGeom>
            <a:noFill/>
            <a:ln w="9525">
              <a:solidFill>
                <a:srgbClr val="000000"/>
              </a:solidFill>
              <a:round/>
              <a:headEnd/>
              <a:tailEnd/>
            </a:ln>
            <a:effectLst/>
          </p:spPr>
          <p:txBody>
            <a:bodyPr wrap="none" anchor="ctr">
              <a:spAutoFit/>
            </a:bodyPr>
            <a:lstStyle/>
            <a:p>
              <a:r>
                <a:rPr lang="en-US" sz="3800" b="1">
                  <a:solidFill>
                    <a:srgbClr val="CC0000"/>
                  </a:solidFill>
                  <a:latin typeface="Courier" pitchFamily="84" charset="0"/>
                </a:rPr>
                <a:t>TACGCACATTTACGTACGCGG</a:t>
              </a:r>
              <a:endParaRPr lang="en-US" sz="3800" b="1">
                <a:solidFill>
                  <a:srgbClr val="0F116A"/>
                </a:solidFill>
                <a:latin typeface="Courier" pitchFamily="84" charset="0"/>
              </a:endParaRPr>
            </a:p>
          </p:txBody>
        </p:sp>
        <p:sp>
          <p:nvSpPr>
            <p:cNvPr id="492549" name="AutoShape 5"/>
            <p:cNvSpPr>
              <a:spLocks noChangeArrowheads="1"/>
            </p:cNvSpPr>
            <p:nvPr/>
          </p:nvSpPr>
          <p:spPr bwMode="auto">
            <a:xfrm>
              <a:off x="413" y="1469"/>
              <a:ext cx="674" cy="384"/>
            </a:xfrm>
            <a:prstGeom prst="roundRect">
              <a:avLst>
                <a:gd name="adj" fmla="val 16667"/>
              </a:avLst>
            </a:prstGeom>
            <a:solidFill>
              <a:srgbClr val="FFCC18"/>
            </a:solidFill>
            <a:ln w="9525">
              <a:solidFill>
                <a:srgbClr val="000000"/>
              </a:solidFill>
              <a:round/>
              <a:headEnd/>
              <a:tailEnd/>
            </a:ln>
            <a:effectLst/>
          </p:spPr>
          <p:txBody>
            <a:bodyPr wrap="none" anchor="ctr">
              <a:spAutoFit/>
            </a:bodyPr>
            <a:lstStyle/>
            <a:p>
              <a:r>
                <a:rPr lang="en-US" sz="3000" b="1">
                  <a:solidFill>
                    <a:schemeClr val="tx2"/>
                  </a:solidFill>
                </a:rPr>
                <a:t>DNA</a:t>
              </a:r>
            </a:p>
          </p:txBody>
        </p:sp>
      </p:grpSp>
      <p:grpSp>
        <p:nvGrpSpPr>
          <p:cNvPr id="492564" name="Group 20"/>
          <p:cNvGrpSpPr>
            <a:grpSpLocks/>
          </p:cNvGrpSpPr>
          <p:nvPr/>
        </p:nvGrpSpPr>
        <p:grpSpPr bwMode="auto">
          <a:xfrm>
            <a:off x="469900" y="4362450"/>
            <a:ext cx="8010525" cy="744538"/>
            <a:chOff x="296" y="1955"/>
            <a:chExt cx="5046" cy="469"/>
          </a:xfrm>
        </p:grpSpPr>
        <p:sp>
          <p:nvSpPr>
            <p:cNvPr id="492551" name="AutoShape 7"/>
            <p:cNvSpPr>
              <a:spLocks noChangeArrowheads="1"/>
            </p:cNvSpPr>
            <p:nvPr/>
          </p:nvSpPr>
          <p:spPr bwMode="auto">
            <a:xfrm>
              <a:off x="1343" y="1955"/>
              <a:ext cx="3999" cy="469"/>
            </a:xfrm>
            <a:prstGeom prst="roundRect">
              <a:avLst>
                <a:gd name="adj" fmla="val 16667"/>
              </a:avLst>
            </a:prstGeom>
            <a:solidFill>
              <a:schemeClr val="bg1"/>
            </a:solidFill>
            <a:ln w="9525">
              <a:solidFill>
                <a:srgbClr val="0F116A"/>
              </a:solidFill>
              <a:round/>
              <a:headEnd/>
              <a:tailEnd/>
            </a:ln>
            <a:effectLst/>
          </p:spPr>
          <p:txBody>
            <a:bodyPr wrap="none" anchor="ctr">
              <a:spAutoFit/>
            </a:bodyPr>
            <a:lstStyle/>
            <a:p>
              <a:r>
                <a:rPr lang="en-US" sz="3800" b="1">
                  <a:solidFill>
                    <a:srgbClr val="0F116A"/>
                  </a:solidFill>
                  <a:latin typeface="Courier" pitchFamily="84" charset="0"/>
                </a:rPr>
                <a:t>AUG</a:t>
              </a:r>
              <a:r>
                <a:rPr lang="en-US" sz="3800" b="1">
                  <a:solidFill>
                    <a:schemeClr val="tx2"/>
                  </a:solidFill>
                  <a:latin typeface="Courier" pitchFamily="84" charset="0"/>
                </a:rPr>
                <a:t>CGU</a:t>
              </a:r>
              <a:r>
                <a:rPr lang="en-US" sz="3800" b="1">
                  <a:solidFill>
                    <a:srgbClr val="CC0000"/>
                  </a:solidFill>
                  <a:latin typeface="Courier" pitchFamily="84" charset="0"/>
                </a:rPr>
                <a:t>GUA</a:t>
              </a:r>
              <a:r>
                <a:rPr lang="en-US" sz="3800" b="1">
                  <a:solidFill>
                    <a:srgbClr val="008000"/>
                  </a:solidFill>
                  <a:latin typeface="Courier" pitchFamily="84" charset="0"/>
                </a:rPr>
                <a:t>AAU</a:t>
              </a:r>
              <a:r>
                <a:rPr lang="en-US" sz="3800" b="1">
                  <a:solidFill>
                    <a:schemeClr val="hlink"/>
                  </a:solidFill>
                  <a:latin typeface="Courier" pitchFamily="84" charset="0"/>
                </a:rPr>
                <a:t>GCA</a:t>
              </a:r>
              <a:r>
                <a:rPr lang="en-US" sz="3800" b="1">
                  <a:solidFill>
                    <a:srgbClr val="660000"/>
                  </a:solidFill>
                  <a:latin typeface="Courier" pitchFamily="84" charset="0"/>
                </a:rPr>
                <a:t>UGC</a:t>
              </a:r>
              <a:r>
                <a:rPr lang="en-US" sz="3800" b="1">
                  <a:solidFill>
                    <a:schemeClr val="hlink"/>
                  </a:solidFill>
                  <a:latin typeface="Courier" pitchFamily="84" charset="0"/>
                </a:rPr>
                <a:t>GCC</a:t>
              </a:r>
              <a:endParaRPr lang="en-US" sz="3800" b="1">
                <a:solidFill>
                  <a:srgbClr val="0F116A"/>
                </a:solidFill>
                <a:latin typeface="Courier" pitchFamily="84" charset="0"/>
              </a:endParaRPr>
            </a:p>
          </p:txBody>
        </p:sp>
        <p:sp>
          <p:nvSpPr>
            <p:cNvPr id="492552" name="AutoShape 8"/>
            <p:cNvSpPr>
              <a:spLocks noChangeArrowheads="1"/>
            </p:cNvSpPr>
            <p:nvPr/>
          </p:nvSpPr>
          <p:spPr bwMode="auto">
            <a:xfrm>
              <a:off x="296" y="1997"/>
              <a:ext cx="889" cy="384"/>
            </a:xfrm>
            <a:prstGeom prst="roundRect">
              <a:avLst>
                <a:gd name="adj" fmla="val 16667"/>
              </a:avLst>
            </a:prstGeom>
            <a:solidFill>
              <a:srgbClr val="FFCC18"/>
            </a:solidFill>
            <a:ln w="9525">
              <a:solidFill>
                <a:srgbClr val="0F116A"/>
              </a:solidFill>
              <a:round/>
              <a:headEnd/>
              <a:tailEnd/>
            </a:ln>
            <a:effectLst/>
          </p:spPr>
          <p:txBody>
            <a:bodyPr wrap="none" anchor="ctr">
              <a:spAutoFit/>
            </a:bodyPr>
            <a:lstStyle/>
            <a:p>
              <a:r>
                <a:rPr lang="en-US" sz="3000" b="1">
                  <a:solidFill>
                    <a:schemeClr val="tx2"/>
                  </a:solidFill>
                </a:rPr>
                <a:t>mRNA</a:t>
              </a:r>
            </a:p>
          </p:txBody>
        </p:sp>
      </p:grpSp>
      <p:grpSp>
        <p:nvGrpSpPr>
          <p:cNvPr id="492553" name="Group 9"/>
          <p:cNvGrpSpPr>
            <a:grpSpLocks/>
          </p:cNvGrpSpPr>
          <p:nvPr/>
        </p:nvGrpSpPr>
        <p:grpSpPr bwMode="auto">
          <a:xfrm>
            <a:off x="427038" y="6016625"/>
            <a:ext cx="8021637" cy="676275"/>
            <a:chOff x="267" y="2830"/>
            <a:chExt cx="5053" cy="426"/>
          </a:xfrm>
        </p:grpSpPr>
        <p:sp>
          <p:nvSpPr>
            <p:cNvPr id="492554" name="AutoShape 10"/>
            <p:cNvSpPr>
              <a:spLocks noChangeArrowheads="1"/>
            </p:cNvSpPr>
            <p:nvPr/>
          </p:nvSpPr>
          <p:spPr bwMode="auto">
            <a:xfrm>
              <a:off x="1383" y="2830"/>
              <a:ext cx="3937" cy="426"/>
            </a:xfrm>
            <a:prstGeom prst="roundRect">
              <a:avLst>
                <a:gd name="adj" fmla="val 16667"/>
              </a:avLst>
            </a:prstGeom>
            <a:noFill/>
            <a:ln w="9525">
              <a:solidFill>
                <a:srgbClr val="000000"/>
              </a:solidFill>
              <a:round/>
              <a:headEnd/>
              <a:tailEnd/>
            </a:ln>
            <a:effectLst/>
          </p:spPr>
          <p:txBody>
            <a:bodyPr wrap="none" anchor="ctr">
              <a:spAutoFit/>
            </a:bodyPr>
            <a:lstStyle/>
            <a:p>
              <a:r>
                <a:rPr lang="en-US" sz="3400" b="1">
                  <a:solidFill>
                    <a:srgbClr val="0F116A"/>
                  </a:solidFill>
                  <a:latin typeface="Courier" pitchFamily="84" charset="0"/>
                </a:rPr>
                <a:t>Met</a:t>
              </a:r>
              <a:r>
                <a:rPr lang="en-US" sz="1200" b="1">
                  <a:solidFill>
                    <a:srgbClr val="0F116A"/>
                  </a:solidFill>
                  <a:latin typeface="Courier" pitchFamily="84" charset="0"/>
                </a:rPr>
                <a:t> </a:t>
              </a:r>
              <a:r>
                <a:rPr lang="en-US" sz="3400" b="1">
                  <a:solidFill>
                    <a:schemeClr val="tx2"/>
                  </a:solidFill>
                  <a:latin typeface="Courier" pitchFamily="84" charset="0"/>
                </a:rPr>
                <a:t>Arg</a:t>
              </a:r>
              <a:r>
                <a:rPr lang="en-US" sz="1200" b="1">
                  <a:solidFill>
                    <a:srgbClr val="0F116A"/>
                  </a:solidFill>
                  <a:latin typeface="Courier" pitchFamily="84" charset="0"/>
                </a:rPr>
                <a:t> </a:t>
              </a:r>
              <a:r>
                <a:rPr lang="en-US" sz="3400" b="1">
                  <a:solidFill>
                    <a:srgbClr val="CC0000"/>
                  </a:solidFill>
                  <a:latin typeface="Courier" pitchFamily="84" charset="0"/>
                </a:rPr>
                <a:t>Val</a:t>
              </a:r>
              <a:r>
                <a:rPr lang="en-US" sz="1200" b="1">
                  <a:solidFill>
                    <a:srgbClr val="0F116A"/>
                  </a:solidFill>
                  <a:latin typeface="Courier" pitchFamily="84" charset="0"/>
                </a:rPr>
                <a:t> </a:t>
              </a:r>
              <a:r>
                <a:rPr lang="en-US" sz="3400" b="1">
                  <a:solidFill>
                    <a:srgbClr val="008000"/>
                  </a:solidFill>
                  <a:latin typeface="Courier" pitchFamily="84" charset="0"/>
                </a:rPr>
                <a:t>Asn</a:t>
              </a:r>
              <a:r>
                <a:rPr lang="en-US" sz="1200" b="1">
                  <a:solidFill>
                    <a:srgbClr val="0F116A"/>
                  </a:solidFill>
                  <a:latin typeface="Courier" pitchFamily="84" charset="0"/>
                </a:rPr>
                <a:t> </a:t>
              </a:r>
              <a:r>
                <a:rPr lang="en-US" sz="3400" b="1">
                  <a:solidFill>
                    <a:schemeClr val="hlink"/>
                  </a:solidFill>
                  <a:latin typeface="Courier" pitchFamily="84" charset="0"/>
                </a:rPr>
                <a:t>Ala</a:t>
              </a:r>
              <a:r>
                <a:rPr lang="en-US" sz="1200" b="1">
                  <a:solidFill>
                    <a:srgbClr val="0F116A"/>
                  </a:solidFill>
                  <a:latin typeface="Courier" pitchFamily="84" charset="0"/>
                </a:rPr>
                <a:t> </a:t>
              </a:r>
              <a:r>
                <a:rPr lang="en-US" sz="3400" b="1">
                  <a:solidFill>
                    <a:srgbClr val="660000"/>
                  </a:solidFill>
                  <a:latin typeface="Courier" pitchFamily="84" charset="0"/>
                </a:rPr>
                <a:t>Cys</a:t>
              </a:r>
              <a:r>
                <a:rPr lang="en-US" sz="1200" b="1">
                  <a:solidFill>
                    <a:srgbClr val="0F116A"/>
                  </a:solidFill>
                  <a:latin typeface="Courier" pitchFamily="84" charset="0"/>
                </a:rPr>
                <a:t> </a:t>
              </a:r>
              <a:r>
                <a:rPr lang="en-US" sz="3400" b="1">
                  <a:solidFill>
                    <a:schemeClr val="hlink"/>
                  </a:solidFill>
                  <a:latin typeface="Courier" pitchFamily="84" charset="0"/>
                </a:rPr>
                <a:t>Ala</a:t>
              </a:r>
              <a:endParaRPr lang="en-US" sz="3400" b="1">
                <a:solidFill>
                  <a:srgbClr val="0F116A"/>
                </a:solidFill>
                <a:latin typeface="Courier" pitchFamily="84" charset="0"/>
              </a:endParaRPr>
            </a:p>
          </p:txBody>
        </p:sp>
        <p:sp>
          <p:nvSpPr>
            <p:cNvPr id="492555" name="AutoShape 11"/>
            <p:cNvSpPr>
              <a:spLocks noChangeArrowheads="1"/>
            </p:cNvSpPr>
            <p:nvPr/>
          </p:nvSpPr>
          <p:spPr bwMode="auto">
            <a:xfrm>
              <a:off x="267" y="2851"/>
              <a:ext cx="969" cy="384"/>
            </a:xfrm>
            <a:prstGeom prst="roundRect">
              <a:avLst>
                <a:gd name="adj" fmla="val 16667"/>
              </a:avLst>
            </a:prstGeom>
            <a:solidFill>
              <a:srgbClr val="FFCC18"/>
            </a:solidFill>
            <a:ln w="9525">
              <a:solidFill>
                <a:srgbClr val="000000"/>
              </a:solidFill>
              <a:round/>
              <a:headEnd/>
              <a:tailEnd/>
            </a:ln>
            <a:effectLst/>
          </p:spPr>
          <p:txBody>
            <a:bodyPr wrap="none" anchor="ctr">
              <a:spAutoFit/>
            </a:bodyPr>
            <a:lstStyle/>
            <a:p>
              <a:r>
                <a:rPr lang="en-US" sz="3000" b="1">
                  <a:solidFill>
                    <a:schemeClr val="tx2"/>
                  </a:solidFill>
                </a:rPr>
                <a:t>protein</a:t>
              </a:r>
            </a:p>
          </p:txBody>
        </p:sp>
      </p:grpSp>
      <p:sp>
        <p:nvSpPr>
          <p:cNvPr id="492556" name="AutoShape 12"/>
          <p:cNvSpPr>
            <a:spLocks noChangeArrowheads="1"/>
          </p:cNvSpPr>
          <p:nvPr/>
        </p:nvSpPr>
        <p:spPr bwMode="auto">
          <a:xfrm rot="5400000">
            <a:off x="4994275" y="3497263"/>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lstStyle/>
          <a:p>
            <a:endParaRPr lang="en-US"/>
          </a:p>
        </p:txBody>
      </p:sp>
      <p:grpSp>
        <p:nvGrpSpPr>
          <p:cNvPr id="492557" name="Group 13"/>
          <p:cNvGrpSpPr>
            <a:grpSpLocks/>
          </p:cNvGrpSpPr>
          <p:nvPr/>
        </p:nvGrpSpPr>
        <p:grpSpPr bwMode="auto">
          <a:xfrm>
            <a:off x="5030788" y="5149850"/>
            <a:ext cx="609600" cy="823913"/>
            <a:chOff x="3168" y="2937"/>
            <a:chExt cx="384" cy="519"/>
          </a:xfrm>
        </p:grpSpPr>
        <p:sp>
          <p:nvSpPr>
            <p:cNvPr id="492558" name="AutoShape 14"/>
            <p:cNvSpPr>
              <a:spLocks noChangeArrowheads="1"/>
            </p:cNvSpPr>
            <p:nvPr/>
          </p:nvSpPr>
          <p:spPr bwMode="auto">
            <a:xfrm rot="5400000">
              <a:off x="3144" y="3000"/>
              <a:ext cx="43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lstStyle/>
            <a:p>
              <a:endParaRPr lang="en-US" sz="2400"/>
            </a:p>
          </p:txBody>
        </p:sp>
        <p:sp>
          <p:nvSpPr>
            <p:cNvPr id="492559" name="Text Box 15"/>
            <p:cNvSpPr txBox="1">
              <a:spLocks noChangeArrowheads="1"/>
            </p:cNvSpPr>
            <p:nvPr/>
          </p:nvSpPr>
          <p:spPr bwMode="auto">
            <a:xfrm>
              <a:off x="3196" y="2937"/>
              <a:ext cx="330" cy="519"/>
            </a:xfrm>
            <a:prstGeom prst="rect">
              <a:avLst/>
            </a:prstGeom>
            <a:noFill/>
            <a:ln w="9525">
              <a:noFill/>
              <a:miter lim="800000"/>
              <a:headEnd/>
              <a:tailEnd/>
            </a:ln>
            <a:effectLst/>
          </p:spPr>
          <p:txBody>
            <a:bodyPr wrap="none" anchor="ctr">
              <a:spAutoFit/>
            </a:bodyPr>
            <a:lstStyle/>
            <a:p>
              <a:r>
                <a:rPr lang="en-US" sz="4800">
                  <a:solidFill>
                    <a:schemeClr val="bg1"/>
                  </a:solidFill>
                  <a:latin typeface="Chalkboard" pitchFamily="1" charset="0"/>
                  <a:ea typeface="Apple LiGothic Medium" pitchFamily="84" charset="-120"/>
                </a:rPr>
                <a:t>?</a:t>
              </a:r>
            </a:p>
          </p:txBody>
        </p:sp>
      </p:grpSp>
      <p:sp>
        <p:nvSpPr>
          <p:cNvPr id="492566" name="AutoShape 22"/>
          <p:cNvSpPr>
            <a:spLocks noChangeArrowheads="1"/>
          </p:cNvSpPr>
          <p:nvPr/>
        </p:nvSpPr>
        <p:spPr bwMode="auto">
          <a:xfrm rot="5400000">
            <a:off x="4992688" y="5257800"/>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rot="10800000" vert="eaVert" wrap="none" anchor="ctr"/>
          <a:lstStyle/>
          <a:p>
            <a:endParaRPr lang="en-US" sz="2400"/>
          </a:p>
        </p:txBody>
      </p:sp>
      <p:grpSp>
        <p:nvGrpSpPr>
          <p:cNvPr id="492570" name="Group 26"/>
          <p:cNvGrpSpPr>
            <a:grpSpLocks/>
          </p:cNvGrpSpPr>
          <p:nvPr/>
        </p:nvGrpSpPr>
        <p:grpSpPr bwMode="auto">
          <a:xfrm>
            <a:off x="2209800" y="4922838"/>
            <a:ext cx="914400" cy="1295400"/>
            <a:chOff x="1392" y="2304"/>
            <a:chExt cx="576" cy="816"/>
          </a:xfrm>
        </p:grpSpPr>
        <p:sp>
          <p:nvSpPr>
            <p:cNvPr id="492568" name="Line 24"/>
            <p:cNvSpPr>
              <a:spLocks noChangeShapeType="1"/>
            </p:cNvSpPr>
            <p:nvPr/>
          </p:nvSpPr>
          <p:spPr bwMode="auto">
            <a:xfrm>
              <a:off x="1392" y="2304"/>
              <a:ext cx="576" cy="0"/>
            </a:xfrm>
            <a:prstGeom prst="line">
              <a:avLst/>
            </a:prstGeom>
            <a:noFill/>
            <a:ln w="38100">
              <a:solidFill>
                <a:srgbClr val="0F116A"/>
              </a:solidFill>
              <a:round/>
              <a:headEnd/>
              <a:tailEnd/>
            </a:ln>
            <a:effectLst/>
          </p:spPr>
          <p:txBody>
            <a:bodyPr wrap="none" anchor="ctr"/>
            <a:lstStyle/>
            <a:p>
              <a:endParaRPr lang="en-US"/>
            </a:p>
          </p:txBody>
        </p:sp>
        <p:sp>
          <p:nvSpPr>
            <p:cNvPr id="492569" name="Line 25"/>
            <p:cNvSpPr>
              <a:spLocks noChangeShapeType="1"/>
            </p:cNvSpPr>
            <p:nvPr/>
          </p:nvSpPr>
          <p:spPr bwMode="auto">
            <a:xfrm rot="-16200000">
              <a:off x="1272" y="2712"/>
              <a:ext cx="816" cy="0"/>
            </a:xfrm>
            <a:prstGeom prst="line">
              <a:avLst/>
            </a:prstGeom>
            <a:noFill/>
            <a:ln w="38100">
              <a:solidFill>
                <a:srgbClr val="0F116A"/>
              </a:solidFill>
              <a:round/>
              <a:headEnd/>
              <a:tailEnd/>
            </a:ln>
            <a:effectLst/>
          </p:spPr>
          <p:txBody>
            <a:bodyPr wrap="none" anchor="ctr"/>
            <a:lstStyle/>
            <a:p>
              <a:endParaRPr lang="en-US"/>
            </a:p>
          </p:txBody>
        </p:sp>
      </p:grpSp>
      <p:grpSp>
        <p:nvGrpSpPr>
          <p:cNvPr id="492571" name="Group 27"/>
          <p:cNvGrpSpPr>
            <a:grpSpLocks/>
          </p:cNvGrpSpPr>
          <p:nvPr/>
        </p:nvGrpSpPr>
        <p:grpSpPr bwMode="auto">
          <a:xfrm>
            <a:off x="3048000" y="4922838"/>
            <a:ext cx="914400" cy="1295400"/>
            <a:chOff x="1392" y="2304"/>
            <a:chExt cx="576" cy="816"/>
          </a:xfrm>
        </p:grpSpPr>
        <p:sp>
          <p:nvSpPr>
            <p:cNvPr id="492572" name="Line 28"/>
            <p:cNvSpPr>
              <a:spLocks noChangeShapeType="1"/>
            </p:cNvSpPr>
            <p:nvPr/>
          </p:nvSpPr>
          <p:spPr bwMode="auto">
            <a:xfrm>
              <a:off x="1392" y="2304"/>
              <a:ext cx="576" cy="0"/>
            </a:xfrm>
            <a:prstGeom prst="line">
              <a:avLst/>
            </a:prstGeom>
            <a:noFill/>
            <a:ln w="38100">
              <a:solidFill>
                <a:schemeClr val="tx2"/>
              </a:solidFill>
              <a:round/>
              <a:headEnd/>
              <a:tailEnd/>
            </a:ln>
            <a:effectLst/>
          </p:spPr>
          <p:txBody>
            <a:bodyPr wrap="none" anchor="ctr"/>
            <a:lstStyle/>
            <a:p>
              <a:endParaRPr lang="en-US"/>
            </a:p>
          </p:txBody>
        </p:sp>
        <p:sp>
          <p:nvSpPr>
            <p:cNvPr id="492573" name="Line 29"/>
            <p:cNvSpPr>
              <a:spLocks noChangeShapeType="1"/>
            </p:cNvSpPr>
            <p:nvPr/>
          </p:nvSpPr>
          <p:spPr bwMode="auto">
            <a:xfrm rot="-16200000">
              <a:off x="1272" y="2712"/>
              <a:ext cx="816" cy="0"/>
            </a:xfrm>
            <a:prstGeom prst="line">
              <a:avLst/>
            </a:prstGeom>
            <a:noFill/>
            <a:ln w="38100">
              <a:solidFill>
                <a:schemeClr val="tx2"/>
              </a:solidFill>
              <a:round/>
              <a:headEnd/>
              <a:tailEnd/>
            </a:ln>
            <a:effectLst/>
          </p:spPr>
          <p:txBody>
            <a:bodyPr wrap="none" anchor="ctr"/>
            <a:lstStyle/>
            <a:p>
              <a:endParaRPr lang="en-US"/>
            </a:p>
          </p:txBody>
        </p:sp>
      </p:grpSp>
      <p:grpSp>
        <p:nvGrpSpPr>
          <p:cNvPr id="492574" name="Group 30"/>
          <p:cNvGrpSpPr>
            <a:grpSpLocks/>
          </p:cNvGrpSpPr>
          <p:nvPr/>
        </p:nvGrpSpPr>
        <p:grpSpPr bwMode="auto">
          <a:xfrm>
            <a:off x="3962400" y="4922838"/>
            <a:ext cx="914400" cy="1295400"/>
            <a:chOff x="1392" y="2304"/>
            <a:chExt cx="576" cy="816"/>
          </a:xfrm>
        </p:grpSpPr>
        <p:sp>
          <p:nvSpPr>
            <p:cNvPr id="492575" name="Line 31"/>
            <p:cNvSpPr>
              <a:spLocks noChangeShapeType="1"/>
            </p:cNvSpPr>
            <p:nvPr/>
          </p:nvSpPr>
          <p:spPr bwMode="auto">
            <a:xfrm>
              <a:off x="1392" y="2304"/>
              <a:ext cx="576" cy="0"/>
            </a:xfrm>
            <a:prstGeom prst="line">
              <a:avLst/>
            </a:prstGeom>
            <a:noFill/>
            <a:ln w="38100">
              <a:solidFill>
                <a:srgbClr val="CC0000"/>
              </a:solidFill>
              <a:round/>
              <a:headEnd/>
              <a:tailEnd/>
            </a:ln>
            <a:effectLst/>
          </p:spPr>
          <p:txBody>
            <a:bodyPr wrap="none" anchor="ctr"/>
            <a:lstStyle/>
            <a:p>
              <a:endParaRPr lang="en-US"/>
            </a:p>
          </p:txBody>
        </p:sp>
        <p:sp>
          <p:nvSpPr>
            <p:cNvPr id="492576" name="Line 32"/>
            <p:cNvSpPr>
              <a:spLocks noChangeShapeType="1"/>
            </p:cNvSpPr>
            <p:nvPr/>
          </p:nvSpPr>
          <p:spPr bwMode="auto">
            <a:xfrm rot="-16200000">
              <a:off x="1272" y="2712"/>
              <a:ext cx="816" cy="0"/>
            </a:xfrm>
            <a:prstGeom prst="line">
              <a:avLst/>
            </a:prstGeom>
            <a:noFill/>
            <a:ln w="38100">
              <a:solidFill>
                <a:srgbClr val="CC0000"/>
              </a:solidFill>
              <a:round/>
              <a:headEnd/>
              <a:tailEnd/>
            </a:ln>
            <a:effectLst/>
          </p:spPr>
          <p:txBody>
            <a:bodyPr wrap="none" anchor="ctr"/>
            <a:lstStyle/>
            <a:p>
              <a:endParaRPr lang="en-US"/>
            </a:p>
          </p:txBody>
        </p:sp>
      </p:grpSp>
      <p:grpSp>
        <p:nvGrpSpPr>
          <p:cNvPr id="492577" name="Group 33"/>
          <p:cNvGrpSpPr>
            <a:grpSpLocks/>
          </p:cNvGrpSpPr>
          <p:nvPr/>
        </p:nvGrpSpPr>
        <p:grpSpPr bwMode="auto">
          <a:xfrm>
            <a:off x="4876800" y="4922838"/>
            <a:ext cx="914400" cy="1295400"/>
            <a:chOff x="1392" y="2304"/>
            <a:chExt cx="576" cy="816"/>
          </a:xfrm>
        </p:grpSpPr>
        <p:sp>
          <p:nvSpPr>
            <p:cNvPr id="492578" name="Line 34"/>
            <p:cNvSpPr>
              <a:spLocks noChangeShapeType="1"/>
            </p:cNvSpPr>
            <p:nvPr/>
          </p:nvSpPr>
          <p:spPr bwMode="auto">
            <a:xfrm>
              <a:off x="1392" y="2304"/>
              <a:ext cx="576" cy="0"/>
            </a:xfrm>
            <a:prstGeom prst="line">
              <a:avLst/>
            </a:prstGeom>
            <a:noFill/>
            <a:ln w="38100">
              <a:solidFill>
                <a:srgbClr val="008000"/>
              </a:solidFill>
              <a:round/>
              <a:headEnd/>
              <a:tailEnd/>
            </a:ln>
            <a:effectLst/>
          </p:spPr>
          <p:txBody>
            <a:bodyPr wrap="none" anchor="ctr"/>
            <a:lstStyle/>
            <a:p>
              <a:endParaRPr lang="en-US"/>
            </a:p>
          </p:txBody>
        </p:sp>
        <p:sp>
          <p:nvSpPr>
            <p:cNvPr id="492579" name="Line 35"/>
            <p:cNvSpPr>
              <a:spLocks noChangeShapeType="1"/>
            </p:cNvSpPr>
            <p:nvPr/>
          </p:nvSpPr>
          <p:spPr bwMode="auto">
            <a:xfrm rot="-16200000">
              <a:off x="1272" y="2712"/>
              <a:ext cx="816" cy="0"/>
            </a:xfrm>
            <a:prstGeom prst="line">
              <a:avLst/>
            </a:prstGeom>
            <a:noFill/>
            <a:ln w="38100">
              <a:solidFill>
                <a:srgbClr val="008000"/>
              </a:solidFill>
              <a:round/>
              <a:headEnd/>
              <a:tailEnd/>
            </a:ln>
            <a:effectLst/>
          </p:spPr>
          <p:txBody>
            <a:bodyPr wrap="none" anchor="ctr"/>
            <a:lstStyle/>
            <a:p>
              <a:endParaRPr lang="en-US"/>
            </a:p>
          </p:txBody>
        </p:sp>
      </p:grpSp>
      <p:grpSp>
        <p:nvGrpSpPr>
          <p:cNvPr id="492580" name="Group 36"/>
          <p:cNvGrpSpPr>
            <a:grpSpLocks/>
          </p:cNvGrpSpPr>
          <p:nvPr/>
        </p:nvGrpSpPr>
        <p:grpSpPr bwMode="auto">
          <a:xfrm>
            <a:off x="5715000" y="4922838"/>
            <a:ext cx="914400" cy="1295400"/>
            <a:chOff x="1392" y="2304"/>
            <a:chExt cx="576" cy="816"/>
          </a:xfrm>
        </p:grpSpPr>
        <p:sp>
          <p:nvSpPr>
            <p:cNvPr id="492581" name="Line 37"/>
            <p:cNvSpPr>
              <a:spLocks noChangeShapeType="1"/>
            </p:cNvSpPr>
            <p:nvPr/>
          </p:nvSpPr>
          <p:spPr bwMode="auto">
            <a:xfrm>
              <a:off x="1392" y="2304"/>
              <a:ext cx="576" cy="0"/>
            </a:xfrm>
            <a:prstGeom prst="line">
              <a:avLst/>
            </a:prstGeom>
            <a:noFill/>
            <a:ln w="38100">
              <a:solidFill>
                <a:schemeClr val="hlink"/>
              </a:solidFill>
              <a:round/>
              <a:headEnd/>
              <a:tailEnd/>
            </a:ln>
            <a:effectLst/>
          </p:spPr>
          <p:txBody>
            <a:bodyPr wrap="none" anchor="ctr"/>
            <a:lstStyle/>
            <a:p>
              <a:endParaRPr lang="en-US"/>
            </a:p>
          </p:txBody>
        </p:sp>
        <p:sp>
          <p:nvSpPr>
            <p:cNvPr id="492582" name="Line 38"/>
            <p:cNvSpPr>
              <a:spLocks noChangeShapeType="1"/>
            </p:cNvSpPr>
            <p:nvPr/>
          </p:nvSpPr>
          <p:spPr bwMode="auto">
            <a:xfrm rot="-16200000">
              <a:off x="1272" y="2712"/>
              <a:ext cx="816" cy="0"/>
            </a:xfrm>
            <a:prstGeom prst="line">
              <a:avLst/>
            </a:prstGeom>
            <a:noFill/>
            <a:ln w="38100">
              <a:solidFill>
                <a:schemeClr val="hlink"/>
              </a:solidFill>
              <a:round/>
              <a:headEnd/>
              <a:tailEnd/>
            </a:ln>
            <a:effectLst/>
          </p:spPr>
          <p:txBody>
            <a:bodyPr wrap="none" anchor="ctr"/>
            <a:lstStyle/>
            <a:p>
              <a:endParaRPr lang="en-US"/>
            </a:p>
          </p:txBody>
        </p:sp>
      </p:grpSp>
      <p:grpSp>
        <p:nvGrpSpPr>
          <p:cNvPr id="492583" name="Group 39"/>
          <p:cNvGrpSpPr>
            <a:grpSpLocks/>
          </p:cNvGrpSpPr>
          <p:nvPr/>
        </p:nvGrpSpPr>
        <p:grpSpPr bwMode="auto">
          <a:xfrm>
            <a:off x="6645275" y="4922838"/>
            <a:ext cx="822325" cy="1295400"/>
            <a:chOff x="1392" y="2304"/>
            <a:chExt cx="576" cy="816"/>
          </a:xfrm>
        </p:grpSpPr>
        <p:sp>
          <p:nvSpPr>
            <p:cNvPr id="492584" name="Line 40"/>
            <p:cNvSpPr>
              <a:spLocks noChangeShapeType="1"/>
            </p:cNvSpPr>
            <p:nvPr/>
          </p:nvSpPr>
          <p:spPr bwMode="auto">
            <a:xfrm>
              <a:off x="1392" y="2304"/>
              <a:ext cx="576" cy="0"/>
            </a:xfrm>
            <a:prstGeom prst="line">
              <a:avLst/>
            </a:prstGeom>
            <a:noFill/>
            <a:ln w="38100">
              <a:solidFill>
                <a:srgbClr val="660000"/>
              </a:solidFill>
              <a:round/>
              <a:headEnd/>
              <a:tailEnd/>
            </a:ln>
            <a:effectLst/>
          </p:spPr>
          <p:txBody>
            <a:bodyPr wrap="none" anchor="ctr"/>
            <a:lstStyle/>
            <a:p>
              <a:endParaRPr lang="en-US"/>
            </a:p>
          </p:txBody>
        </p:sp>
        <p:sp>
          <p:nvSpPr>
            <p:cNvPr id="492585" name="Line 41"/>
            <p:cNvSpPr>
              <a:spLocks noChangeShapeType="1"/>
            </p:cNvSpPr>
            <p:nvPr/>
          </p:nvSpPr>
          <p:spPr bwMode="auto">
            <a:xfrm rot="-16200000">
              <a:off x="1272" y="2712"/>
              <a:ext cx="816" cy="0"/>
            </a:xfrm>
            <a:prstGeom prst="line">
              <a:avLst/>
            </a:prstGeom>
            <a:noFill/>
            <a:ln w="38100">
              <a:solidFill>
                <a:srgbClr val="660000"/>
              </a:solidFill>
              <a:round/>
              <a:headEnd/>
              <a:tailEnd/>
            </a:ln>
            <a:effectLst/>
          </p:spPr>
          <p:txBody>
            <a:bodyPr wrap="none" anchor="ctr"/>
            <a:lstStyle/>
            <a:p>
              <a:endParaRPr lang="en-US"/>
            </a:p>
          </p:txBody>
        </p:sp>
      </p:grpSp>
      <p:grpSp>
        <p:nvGrpSpPr>
          <p:cNvPr id="492586" name="Group 42"/>
          <p:cNvGrpSpPr>
            <a:grpSpLocks/>
          </p:cNvGrpSpPr>
          <p:nvPr/>
        </p:nvGrpSpPr>
        <p:grpSpPr bwMode="auto">
          <a:xfrm>
            <a:off x="7467600" y="4922838"/>
            <a:ext cx="914400" cy="1295400"/>
            <a:chOff x="1392" y="2304"/>
            <a:chExt cx="576" cy="816"/>
          </a:xfrm>
        </p:grpSpPr>
        <p:sp>
          <p:nvSpPr>
            <p:cNvPr id="492587" name="Line 43"/>
            <p:cNvSpPr>
              <a:spLocks noChangeShapeType="1"/>
            </p:cNvSpPr>
            <p:nvPr/>
          </p:nvSpPr>
          <p:spPr bwMode="auto">
            <a:xfrm>
              <a:off x="1392" y="2304"/>
              <a:ext cx="576" cy="0"/>
            </a:xfrm>
            <a:prstGeom prst="line">
              <a:avLst/>
            </a:prstGeom>
            <a:noFill/>
            <a:ln w="38100">
              <a:solidFill>
                <a:schemeClr val="hlink"/>
              </a:solidFill>
              <a:round/>
              <a:headEnd/>
              <a:tailEnd/>
            </a:ln>
            <a:effectLst/>
          </p:spPr>
          <p:txBody>
            <a:bodyPr wrap="none" anchor="ctr"/>
            <a:lstStyle/>
            <a:p>
              <a:endParaRPr lang="en-US"/>
            </a:p>
          </p:txBody>
        </p:sp>
        <p:sp>
          <p:nvSpPr>
            <p:cNvPr id="492588" name="Line 44"/>
            <p:cNvSpPr>
              <a:spLocks noChangeShapeType="1"/>
            </p:cNvSpPr>
            <p:nvPr/>
          </p:nvSpPr>
          <p:spPr bwMode="auto">
            <a:xfrm rot="-16200000">
              <a:off x="1272" y="2712"/>
              <a:ext cx="816" cy="0"/>
            </a:xfrm>
            <a:prstGeom prst="line">
              <a:avLst/>
            </a:prstGeom>
            <a:noFill/>
            <a:ln w="38100">
              <a:solidFill>
                <a:schemeClr val="hlink"/>
              </a:solidFill>
              <a:round/>
              <a:headEnd/>
              <a:tailEnd/>
            </a:ln>
            <a:effectLst/>
          </p:spPr>
          <p:txBody>
            <a:bodyPr wrap="none" anchor="ctr"/>
            <a:lstStyle/>
            <a:p>
              <a:endParaRPr lang="en-US"/>
            </a:p>
          </p:txBody>
        </p:sp>
      </p:grpSp>
      <p:pic>
        <p:nvPicPr>
          <p:cNvPr id="492591" name="Picture 47"/>
          <p:cNvPicPr>
            <a:picLocks noChangeAspect="1" noChangeArrowheads="1"/>
          </p:cNvPicPr>
          <p:nvPr/>
        </p:nvPicPr>
        <p:blipFill>
          <a:blip r:embed="rId6" cstate="print"/>
          <a:srcRect b="68401"/>
          <a:stretch>
            <a:fillRect/>
          </a:stretch>
        </p:blipFill>
        <p:spPr bwMode="auto">
          <a:xfrm>
            <a:off x="2366963" y="1258888"/>
            <a:ext cx="4592637" cy="1393825"/>
          </a:xfrm>
          <a:prstGeom prst="rect">
            <a:avLst/>
          </a:prstGeom>
          <a:noFill/>
          <a:ln w="9525">
            <a:noFill/>
            <a:miter lim="800000"/>
            <a:headEnd/>
            <a:tailEnd/>
          </a:ln>
        </p:spPr>
      </p:pic>
      <p:grpSp>
        <p:nvGrpSpPr>
          <p:cNvPr id="492596" name="Group 52"/>
          <p:cNvGrpSpPr>
            <a:grpSpLocks/>
          </p:cNvGrpSpPr>
          <p:nvPr/>
        </p:nvGrpSpPr>
        <p:grpSpPr bwMode="auto">
          <a:xfrm>
            <a:off x="7367588" y="3862388"/>
            <a:ext cx="1123950" cy="1260475"/>
            <a:chOff x="4641" y="2433"/>
            <a:chExt cx="708" cy="794"/>
          </a:xfrm>
        </p:grpSpPr>
        <p:sp>
          <p:nvSpPr>
            <p:cNvPr id="492593" name="AutoShape 49"/>
            <p:cNvSpPr>
              <a:spLocks noChangeArrowheads="1"/>
            </p:cNvSpPr>
            <p:nvPr/>
          </p:nvSpPr>
          <p:spPr bwMode="auto">
            <a:xfrm>
              <a:off x="4710" y="2746"/>
              <a:ext cx="600" cy="481"/>
            </a:xfrm>
            <a:prstGeom prst="roundRect">
              <a:avLst>
                <a:gd name="adj" fmla="val 16667"/>
              </a:avLst>
            </a:prstGeom>
            <a:noFill/>
            <a:ln w="28575">
              <a:solidFill>
                <a:srgbClr val="CC0000"/>
              </a:solidFill>
              <a:round/>
              <a:headEnd/>
              <a:tailEnd/>
            </a:ln>
            <a:effectLst/>
          </p:spPr>
          <p:txBody>
            <a:bodyPr anchor="ctr">
              <a:spAutoFit/>
            </a:bodyPr>
            <a:lstStyle/>
            <a:p>
              <a:endParaRPr lang="en-US" sz="3800" b="1">
                <a:solidFill>
                  <a:srgbClr val="0F116A"/>
                </a:solidFill>
                <a:latin typeface="Courier" pitchFamily="84" charset="0"/>
              </a:endParaRPr>
            </a:p>
          </p:txBody>
        </p:sp>
        <p:sp>
          <p:nvSpPr>
            <p:cNvPr id="492595" name="AutoShape 51"/>
            <p:cNvSpPr>
              <a:spLocks noChangeArrowheads="1"/>
            </p:cNvSpPr>
            <p:nvPr/>
          </p:nvSpPr>
          <p:spPr bwMode="auto">
            <a:xfrm>
              <a:off x="4641" y="2433"/>
              <a:ext cx="708" cy="278"/>
            </a:xfrm>
            <a:prstGeom prst="roundRect">
              <a:avLst>
                <a:gd name="adj" fmla="val 16667"/>
              </a:avLst>
            </a:prstGeom>
            <a:solidFill>
              <a:srgbClr val="CC0000"/>
            </a:solidFill>
            <a:ln w="9525">
              <a:noFill/>
              <a:round/>
              <a:headEnd/>
              <a:tailEnd/>
            </a:ln>
            <a:effectLst/>
          </p:spPr>
          <p:txBody>
            <a:bodyPr wrap="none" lIns="45720" tIns="0" rIns="45720" bIns="0" anchor="ctr">
              <a:spAutoFit/>
            </a:bodyPr>
            <a:lstStyle/>
            <a:p>
              <a:r>
                <a:rPr lang="en-US" sz="2600" b="1">
                  <a:solidFill>
                    <a:schemeClr val="bg1"/>
                  </a:solidFill>
                </a:rPr>
                <a:t>codon</a:t>
              </a:r>
            </a:p>
          </p:txBody>
        </p:sp>
      </p:grpSp>
      <p:sp>
        <p:nvSpPr>
          <p:cNvPr id="492597" name="Line 53"/>
          <p:cNvSpPr>
            <a:spLocks noChangeShapeType="1"/>
          </p:cNvSpPr>
          <p:nvPr/>
        </p:nvSpPr>
        <p:spPr bwMode="auto">
          <a:xfrm>
            <a:off x="3121025" y="4749800"/>
            <a:ext cx="0" cy="292100"/>
          </a:xfrm>
          <a:prstGeom prst="line">
            <a:avLst/>
          </a:prstGeom>
          <a:noFill/>
          <a:ln w="38100">
            <a:solidFill>
              <a:schemeClr val="bg1"/>
            </a:solidFill>
            <a:round/>
            <a:headEnd/>
            <a:tailEnd/>
          </a:ln>
          <a:effectLst/>
        </p:spPr>
        <p:txBody>
          <a:bodyPr wrap="none" anchor="ctr"/>
          <a:lstStyle/>
          <a:p>
            <a:endParaRPr lang="en-US"/>
          </a:p>
        </p:txBody>
      </p:sp>
      <p:sp>
        <p:nvSpPr>
          <p:cNvPr id="492598" name="Line 54"/>
          <p:cNvSpPr>
            <a:spLocks noChangeShapeType="1"/>
          </p:cNvSpPr>
          <p:nvPr/>
        </p:nvSpPr>
        <p:spPr bwMode="auto">
          <a:xfrm>
            <a:off x="3979863" y="4762500"/>
            <a:ext cx="0" cy="292100"/>
          </a:xfrm>
          <a:prstGeom prst="line">
            <a:avLst/>
          </a:prstGeom>
          <a:noFill/>
          <a:ln w="38100">
            <a:solidFill>
              <a:schemeClr val="bg1"/>
            </a:solidFill>
            <a:round/>
            <a:headEnd/>
            <a:tailEnd/>
          </a:ln>
          <a:effectLst/>
        </p:spPr>
        <p:txBody>
          <a:bodyPr wrap="none" anchor="ctr"/>
          <a:lstStyle/>
          <a:p>
            <a:endParaRPr lang="en-US"/>
          </a:p>
        </p:txBody>
      </p:sp>
      <p:sp>
        <p:nvSpPr>
          <p:cNvPr id="492599" name="Line 55"/>
          <p:cNvSpPr>
            <a:spLocks noChangeShapeType="1"/>
          </p:cNvSpPr>
          <p:nvPr/>
        </p:nvSpPr>
        <p:spPr bwMode="auto">
          <a:xfrm>
            <a:off x="4892675" y="4762500"/>
            <a:ext cx="0" cy="292100"/>
          </a:xfrm>
          <a:prstGeom prst="line">
            <a:avLst/>
          </a:prstGeom>
          <a:noFill/>
          <a:ln w="38100">
            <a:solidFill>
              <a:schemeClr val="bg1"/>
            </a:solidFill>
            <a:round/>
            <a:headEnd/>
            <a:tailEnd/>
          </a:ln>
          <a:effectLst/>
        </p:spPr>
        <p:txBody>
          <a:bodyPr wrap="none" anchor="ctr"/>
          <a:lstStyle/>
          <a:p>
            <a:endParaRPr lang="en-US"/>
          </a:p>
        </p:txBody>
      </p:sp>
      <p:sp>
        <p:nvSpPr>
          <p:cNvPr id="492600" name="Line 56"/>
          <p:cNvSpPr>
            <a:spLocks noChangeShapeType="1"/>
          </p:cNvSpPr>
          <p:nvPr/>
        </p:nvSpPr>
        <p:spPr bwMode="auto">
          <a:xfrm>
            <a:off x="5738813" y="4762500"/>
            <a:ext cx="0" cy="292100"/>
          </a:xfrm>
          <a:prstGeom prst="line">
            <a:avLst/>
          </a:prstGeom>
          <a:noFill/>
          <a:ln w="38100">
            <a:solidFill>
              <a:schemeClr val="bg1"/>
            </a:solidFill>
            <a:round/>
            <a:headEnd/>
            <a:tailEnd/>
          </a:ln>
          <a:effectLst/>
        </p:spPr>
        <p:txBody>
          <a:bodyPr wrap="none" anchor="ctr"/>
          <a:lstStyle/>
          <a:p>
            <a:endParaRPr lang="en-US"/>
          </a:p>
        </p:txBody>
      </p:sp>
      <p:sp>
        <p:nvSpPr>
          <p:cNvPr id="492601" name="Line 57"/>
          <p:cNvSpPr>
            <a:spLocks noChangeShapeType="1"/>
          </p:cNvSpPr>
          <p:nvPr/>
        </p:nvSpPr>
        <p:spPr bwMode="auto">
          <a:xfrm>
            <a:off x="6610350" y="4762500"/>
            <a:ext cx="0" cy="292100"/>
          </a:xfrm>
          <a:prstGeom prst="line">
            <a:avLst/>
          </a:prstGeom>
          <a:noFill/>
          <a:ln w="38100">
            <a:solidFill>
              <a:schemeClr val="bg1"/>
            </a:solidFill>
            <a:round/>
            <a:headEnd/>
            <a:tailEnd/>
          </a:ln>
          <a:effectLst/>
        </p:spPr>
        <p:txBody>
          <a:bodyPr wrap="none" anchor="ctr"/>
          <a:lstStyle/>
          <a:p>
            <a:endParaRPr lang="en-US"/>
          </a:p>
        </p:txBody>
      </p:sp>
      <p:sp>
        <p:nvSpPr>
          <p:cNvPr id="492602" name="Line 58"/>
          <p:cNvSpPr>
            <a:spLocks noChangeShapeType="1"/>
          </p:cNvSpPr>
          <p:nvPr/>
        </p:nvSpPr>
        <p:spPr bwMode="auto">
          <a:xfrm>
            <a:off x="7499350" y="4762500"/>
            <a:ext cx="0" cy="292100"/>
          </a:xfrm>
          <a:prstGeom prst="line">
            <a:avLst/>
          </a:prstGeom>
          <a:noFill/>
          <a:ln w="381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2564"/>
                                        </p:tgtEl>
                                        <p:attrNameLst>
                                          <p:attrName>style.visibility</p:attrName>
                                        </p:attrNameLst>
                                      </p:cBhvr>
                                      <p:to>
                                        <p:strVal val="visible"/>
                                      </p:to>
                                    </p:set>
                                    <p:animEffect transition="in" filter="wipe(left)">
                                      <p:cBhvr>
                                        <p:cTn id="7" dur="2000"/>
                                        <p:tgtEl>
                                          <p:spTgt spid="49256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925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92570"/>
                                        </p:tgtEl>
                                        <p:attrNameLst>
                                          <p:attrName>style.visibility</p:attrName>
                                        </p:attrNameLst>
                                      </p:cBhvr>
                                      <p:to>
                                        <p:strVal val="visible"/>
                                      </p:to>
                                    </p:set>
                                    <p:animEffect transition="in" filter="wipe(up)">
                                      <p:cBhvr>
                                        <p:cTn id="15" dur="500"/>
                                        <p:tgtEl>
                                          <p:spTgt spid="492570"/>
                                        </p:tgtEl>
                                      </p:cBhvr>
                                    </p:animEffect>
                                  </p:childTnLst>
                                  <p:subTnLst>
                                    <p:audio>
                                      <p:cMediaNode>
                                        <p:cTn display="0" masterRel="sameClick">
                                          <p:stCondLst>
                                            <p:cond evt="begin" delay="0">
                                              <p:tn val="13"/>
                                            </p:cond>
                                          </p:stCondLst>
                                          <p:endCondLst>
                                            <p:cond evt="onStopAudio" delay="0">
                                              <p:tgtEl>
                                                <p:sldTgt/>
                                              </p:tgtEl>
                                            </p:cond>
                                          </p:endCondLst>
                                        </p:cTn>
                                        <p:tgtEl>
                                          <p:sndTgt r:embed="rId3" name="Pencil Check"/>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92571"/>
                                        </p:tgtEl>
                                        <p:attrNameLst>
                                          <p:attrName>style.visibility</p:attrName>
                                        </p:attrNameLst>
                                      </p:cBhvr>
                                      <p:to>
                                        <p:strVal val="visible"/>
                                      </p:to>
                                    </p:set>
                                    <p:animEffect transition="in" filter="wipe(up)">
                                      <p:cBhvr>
                                        <p:cTn id="20" dur="500"/>
                                        <p:tgtEl>
                                          <p:spTgt spid="492571"/>
                                        </p:tgtEl>
                                      </p:cBhvr>
                                    </p:animEffect>
                                  </p:childTnLst>
                                  <p:subTnLst>
                                    <p:audio>
                                      <p:cMediaNode>
                                        <p:cTn display="0" masterRel="sameClick">
                                          <p:stCondLst>
                                            <p:cond evt="begin" delay="0">
                                              <p:tn val="18"/>
                                            </p:cond>
                                          </p:stCondLst>
                                          <p:endCondLst>
                                            <p:cond evt="onStopAudio" delay="0">
                                              <p:tgtEl>
                                                <p:sldTgt/>
                                              </p:tgtEl>
                                            </p:cond>
                                          </p:endCondLst>
                                        </p:cTn>
                                        <p:tgtEl>
                                          <p:sndTgt r:embed="rId3" name="Pencil Check"/>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92574"/>
                                        </p:tgtEl>
                                        <p:attrNameLst>
                                          <p:attrName>style.visibility</p:attrName>
                                        </p:attrNameLst>
                                      </p:cBhvr>
                                      <p:to>
                                        <p:strVal val="visible"/>
                                      </p:to>
                                    </p:set>
                                    <p:animEffect transition="in" filter="wipe(up)">
                                      <p:cBhvr>
                                        <p:cTn id="25" dur="500"/>
                                        <p:tgtEl>
                                          <p:spTgt spid="492574"/>
                                        </p:tgtEl>
                                      </p:cBhvr>
                                    </p:animEffect>
                                  </p:childTnLst>
                                  <p:subTnLst>
                                    <p:audio>
                                      <p:cMediaNode>
                                        <p:cTn display="0" masterRel="sameClick">
                                          <p:stCondLst>
                                            <p:cond evt="begin" delay="0">
                                              <p:tn val="23"/>
                                            </p:cond>
                                          </p:stCondLst>
                                          <p:endCondLst>
                                            <p:cond evt="onStopAudio" delay="0">
                                              <p:tgtEl>
                                                <p:sldTgt/>
                                              </p:tgtEl>
                                            </p:cond>
                                          </p:endCondLst>
                                        </p:cTn>
                                        <p:tgtEl>
                                          <p:sndTgt r:embed="rId3" name="Pencil Check"/>
                                        </p:tgtEl>
                                      </p:cMediaNode>
                                    </p:audio>
                                  </p:sub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492577"/>
                                        </p:tgtEl>
                                        <p:attrNameLst>
                                          <p:attrName>style.visibility</p:attrName>
                                        </p:attrNameLst>
                                      </p:cBhvr>
                                      <p:to>
                                        <p:strVal val="visible"/>
                                      </p:to>
                                    </p:set>
                                    <p:animEffect transition="in" filter="wipe(up)">
                                      <p:cBhvr>
                                        <p:cTn id="29" dur="500"/>
                                        <p:tgtEl>
                                          <p:spTgt spid="49257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492580"/>
                                        </p:tgtEl>
                                        <p:attrNameLst>
                                          <p:attrName>style.visibility</p:attrName>
                                        </p:attrNameLst>
                                      </p:cBhvr>
                                      <p:to>
                                        <p:strVal val="visible"/>
                                      </p:to>
                                    </p:set>
                                    <p:animEffect transition="in" filter="wipe(up)">
                                      <p:cBhvr>
                                        <p:cTn id="33" dur="500"/>
                                        <p:tgtEl>
                                          <p:spTgt spid="492580"/>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492583"/>
                                        </p:tgtEl>
                                        <p:attrNameLst>
                                          <p:attrName>style.visibility</p:attrName>
                                        </p:attrNameLst>
                                      </p:cBhvr>
                                      <p:to>
                                        <p:strVal val="visible"/>
                                      </p:to>
                                    </p:set>
                                    <p:animEffect transition="in" filter="wipe(up)">
                                      <p:cBhvr>
                                        <p:cTn id="37" dur="500"/>
                                        <p:tgtEl>
                                          <p:spTgt spid="492583"/>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492586"/>
                                        </p:tgtEl>
                                        <p:attrNameLst>
                                          <p:attrName>style.visibility</p:attrName>
                                        </p:attrNameLst>
                                      </p:cBhvr>
                                      <p:to>
                                        <p:strVal val="visible"/>
                                      </p:to>
                                    </p:set>
                                    <p:animEffect transition="in" filter="wipe(up)">
                                      <p:cBhvr>
                                        <p:cTn id="41" dur="500"/>
                                        <p:tgtEl>
                                          <p:spTgt spid="49258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2596"/>
                                        </p:tgtEl>
                                        <p:attrNameLst>
                                          <p:attrName>style.visibility</p:attrName>
                                        </p:attrNameLst>
                                      </p:cBhvr>
                                      <p:to>
                                        <p:strVal val="visible"/>
                                      </p:to>
                                    </p:set>
                                    <p:animEffect transition="in" filter="wipe(left)">
                                      <p:cBhvr>
                                        <p:cTn id="46" dur="500"/>
                                        <p:tgtEl>
                                          <p:spTgt spid="49259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6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t>The code</a:t>
            </a:r>
          </a:p>
        </p:txBody>
      </p:sp>
      <p:sp>
        <p:nvSpPr>
          <p:cNvPr id="494595" name="Rectangle 3" descr="Rectangle: Click to edit Master text styles&#10;Second level&#10;Third level&#10;Fourth level&#10;Fifth level"/>
          <p:cNvSpPr>
            <a:spLocks noGrp="1" noChangeArrowheads="1"/>
          </p:cNvSpPr>
          <p:nvPr>
            <p:ph type="body" idx="1"/>
          </p:nvPr>
        </p:nvSpPr>
        <p:spPr>
          <a:xfrm>
            <a:off x="600075" y="1344613"/>
            <a:ext cx="3514725" cy="3073400"/>
          </a:xfrm>
        </p:spPr>
        <p:txBody>
          <a:bodyPr/>
          <a:lstStyle/>
          <a:p>
            <a:r>
              <a:rPr lang="en-US" sz="2400"/>
              <a:t>Code for </a:t>
            </a:r>
            <a:r>
              <a:rPr lang="en-US" sz="2400" u="sng">
                <a:solidFill>
                  <a:srgbClr val="CC0000"/>
                </a:solidFill>
              </a:rPr>
              <a:t>ALL</a:t>
            </a:r>
            <a:r>
              <a:rPr lang="en-US" sz="2400"/>
              <a:t> life!</a:t>
            </a:r>
          </a:p>
          <a:p>
            <a:pPr lvl="1"/>
            <a:r>
              <a:rPr lang="en-US" sz="2000"/>
              <a:t>strongest support for a common origin for all life</a:t>
            </a:r>
          </a:p>
          <a:p>
            <a:r>
              <a:rPr lang="en-US" sz="2400"/>
              <a:t>Code is redundant</a:t>
            </a:r>
          </a:p>
          <a:p>
            <a:pPr lvl="1"/>
            <a:r>
              <a:rPr lang="en-US" sz="2000"/>
              <a:t>several codons for each amino acid</a:t>
            </a:r>
          </a:p>
          <a:p>
            <a:pPr lvl="1"/>
            <a:r>
              <a:rPr lang="en-US" sz="2000"/>
              <a:t>3rd base “wobble”</a:t>
            </a:r>
          </a:p>
        </p:txBody>
      </p:sp>
      <p:pic>
        <p:nvPicPr>
          <p:cNvPr id="494596" name="Picture 4"/>
          <p:cNvPicPr>
            <a:picLocks noChangeAspect="1" noChangeArrowheads="1"/>
          </p:cNvPicPr>
          <p:nvPr/>
        </p:nvPicPr>
        <p:blipFill>
          <a:blip r:embed="rId5" cstate="print"/>
          <a:srcRect b="3355"/>
          <a:stretch>
            <a:fillRect/>
          </a:stretch>
        </p:blipFill>
        <p:spPr bwMode="auto">
          <a:xfrm>
            <a:off x="4087813" y="434975"/>
            <a:ext cx="5056187" cy="6096000"/>
          </a:xfrm>
          <a:prstGeom prst="rect">
            <a:avLst/>
          </a:prstGeom>
          <a:noFill/>
        </p:spPr>
      </p:pic>
      <p:sp>
        <p:nvSpPr>
          <p:cNvPr id="494601" name="AutoShape 9" descr="Rectangle: Click to edit Master text styles&#10;Second level&#10;Third level&#10;Fourth level&#10;Fifth level"/>
          <p:cNvSpPr>
            <a:spLocks noChangeArrowheads="1"/>
          </p:cNvSpPr>
          <p:nvPr/>
        </p:nvSpPr>
        <p:spPr bwMode="auto">
          <a:xfrm>
            <a:off x="1238250" y="4829175"/>
            <a:ext cx="3021013" cy="1981200"/>
          </a:xfrm>
          <a:prstGeom prst="roundRect">
            <a:avLst>
              <a:gd name="adj" fmla="val 16667"/>
            </a:avLst>
          </a:prstGeom>
          <a:solidFill>
            <a:schemeClr val="folHlink"/>
          </a:solidFill>
          <a:ln w="9525">
            <a:noFill/>
            <a:round/>
            <a:headEnd/>
            <a:tailEnd/>
          </a:ln>
          <a:effectLst/>
        </p:spPr>
        <p:txBody>
          <a:bodyPr lIns="0" tIns="0" rIns="0" bIns="228600"/>
          <a:lstStyle/>
          <a:p>
            <a:pPr marL="342900" indent="-342900" algn="l" eaLnBrk="1" hangingPunct="1">
              <a:spcBef>
                <a:spcPct val="20000"/>
              </a:spcBef>
              <a:buClr>
                <a:srgbClr val="0F116A"/>
              </a:buClr>
              <a:buSzPct val="75000"/>
              <a:buFont typeface="Wingdings" pitchFamily="48" charset="2"/>
              <a:buChar char="n"/>
            </a:pPr>
            <a:r>
              <a:rPr lang="en-US" sz="2200" b="1" u="sng">
                <a:solidFill>
                  <a:srgbClr val="CC0000"/>
                </a:solidFill>
              </a:rPr>
              <a:t>Start codon</a:t>
            </a:r>
            <a:endParaRPr lang="en-US" sz="2200" b="1">
              <a:solidFill>
                <a:srgbClr val="0F116A"/>
              </a:solidFill>
            </a:endParaRPr>
          </a:p>
          <a:p>
            <a:pPr marL="742950" lvl="1" indent="-285750" algn="l" eaLnBrk="1" hangingPunct="1">
              <a:spcBef>
                <a:spcPct val="20000"/>
              </a:spcBef>
              <a:buClr>
                <a:schemeClr val="tx1"/>
              </a:buClr>
              <a:buSzPct val="60000"/>
              <a:buFont typeface="Wingdings" pitchFamily="48" charset="2"/>
              <a:buChar char="u"/>
            </a:pPr>
            <a:r>
              <a:rPr lang="en-US" sz="2000" b="1"/>
              <a:t>AUG</a:t>
            </a:r>
          </a:p>
          <a:p>
            <a:pPr marL="742950" lvl="1" indent="-285750" algn="l" eaLnBrk="1" hangingPunct="1">
              <a:spcBef>
                <a:spcPct val="20000"/>
              </a:spcBef>
              <a:buClr>
                <a:schemeClr val="tx1"/>
              </a:buClr>
              <a:buSzPct val="60000"/>
              <a:buFont typeface="Wingdings" pitchFamily="48" charset="2"/>
              <a:buChar char="u"/>
            </a:pPr>
            <a:r>
              <a:rPr lang="en-US" sz="2000" b="1"/>
              <a:t>methionine</a:t>
            </a:r>
          </a:p>
          <a:p>
            <a:pPr marL="342900" indent="-342900" algn="l" eaLnBrk="1" hangingPunct="1">
              <a:spcBef>
                <a:spcPct val="20000"/>
              </a:spcBef>
              <a:buClr>
                <a:srgbClr val="0F116A"/>
              </a:buClr>
              <a:buSzPct val="75000"/>
              <a:buFont typeface="Wingdings" pitchFamily="48" charset="2"/>
              <a:buChar char="n"/>
            </a:pPr>
            <a:r>
              <a:rPr lang="en-US" sz="2200" b="1" u="sng">
                <a:solidFill>
                  <a:srgbClr val="CC0000"/>
                </a:solidFill>
              </a:rPr>
              <a:t>Stop codons</a:t>
            </a:r>
            <a:endParaRPr lang="en-US" sz="2200" b="1">
              <a:solidFill>
                <a:srgbClr val="0F116A"/>
              </a:solidFill>
            </a:endParaRPr>
          </a:p>
          <a:p>
            <a:pPr marL="742950" lvl="1" indent="-285750" algn="l" eaLnBrk="1" hangingPunct="1">
              <a:spcBef>
                <a:spcPct val="20000"/>
              </a:spcBef>
              <a:buClr>
                <a:schemeClr val="tx1"/>
              </a:buClr>
              <a:buSzPct val="60000"/>
              <a:buFont typeface="Wingdings" pitchFamily="48" charset="2"/>
              <a:buChar char="u"/>
            </a:pPr>
            <a:r>
              <a:rPr lang="en-US" sz="2000" b="1"/>
              <a:t>UGA, UAA, UAG</a:t>
            </a:r>
          </a:p>
        </p:txBody>
      </p:sp>
      <p:sp>
        <p:nvSpPr>
          <p:cNvPr id="494602" name="Oval 10"/>
          <p:cNvSpPr>
            <a:spLocks noChangeArrowheads="1"/>
          </p:cNvSpPr>
          <p:nvPr/>
        </p:nvSpPr>
        <p:spPr bwMode="auto">
          <a:xfrm>
            <a:off x="4495800" y="4321175"/>
            <a:ext cx="1295400" cy="685800"/>
          </a:xfrm>
          <a:prstGeom prst="ellipse">
            <a:avLst/>
          </a:prstGeom>
          <a:noFill/>
          <a:ln w="38100">
            <a:solidFill>
              <a:srgbClr val="CC0000"/>
            </a:solidFill>
            <a:round/>
            <a:headEnd/>
            <a:tailEnd/>
          </a:ln>
          <a:effectLst/>
        </p:spPr>
        <p:txBody>
          <a:bodyPr wrap="none" anchor="ctr"/>
          <a:lstStyle/>
          <a:p>
            <a:endParaRPr lang="en-US"/>
          </a:p>
        </p:txBody>
      </p:sp>
      <p:sp>
        <p:nvSpPr>
          <p:cNvPr id="494603" name="Oval 11"/>
          <p:cNvSpPr>
            <a:spLocks noChangeArrowheads="1"/>
          </p:cNvSpPr>
          <p:nvPr/>
        </p:nvSpPr>
        <p:spPr bwMode="auto">
          <a:xfrm>
            <a:off x="6400800" y="1577975"/>
            <a:ext cx="1295400" cy="762000"/>
          </a:xfrm>
          <a:prstGeom prst="ellipse">
            <a:avLst/>
          </a:prstGeom>
          <a:noFill/>
          <a:ln w="38100">
            <a:solidFill>
              <a:srgbClr val="CC0000"/>
            </a:solidFill>
            <a:round/>
            <a:headEnd/>
            <a:tailEnd/>
          </a:ln>
          <a:effectLst/>
        </p:spPr>
        <p:txBody>
          <a:bodyPr wrap="none" anchor="ctr"/>
          <a:lstStyle/>
          <a:p>
            <a:endParaRPr lang="en-US"/>
          </a:p>
        </p:txBody>
      </p:sp>
      <p:sp>
        <p:nvSpPr>
          <p:cNvPr id="494604" name="Oval 12"/>
          <p:cNvSpPr>
            <a:spLocks noChangeArrowheads="1"/>
          </p:cNvSpPr>
          <p:nvPr/>
        </p:nvSpPr>
        <p:spPr bwMode="auto">
          <a:xfrm>
            <a:off x="7391400" y="1425575"/>
            <a:ext cx="1295400" cy="685800"/>
          </a:xfrm>
          <a:prstGeom prst="ellipse">
            <a:avLst/>
          </a:prstGeom>
          <a:noFill/>
          <a:ln w="38100">
            <a:solidFill>
              <a:srgbClr val="CC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 calcmode="lin" valueType="num">
                                      <p:cBhvr additive="base">
                                        <p:cTn id="7" dur="500" fill="hold"/>
                                        <p:tgtEl>
                                          <p:spTgt spid="494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4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4595">
                                            <p:txEl>
                                              <p:pRg st="1" end="1"/>
                                            </p:txEl>
                                          </p:spTgt>
                                        </p:tgtEl>
                                        <p:attrNameLst>
                                          <p:attrName>style.visibility</p:attrName>
                                        </p:attrNameLst>
                                      </p:cBhvr>
                                      <p:to>
                                        <p:strVal val="visible"/>
                                      </p:to>
                                    </p:set>
                                    <p:anim calcmode="lin" valueType="num">
                                      <p:cBhvr additive="base">
                                        <p:cTn id="13" dur="500" fill="hold"/>
                                        <p:tgtEl>
                                          <p:spTgt spid="494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45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4595">
                                            <p:txEl>
                                              <p:pRg st="2" end="2"/>
                                            </p:txEl>
                                          </p:spTgt>
                                        </p:tgtEl>
                                        <p:attrNameLst>
                                          <p:attrName>style.visibility</p:attrName>
                                        </p:attrNameLst>
                                      </p:cBhvr>
                                      <p:to>
                                        <p:strVal val="visible"/>
                                      </p:to>
                                    </p:set>
                                    <p:anim calcmode="lin" valueType="num">
                                      <p:cBhvr additive="base">
                                        <p:cTn id="19" dur="500" fill="hold"/>
                                        <p:tgtEl>
                                          <p:spTgt spid="494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4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4595">
                                            <p:txEl>
                                              <p:pRg st="3" end="3"/>
                                            </p:txEl>
                                          </p:spTgt>
                                        </p:tgtEl>
                                        <p:attrNameLst>
                                          <p:attrName>style.visibility</p:attrName>
                                        </p:attrNameLst>
                                      </p:cBhvr>
                                      <p:to>
                                        <p:strVal val="visible"/>
                                      </p:to>
                                    </p:set>
                                    <p:anim calcmode="lin" valueType="num">
                                      <p:cBhvr additive="base">
                                        <p:cTn id="25" dur="500" fill="hold"/>
                                        <p:tgtEl>
                                          <p:spTgt spid="494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45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94595">
                                            <p:txEl>
                                              <p:pRg st="4" end="4"/>
                                            </p:txEl>
                                          </p:spTgt>
                                        </p:tgtEl>
                                        <p:attrNameLst>
                                          <p:attrName>style.visibility</p:attrName>
                                        </p:attrNameLst>
                                      </p:cBhvr>
                                      <p:to>
                                        <p:strVal val="visible"/>
                                      </p:to>
                                    </p:set>
                                    <p:anim calcmode="lin" valueType="num">
                                      <p:cBhvr additive="base">
                                        <p:cTn id="29" dur="500" fill="hold"/>
                                        <p:tgtEl>
                                          <p:spTgt spid="49459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94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94601">
                                            <p:bg/>
                                          </p:spTgt>
                                        </p:tgtEl>
                                        <p:attrNameLst>
                                          <p:attrName>style.visibility</p:attrName>
                                        </p:attrNameLst>
                                      </p:cBhvr>
                                      <p:to>
                                        <p:strVal val="visible"/>
                                      </p:to>
                                    </p:set>
                                    <p:anim calcmode="lin" valueType="num">
                                      <p:cBhvr additive="base">
                                        <p:cTn id="35" dur="500" fill="hold"/>
                                        <p:tgtEl>
                                          <p:spTgt spid="494601">
                                            <p:bg/>
                                          </p:spTgt>
                                        </p:tgtEl>
                                        <p:attrNameLst>
                                          <p:attrName>ppt_x</p:attrName>
                                        </p:attrNameLst>
                                      </p:cBhvr>
                                      <p:tavLst>
                                        <p:tav tm="0">
                                          <p:val>
                                            <p:strVal val="0-#ppt_w/2"/>
                                          </p:val>
                                        </p:tav>
                                        <p:tav tm="100000">
                                          <p:val>
                                            <p:strVal val="#ppt_x"/>
                                          </p:val>
                                        </p:tav>
                                      </p:tavLst>
                                    </p:anim>
                                    <p:anim calcmode="lin" valueType="num">
                                      <p:cBhvr additive="base">
                                        <p:cTn id="36" dur="500" fill="hold"/>
                                        <p:tgtEl>
                                          <p:spTgt spid="494601">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94601">
                                            <p:txEl>
                                              <p:pRg st="0" end="0"/>
                                            </p:txEl>
                                          </p:spTgt>
                                        </p:tgtEl>
                                        <p:attrNameLst>
                                          <p:attrName>style.visibility</p:attrName>
                                        </p:attrNameLst>
                                      </p:cBhvr>
                                      <p:to>
                                        <p:strVal val="visible"/>
                                      </p:to>
                                    </p:set>
                                    <p:anim calcmode="lin" valueType="num">
                                      <p:cBhvr additive="base">
                                        <p:cTn id="39" dur="500" fill="hold"/>
                                        <p:tgtEl>
                                          <p:spTgt spid="49460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946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94601">
                                            <p:txEl>
                                              <p:pRg st="1" end="1"/>
                                            </p:txEl>
                                          </p:spTgt>
                                        </p:tgtEl>
                                        <p:attrNameLst>
                                          <p:attrName>style.visibility</p:attrName>
                                        </p:attrNameLst>
                                      </p:cBhvr>
                                      <p:to>
                                        <p:strVal val="visible"/>
                                      </p:to>
                                    </p:set>
                                    <p:anim calcmode="lin" valueType="num">
                                      <p:cBhvr additive="base">
                                        <p:cTn id="45" dur="500" fill="hold"/>
                                        <p:tgtEl>
                                          <p:spTgt spid="494601">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9460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94602"/>
                                        </p:tgtEl>
                                        <p:attrNameLst>
                                          <p:attrName>style.visibility</p:attrName>
                                        </p:attrNameLst>
                                      </p:cBhvr>
                                      <p:to>
                                        <p:strVal val="visible"/>
                                      </p:to>
                                    </p:set>
                                    <p:animEffect transition="in" filter="wipe(left)">
                                      <p:cBhvr>
                                        <p:cTn id="51" dur="500"/>
                                        <p:tgtEl>
                                          <p:spTgt spid="494602"/>
                                        </p:tgtEl>
                                      </p:cBhvr>
                                    </p:animEffect>
                                  </p:childTnLst>
                                  <p:subTnLst>
                                    <p:audio>
                                      <p:cMediaNode>
                                        <p:cTn display="0" masterRel="sameClick">
                                          <p:stCondLst>
                                            <p:cond evt="begin" delay="0">
                                              <p:tn val="49"/>
                                            </p:cond>
                                          </p:stCondLst>
                                          <p:endCondLst>
                                            <p:cond evt="onStopAudio" delay="0">
                                              <p:tgtEl>
                                                <p:sldTgt/>
                                              </p:tgtEl>
                                            </p:cond>
                                          </p:endCondLst>
                                        </p:cTn>
                                        <p:tgtEl>
                                          <p:sndTgt r:embed="rId4" name="String"/>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94601">
                                            <p:txEl>
                                              <p:pRg st="2" end="2"/>
                                            </p:txEl>
                                          </p:spTgt>
                                        </p:tgtEl>
                                        <p:attrNameLst>
                                          <p:attrName>style.visibility</p:attrName>
                                        </p:attrNameLst>
                                      </p:cBhvr>
                                      <p:to>
                                        <p:strVal val="visible"/>
                                      </p:to>
                                    </p:set>
                                    <p:anim calcmode="lin" valueType="num">
                                      <p:cBhvr additive="base">
                                        <p:cTn id="56" dur="500" fill="hold"/>
                                        <p:tgtEl>
                                          <p:spTgt spid="494601">
                                            <p:txEl>
                                              <p:pRg st="2" end="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4946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494601">
                                            <p:txEl>
                                              <p:pRg st="3" end="3"/>
                                            </p:txEl>
                                          </p:spTgt>
                                        </p:tgtEl>
                                        <p:attrNameLst>
                                          <p:attrName>style.visibility</p:attrName>
                                        </p:attrNameLst>
                                      </p:cBhvr>
                                      <p:to>
                                        <p:strVal val="visible"/>
                                      </p:to>
                                    </p:set>
                                    <p:anim calcmode="lin" valueType="num">
                                      <p:cBhvr additive="base">
                                        <p:cTn id="62" dur="500" fill="hold"/>
                                        <p:tgtEl>
                                          <p:spTgt spid="494601">
                                            <p:txEl>
                                              <p:pRg st="3" end="3"/>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49460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osh"/>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94601">
                                            <p:txEl>
                                              <p:pRg st="4" end="4"/>
                                            </p:txEl>
                                          </p:spTgt>
                                        </p:tgtEl>
                                        <p:attrNameLst>
                                          <p:attrName>style.visibility</p:attrName>
                                        </p:attrNameLst>
                                      </p:cBhvr>
                                      <p:to>
                                        <p:strVal val="visible"/>
                                      </p:to>
                                    </p:set>
                                    <p:anim calcmode="lin" valueType="num">
                                      <p:cBhvr additive="base">
                                        <p:cTn id="68" dur="500" fill="hold"/>
                                        <p:tgtEl>
                                          <p:spTgt spid="494601">
                                            <p:txEl>
                                              <p:pRg st="4" end="4"/>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49460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3" name="Whoosh"/>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94603"/>
                                        </p:tgtEl>
                                        <p:attrNameLst>
                                          <p:attrName>style.visibility</p:attrName>
                                        </p:attrNameLst>
                                      </p:cBhvr>
                                      <p:to>
                                        <p:strVal val="visible"/>
                                      </p:to>
                                    </p:set>
                                    <p:animEffect transition="in" filter="wipe(left)">
                                      <p:cBhvr>
                                        <p:cTn id="74" dur="500"/>
                                        <p:tgtEl>
                                          <p:spTgt spid="494603"/>
                                        </p:tgtEl>
                                      </p:cBhvr>
                                    </p:animEffect>
                                  </p:childTnLst>
                                  <p:subTnLst>
                                    <p:audio>
                                      <p:cMediaNode>
                                        <p:cTn display="0" masterRel="sameClick">
                                          <p:stCondLst>
                                            <p:cond evt="begin" delay="0">
                                              <p:tn val="72"/>
                                            </p:cond>
                                          </p:stCondLst>
                                          <p:endCondLst>
                                            <p:cond evt="onStopAudio" delay="0">
                                              <p:tgtEl>
                                                <p:sldTgt/>
                                              </p:tgtEl>
                                            </p:cond>
                                          </p:endCondLst>
                                        </p:cTn>
                                        <p:tgtEl>
                                          <p:sndTgt r:embed="rId4" name="String"/>
                                        </p:tgtEl>
                                      </p:cMediaNode>
                                    </p:audio>
                                  </p:sub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94604"/>
                                        </p:tgtEl>
                                        <p:attrNameLst>
                                          <p:attrName>style.visibility</p:attrName>
                                        </p:attrNameLst>
                                      </p:cBhvr>
                                      <p:to>
                                        <p:strVal val="visible"/>
                                      </p:to>
                                    </p:set>
                                    <p:animEffect transition="in" filter="wipe(left)">
                                      <p:cBhvr>
                                        <p:cTn id="78" dur="500"/>
                                        <p:tgtEl>
                                          <p:spTgt spid="494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P spid="494601" grpId="0" build="p" bldLvl="2" animBg="1" autoUpdateAnimBg="0"/>
      <p:bldP spid="494602" grpId="0" animBg="1"/>
      <p:bldP spid="494603" grpId="0" animBg="1"/>
      <p:bldP spid="49460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How are the codons matched to amino acids?</a:t>
            </a:r>
          </a:p>
        </p:txBody>
      </p:sp>
      <p:sp>
        <p:nvSpPr>
          <p:cNvPr id="496643" name="Rectangle 3"/>
          <p:cNvSpPr>
            <a:spLocks noChangeArrowheads="1"/>
          </p:cNvSpPr>
          <p:nvPr/>
        </p:nvSpPr>
        <p:spPr bwMode="auto">
          <a:xfrm>
            <a:off x="2189163" y="2043113"/>
            <a:ext cx="6265862" cy="671512"/>
          </a:xfrm>
          <a:prstGeom prst="rect">
            <a:avLst/>
          </a:prstGeom>
          <a:noFill/>
          <a:ln w="9525">
            <a:noFill/>
            <a:miter lim="800000"/>
            <a:headEnd/>
            <a:tailEnd/>
          </a:ln>
          <a:effectLst/>
        </p:spPr>
        <p:txBody>
          <a:bodyPr wrap="none" anchor="ctr">
            <a:spAutoFit/>
          </a:bodyPr>
          <a:lstStyle/>
          <a:p>
            <a:r>
              <a:rPr lang="en-US" sz="3800" b="1">
                <a:solidFill>
                  <a:srgbClr val="0F116A"/>
                </a:solidFill>
                <a:latin typeface="Courier" pitchFamily="84" charset="0"/>
              </a:rPr>
              <a:t>TACGCACATTTACGTACGCGG</a:t>
            </a:r>
            <a:endParaRPr lang="en-US" sz="3400" b="1">
              <a:solidFill>
                <a:srgbClr val="0F116A"/>
              </a:solidFill>
              <a:latin typeface="Courier" pitchFamily="84" charset="0"/>
            </a:endParaRPr>
          </a:p>
        </p:txBody>
      </p:sp>
      <p:sp>
        <p:nvSpPr>
          <p:cNvPr id="496644" name="AutoShape 4"/>
          <p:cNvSpPr>
            <a:spLocks noChangeArrowheads="1"/>
          </p:cNvSpPr>
          <p:nvPr/>
        </p:nvSpPr>
        <p:spPr bwMode="auto">
          <a:xfrm>
            <a:off x="660400" y="2078038"/>
            <a:ext cx="1060450" cy="600075"/>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DNA</a:t>
            </a:r>
          </a:p>
        </p:txBody>
      </p:sp>
      <p:sp>
        <p:nvSpPr>
          <p:cNvPr id="496645" name="Rectangle 5"/>
          <p:cNvSpPr>
            <a:spLocks noChangeArrowheads="1"/>
          </p:cNvSpPr>
          <p:nvPr/>
        </p:nvSpPr>
        <p:spPr bwMode="auto">
          <a:xfrm>
            <a:off x="2187575" y="3109913"/>
            <a:ext cx="6265863" cy="671512"/>
          </a:xfrm>
          <a:prstGeom prst="rect">
            <a:avLst/>
          </a:prstGeom>
          <a:noFill/>
          <a:ln w="9525">
            <a:noFill/>
            <a:miter lim="800000"/>
            <a:headEnd/>
            <a:tailEnd/>
          </a:ln>
          <a:effectLst/>
        </p:spPr>
        <p:txBody>
          <a:bodyPr wrap="none" anchor="ctr">
            <a:spAutoFit/>
          </a:bodyPr>
          <a:lstStyle/>
          <a:p>
            <a:r>
              <a:rPr lang="en-US" sz="3800" b="1" u="sng">
                <a:solidFill>
                  <a:srgbClr val="0F116A"/>
                </a:solidFill>
                <a:latin typeface="Courier" pitchFamily="84" charset="0"/>
              </a:rPr>
              <a:t>AUG</a:t>
            </a:r>
            <a:r>
              <a:rPr lang="en-US" sz="3800" b="1" u="sng">
                <a:solidFill>
                  <a:schemeClr val="tx2"/>
                </a:solidFill>
                <a:latin typeface="Courier" pitchFamily="84" charset="0"/>
              </a:rPr>
              <a:t>CGU</a:t>
            </a:r>
            <a:r>
              <a:rPr lang="en-US" sz="3800" b="1" u="sng">
                <a:solidFill>
                  <a:srgbClr val="CC0000"/>
                </a:solidFill>
                <a:latin typeface="Courier" pitchFamily="84" charset="0"/>
              </a:rPr>
              <a:t>GUA</a:t>
            </a:r>
            <a:r>
              <a:rPr lang="en-US" sz="3800" b="1" u="sng">
                <a:solidFill>
                  <a:srgbClr val="008000"/>
                </a:solidFill>
                <a:latin typeface="Courier" pitchFamily="84" charset="0"/>
              </a:rPr>
              <a:t>AAU</a:t>
            </a:r>
            <a:r>
              <a:rPr lang="en-US" sz="3800" b="1" u="sng">
                <a:solidFill>
                  <a:schemeClr val="hlink"/>
                </a:solidFill>
                <a:latin typeface="Courier" pitchFamily="84" charset="0"/>
              </a:rPr>
              <a:t>GCA</a:t>
            </a:r>
            <a:r>
              <a:rPr lang="en-US" sz="3800" b="1" u="sng">
                <a:solidFill>
                  <a:srgbClr val="660000"/>
                </a:solidFill>
                <a:latin typeface="Courier" pitchFamily="84" charset="0"/>
              </a:rPr>
              <a:t>UGC</a:t>
            </a:r>
            <a:r>
              <a:rPr lang="en-US" sz="3800" b="1" u="sng">
                <a:solidFill>
                  <a:schemeClr val="hlink"/>
                </a:solidFill>
                <a:latin typeface="Courier" pitchFamily="84" charset="0"/>
              </a:rPr>
              <a:t>GCC</a:t>
            </a:r>
            <a:endParaRPr lang="en-US" sz="3000" b="1">
              <a:solidFill>
                <a:srgbClr val="0F116A"/>
              </a:solidFill>
            </a:endParaRPr>
          </a:p>
        </p:txBody>
      </p:sp>
      <p:sp>
        <p:nvSpPr>
          <p:cNvPr id="496646" name="AutoShape 6"/>
          <p:cNvSpPr>
            <a:spLocks noChangeArrowheads="1"/>
          </p:cNvSpPr>
          <p:nvPr/>
        </p:nvSpPr>
        <p:spPr bwMode="auto">
          <a:xfrm>
            <a:off x="490538" y="3144838"/>
            <a:ext cx="1401762" cy="600075"/>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a:solidFill>
                  <a:schemeClr val="tx2"/>
                </a:solidFill>
              </a:rPr>
              <a:t>mRNA</a:t>
            </a:r>
          </a:p>
        </p:txBody>
      </p:sp>
      <p:sp>
        <p:nvSpPr>
          <p:cNvPr id="496648" name="AutoShape 8"/>
          <p:cNvSpPr>
            <a:spLocks noChangeArrowheads="1"/>
          </p:cNvSpPr>
          <p:nvPr/>
        </p:nvSpPr>
        <p:spPr bwMode="auto">
          <a:xfrm>
            <a:off x="498475" y="5251450"/>
            <a:ext cx="1376363" cy="803275"/>
          </a:xfrm>
          <a:prstGeom prst="roundRect">
            <a:avLst>
              <a:gd name="adj" fmla="val 16667"/>
            </a:avLst>
          </a:prstGeom>
          <a:solidFill>
            <a:srgbClr val="FFCC18"/>
          </a:solidFill>
          <a:ln w="9525">
            <a:noFill/>
            <a:round/>
            <a:headEnd/>
            <a:tailEnd/>
          </a:ln>
          <a:effectLst/>
        </p:spPr>
        <p:txBody>
          <a:bodyPr wrap="none" anchor="ctr">
            <a:spAutoFit/>
          </a:bodyPr>
          <a:lstStyle/>
          <a:p>
            <a:pPr>
              <a:lnSpc>
                <a:spcPct val="70000"/>
              </a:lnSpc>
            </a:pPr>
            <a:r>
              <a:rPr lang="en-US" sz="3000" b="1">
                <a:solidFill>
                  <a:schemeClr val="tx2"/>
                </a:solidFill>
              </a:rPr>
              <a:t>amino</a:t>
            </a:r>
            <a:br>
              <a:rPr lang="en-US" sz="3000" b="1">
                <a:solidFill>
                  <a:schemeClr val="tx2"/>
                </a:solidFill>
              </a:rPr>
            </a:br>
            <a:r>
              <a:rPr lang="en-US" sz="3000" b="1">
                <a:solidFill>
                  <a:schemeClr val="tx2"/>
                </a:solidFill>
              </a:rPr>
              <a:t>acid</a:t>
            </a:r>
          </a:p>
        </p:txBody>
      </p:sp>
      <p:sp>
        <p:nvSpPr>
          <p:cNvPr id="496649" name="Line 9"/>
          <p:cNvSpPr>
            <a:spLocks noChangeShapeType="1"/>
          </p:cNvSpPr>
          <p:nvPr/>
        </p:nvSpPr>
        <p:spPr bwMode="auto">
          <a:xfrm>
            <a:off x="2667000" y="3779838"/>
            <a:ext cx="0" cy="533400"/>
          </a:xfrm>
          <a:prstGeom prst="line">
            <a:avLst/>
          </a:prstGeom>
          <a:noFill/>
          <a:ln w="38100">
            <a:solidFill>
              <a:schemeClr val="tx1"/>
            </a:solidFill>
            <a:round/>
            <a:headEnd/>
            <a:tailEnd/>
          </a:ln>
          <a:effectLst/>
        </p:spPr>
        <p:txBody>
          <a:bodyPr wrap="none" anchor="ctr"/>
          <a:lstStyle/>
          <a:p>
            <a:endParaRPr lang="en-US"/>
          </a:p>
        </p:txBody>
      </p:sp>
      <p:sp>
        <p:nvSpPr>
          <p:cNvPr id="496653" name="AutoShape 13"/>
          <p:cNvSpPr>
            <a:spLocks noChangeArrowheads="1"/>
          </p:cNvSpPr>
          <p:nvPr/>
        </p:nvSpPr>
        <p:spPr bwMode="auto">
          <a:xfrm>
            <a:off x="593725" y="4530725"/>
            <a:ext cx="1187450" cy="600075"/>
          </a:xfrm>
          <a:prstGeom prst="roundRect">
            <a:avLst>
              <a:gd name="adj" fmla="val 16667"/>
            </a:avLst>
          </a:prstGeom>
          <a:solidFill>
            <a:srgbClr val="FFCC18"/>
          </a:solidFill>
          <a:ln w="9525">
            <a:noFill/>
            <a:round/>
            <a:headEnd/>
            <a:tailEnd/>
          </a:ln>
          <a:effectLst/>
        </p:spPr>
        <p:txBody>
          <a:bodyPr wrap="none" anchor="ctr">
            <a:spAutoFit/>
          </a:bodyPr>
          <a:lstStyle/>
          <a:p>
            <a:r>
              <a:rPr lang="en-US" sz="3000" b="1" u="sng">
                <a:solidFill>
                  <a:srgbClr val="CC0000"/>
                </a:solidFill>
              </a:rPr>
              <a:t>tRNA</a:t>
            </a:r>
            <a:endParaRPr lang="en-US" sz="3000" b="1">
              <a:solidFill>
                <a:schemeClr val="tx2"/>
              </a:solidFill>
            </a:endParaRPr>
          </a:p>
        </p:txBody>
      </p:sp>
      <p:sp>
        <p:nvSpPr>
          <p:cNvPr id="496664" name="AutoShape 24"/>
          <p:cNvSpPr>
            <a:spLocks noChangeArrowheads="1"/>
          </p:cNvSpPr>
          <p:nvPr/>
        </p:nvSpPr>
        <p:spPr bwMode="auto">
          <a:xfrm>
            <a:off x="5407025" y="4770438"/>
            <a:ext cx="1954213" cy="474662"/>
          </a:xfrm>
          <a:prstGeom prst="roundRect">
            <a:avLst>
              <a:gd name="adj" fmla="val 16667"/>
            </a:avLst>
          </a:prstGeom>
          <a:solidFill>
            <a:srgbClr val="CC0000"/>
          </a:solidFill>
          <a:ln w="9525">
            <a:noFill/>
            <a:round/>
            <a:headEnd/>
            <a:tailEnd/>
          </a:ln>
          <a:effectLst/>
        </p:spPr>
        <p:txBody>
          <a:bodyPr wrap="none" lIns="45720" tIns="0" rIns="45720" bIns="0" anchor="ctr">
            <a:spAutoFit/>
          </a:bodyPr>
          <a:lstStyle/>
          <a:p>
            <a:r>
              <a:rPr lang="en-US" sz="2800" b="1">
                <a:solidFill>
                  <a:schemeClr val="bg1"/>
                </a:solidFill>
              </a:rPr>
              <a:t>anti-codon</a:t>
            </a:r>
            <a:endParaRPr lang="en-US" sz="3600" b="1">
              <a:solidFill>
                <a:schemeClr val="bg1"/>
              </a:solidFill>
            </a:endParaRPr>
          </a:p>
        </p:txBody>
      </p:sp>
      <p:sp>
        <p:nvSpPr>
          <p:cNvPr id="496665" name="AutoShape 25"/>
          <p:cNvSpPr>
            <a:spLocks noChangeArrowheads="1"/>
          </p:cNvSpPr>
          <p:nvPr/>
        </p:nvSpPr>
        <p:spPr bwMode="auto">
          <a:xfrm>
            <a:off x="5845175" y="3756025"/>
            <a:ext cx="1203325" cy="474663"/>
          </a:xfrm>
          <a:prstGeom prst="roundRect">
            <a:avLst>
              <a:gd name="adj" fmla="val 16667"/>
            </a:avLst>
          </a:prstGeom>
          <a:solidFill>
            <a:srgbClr val="CC0000"/>
          </a:solidFill>
          <a:ln w="9525">
            <a:noFill/>
            <a:round/>
            <a:headEnd/>
            <a:tailEnd/>
          </a:ln>
          <a:effectLst/>
        </p:spPr>
        <p:txBody>
          <a:bodyPr wrap="none" lIns="45720" tIns="0" rIns="45720" bIns="0" anchor="ctr">
            <a:spAutoFit/>
          </a:bodyPr>
          <a:lstStyle/>
          <a:p>
            <a:pPr algn="l"/>
            <a:r>
              <a:rPr lang="en-US" sz="2800" b="1">
                <a:solidFill>
                  <a:schemeClr val="bg1"/>
                </a:solidFill>
              </a:rPr>
              <a:t>codon</a:t>
            </a:r>
            <a:endParaRPr lang="en-US" sz="3600" b="1">
              <a:solidFill>
                <a:schemeClr val="bg1"/>
              </a:solidFill>
            </a:endParaRPr>
          </a:p>
        </p:txBody>
      </p:sp>
      <p:sp>
        <p:nvSpPr>
          <p:cNvPr id="496666" name="Rectangle 26"/>
          <p:cNvSpPr>
            <a:spLocks noChangeArrowheads="1"/>
          </p:cNvSpPr>
          <p:nvPr/>
        </p:nvSpPr>
        <p:spPr bwMode="auto">
          <a:xfrm>
            <a:off x="2060575" y="3062288"/>
            <a:ext cx="368300" cy="366712"/>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5</a:t>
            </a:r>
            <a:r>
              <a:rPr lang="en-US" sz="1800" b="1">
                <a:solidFill>
                  <a:srgbClr val="CC0000"/>
                </a:solidFill>
                <a:latin typeface="MathematicalPi 1" charset="0"/>
                <a:sym typeface="Symbol" pitchFamily="48" charset="2"/>
              </a:rPr>
              <a:t></a:t>
            </a:r>
          </a:p>
        </p:txBody>
      </p:sp>
      <p:sp>
        <p:nvSpPr>
          <p:cNvPr id="496667" name="Rectangle 27"/>
          <p:cNvSpPr>
            <a:spLocks noChangeArrowheads="1"/>
          </p:cNvSpPr>
          <p:nvPr/>
        </p:nvSpPr>
        <p:spPr bwMode="auto">
          <a:xfrm>
            <a:off x="8308975" y="3062288"/>
            <a:ext cx="368300" cy="366712"/>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3</a:t>
            </a:r>
            <a:r>
              <a:rPr lang="en-US" sz="1800" b="1">
                <a:solidFill>
                  <a:srgbClr val="CC0000"/>
                </a:solidFill>
                <a:latin typeface="MathematicalPi 1" charset="0"/>
                <a:sym typeface="Symbol" pitchFamily="48" charset="2"/>
              </a:rPr>
              <a:t></a:t>
            </a:r>
          </a:p>
        </p:txBody>
      </p:sp>
      <p:sp>
        <p:nvSpPr>
          <p:cNvPr id="496668" name="Rectangle 28"/>
          <p:cNvSpPr>
            <a:spLocks noChangeArrowheads="1"/>
          </p:cNvSpPr>
          <p:nvPr/>
        </p:nvSpPr>
        <p:spPr bwMode="auto">
          <a:xfrm>
            <a:off x="2062163" y="1981200"/>
            <a:ext cx="368300" cy="366713"/>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3</a:t>
            </a:r>
            <a:r>
              <a:rPr lang="en-US" sz="1800" b="1">
                <a:solidFill>
                  <a:srgbClr val="CC0000"/>
                </a:solidFill>
                <a:latin typeface="MathematicalPi 1" charset="0"/>
                <a:sym typeface="Symbol" pitchFamily="48" charset="2"/>
              </a:rPr>
              <a:t></a:t>
            </a:r>
            <a:endParaRPr lang="en-US" sz="3000" b="1" u="sng">
              <a:solidFill>
                <a:srgbClr val="CC0000"/>
              </a:solidFill>
              <a:latin typeface="MathematicalPi 1" charset="0"/>
              <a:sym typeface="Symbol" pitchFamily="48" charset="2"/>
            </a:endParaRPr>
          </a:p>
        </p:txBody>
      </p:sp>
      <p:sp>
        <p:nvSpPr>
          <p:cNvPr id="496669" name="Rectangle 29"/>
          <p:cNvSpPr>
            <a:spLocks noChangeArrowheads="1"/>
          </p:cNvSpPr>
          <p:nvPr/>
        </p:nvSpPr>
        <p:spPr bwMode="auto">
          <a:xfrm>
            <a:off x="8308975" y="1981200"/>
            <a:ext cx="368300" cy="366713"/>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5</a:t>
            </a:r>
            <a:r>
              <a:rPr lang="en-US" sz="1800" b="1">
                <a:solidFill>
                  <a:srgbClr val="CC0000"/>
                </a:solidFill>
                <a:latin typeface="MathematicalPi 1" charset="0"/>
                <a:sym typeface="Symbol" pitchFamily="48" charset="2"/>
              </a:rPr>
              <a:t></a:t>
            </a:r>
          </a:p>
        </p:txBody>
      </p:sp>
      <p:sp>
        <p:nvSpPr>
          <p:cNvPr id="496670" name="Rectangle 30"/>
          <p:cNvSpPr>
            <a:spLocks noChangeArrowheads="1"/>
          </p:cNvSpPr>
          <p:nvPr/>
        </p:nvSpPr>
        <p:spPr bwMode="auto">
          <a:xfrm>
            <a:off x="2060575" y="3919538"/>
            <a:ext cx="368300" cy="366712"/>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3</a:t>
            </a:r>
            <a:r>
              <a:rPr lang="en-US" sz="1800" b="1">
                <a:solidFill>
                  <a:srgbClr val="CC0000"/>
                </a:solidFill>
                <a:latin typeface="MathematicalPi 1" charset="0"/>
                <a:sym typeface="Symbol" pitchFamily="48" charset="2"/>
              </a:rPr>
              <a:t></a:t>
            </a:r>
          </a:p>
        </p:txBody>
      </p:sp>
      <p:sp>
        <p:nvSpPr>
          <p:cNvPr id="496671" name="Rectangle 31"/>
          <p:cNvSpPr>
            <a:spLocks noChangeArrowheads="1"/>
          </p:cNvSpPr>
          <p:nvPr/>
        </p:nvSpPr>
        <p:spPr bwMode="auto">
          <a:xfrm>
            <a:off x="3057525" y="3919538"/>
            <a:ext cx="368300" cy="366712"/>
          </a:xfrm>
          <a:prstGeom prst="rect">
            <a:avLst/>
          </a:prstGeom>
          <a:noFill/>
          <a:ln w="9525">
            <a:noFill/>
            <a:miter lim="800000"/>
            <a:headEnd/>
            <a:tailEnd/>
          </a:ln>
          <a:effectLst/>
        </p:spPr>
        <p:txBody>
          <a:bodyPr wrap="none" anchor="ctr">
            <a:spAutoFit/>
          </a:bodyPr>
          <a:lstStyle/>
          <a:p>
            <a:r>
              <a:rPr lang="en-US" sz="1800" b="1">
                <a:solidFill>
                  <a:srgbClr val="CC0000"/>
                </a:solidFill>
                <a:ea typeface="ＭＳ Ｐゴシック" pitchFamily="1" charset="-128"/>
              </a:rPr>
              <a:t>5</a:t>
            </a:r>
            <a:r>
              <a:rPr lang="en-US" sz="1800" b="1">
                <a:solidFill>
                  <a:srgbClr val="CC0000"/>
                </a:solidFill>
                <a:latin typeface="MathematicalPi 1" charset="0"/>
                <a:sym typeface="Symbol" pitchFamily="48" charset="2"/>
              </a:rPr>
              <a:t></a:t>
            </a:r>
          </a:p>
        </p:txBody>
      </p:sp>
      <p:sp>
        <p:nvSpPr>
          <p:cNvPr id="496675" name="Line 35"/>
          <p:cNvSpPr>
            <a:spLocks noChangeShapeType="1"/>
          </p:cNvSpPr>
          <p:nvPr/>
        </p:nvSpPr>
        <p:spPr bwMode="auto">
          <a:xfrm>
            <a:off x="1187450" y="5105400"/>
            <a:ext cx="0" cy="152400"/>
          </a:xfrm>
          <a:prstGeom prst="line">
            <a:avLst/>
          </a:prstGeom>
          <a:noFill/>
          <a:ln w="57150">
            <a:solidFill>
              <a:schemeClr val="tx2"/>
            </a:solidFill>
            <a:round/>
            <a:headEnd/>
            <a:tailEnd/>
          </a:ln>
          <a:effectLst/>
        </p:spPr>
        <p:txBody>
          <a:bodyPr wrap="none" anchor="ctr"/>
          <a:lstStyle/>
          <a:p>
            <a:endParaRPr lang="en-US"/>
          </a:p>
        </p:txBody>
      </p:sp>
      <p:grpSp>
        <p:nvGrpSpPr>
          <p:cNvPr id="496681" name="Group 41"/>
          <p:cNvGrpSpPr>
            <a:grpSpLocks/>
          </p:cNvGrpSpPr>
          <p:nvPr/>
        </p:nvGrpSpPr>
        <p:grpSpPr bwMode="auto">
          <a:xfrm>
            <a:off x="2154238" y="4071938"/>
            <a:ext cx="1066800" cy="1447800"/>
            <a:chOff x="1357" y="2592"/>
            <a:chExt cx="672" cy="912"/>
          </a:xfrm>
        </p:grpSpPr>
        <p:grpSp>
          <p:nvGrpSpPr>
            <p:cNvPr id="496650" name="Group 10"/>
            <p:cNvGrpSpPr>
              <a:grpSpLocks/>
            </p:cNvGrpSpPr>
            <p:nvPr/>
          </p:nvGrpSpPr>
          <p:grpSpPr bwMode="auto">
            <a:xfrm>
              <a:off x="1362" y="2592"/>
              <a:ext cx="663" cy="528"/>
              <a:chOff x="1379" y="2592"/>
              <a:chExt cx="663" cy="528"/>
            </a:xfrm>
          </p:grpSpPr>
          <p:sp>
            <p:nvSpPr>
              <p:cNvPr id="496651" name="AutoShape 11"/>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lstStyle/>
              <a:p>
                <a:endParaRPr lang="en-US"/>
              </a:p>
            </p:txBody>
          </p:sp>
          <p:sp>
            <p:nvSpPr>
              <p:cNvPr id="496652" name="Rectangle 12"/>
              <p:cNvSpPr>
                <a:spLocks noChangeArrowheads="1"/>
              </p:cNvSpPr>
              <p:nvPr/>
            </p:nvSpPr>
            <p:spPr bwMode="auto">
              <a:xfrm>
                <a:off x="1379" y="2592"/>
                <a:ext cx="663" cy="423"/>
              </a:xfrm>
              <a:prstGeom prst="rect">
                <a:avLst/>
              </a:prstGeom>
              <a:noFill/>
              <a:ln w="9525">
                <a:noFill/>
                <a:miter lim="800000"/>
                <a:headEnd/>
                <a:tailEnd/>
              </a:ln>
              <a:effectLst/>
            </p:spPr>
            <p:txBody>
              <a:bodyPr wrap="none" anchor="ctr">
                <a:spAutoFit/>
              </a:bodyPr>
              <a:lstStyle/>
              <a:p>
                <a:pPr algn="l"/>
                <a:r>
                  <a:rPr lang="en-US" sz="3800" b="1" u="sng">
                    <a:solidFill>
                      <a:srgbClr val="0F116A"/>
                    </a:solidFill>
                    <a:latin typeface="Courier" pitchFamily="84" charset="0"/>
                  </a:rPr>
                  <a:t>UAC</a:t>
                </a:r>
                <a:endParaRPr lang="en-US" sz="3000" b="1">
                  <a:solidFill>
                    <a:srgbClr val="0F116A"/>
                  </a:solidFill>
                </a:endParaRPr>
              </a:p>
            </p:txBody>
          </p:sp>
        </p:grpSp>
        <p:sp>
          <p:nvSpPr>
            <p:cNvPr id="496672" name="Line 32"/>
            <p:cNvSpPr>
              <a:spLocks noChangeShapeType="1"/>
            </p:cNvSpPr>
            <p:nvPr/>
          </p:nvSpPr>
          <p:spPr bwMode="auto">
            <a:xfrm>
              <a:off x="1693" y="3072"/>
              <a:ext cx="0" cy="96"/>
            </a:xfrm>
            <a:prstGeom prst="line">
              <a:avLst/>
            </a:prstGeom>
            <a:noFill/>
            <a:ln w="57150">
              <a:solidFill>
                <a:srgbClr val="0F116A"/>
              </a:solidFill>
              <a:round/>
              <a:headEnd/>
              <a:tailEnd/>
            </a:ln>
            <a:effectLst/>
          </p:spPr>
          <p:txBody>
            <a:bodyPr wrap="none" anchor="ctr"/>
            <a:lstStyle/>
            <a:p>
              <a:endParaRPr lang="en-US"/>
            </a:p>
          </p:txBody>
        </p:sp>
        <p:sp>
          <p:nvSpPr>
            <p:cNvPr id="496676" name="Oval 36"/>
            <p:cNvSpPr>
              <a:spLocks noChangeArrowheads="1"/>
            </p:cNvSpPr>
            <p:nvPr/>
          </p:nvSpPr>
          <p:spPr bwMode="auto">
            <a:xfrm>
              <a:off x="1357" y="3168"/>
              <a:ext cx="672" cy="336"/>
            </a:xfrm>
            <a:prstGeom prst="ellipse">
              <a:avLst/>
            </a:prstGeom>
            <a:solidFill>
              <a:srgbClr val="FFEA18"/>
            </a:solidFill>
            <a:ln w="9525">
              <a:solidFill>
                <a:schemeClr val="tx1"/>
              </a:solidFill>
              <a:round/>
              <a:headEnd/>
              <a:tailEnd/>
            </a:ln>
            <a:effectLst/>
          </p:spPr>
          <p:txBody>
            <a:bodyPr wrap="none" anchor="ctr"/>
            <a:lstStyle/>
            <a:p>
              <a:r>
                <a:rPr lang="en-US" sz="3400" b="1">
                  <a:solidFill>
                    <a:srgbClr val="0F116A"/>
                  </a:solidFill>
                  <a:latin typeface="Courier" pitchFamily="84" charset="0"/>
                </a:rPr>
                <a:t>Met</a:t>
              </a:r>
            </a:p>
          </p:txBody>
        </p:sp>
      </p:grpSp>
      <p:grpSp>
        <p:nvGrpSpPr>
          <p:cNvPr id="496680" name="Group 40"/>
          <p:cNvGrpSpPr>
            <a:grpSpLocks/>
          </p:cNvGrpSpPr>
          <p:nvPr/>
        </p:nvGrpSpPr>
        <p:grpSpPr bwMode="auto">
          <a:xfrm>
            <a:off x="3211513" y="4373563"/>
            <a:ext cx="1066800" cy="1447800"/>
            <a:chOff x="2064" y="2832"/>
            <a:chExt cx="672" cy="912"/>
          </a:xfrm>
        </p:grpSpPr>
        <p:grpSp>
          <p:nvGrpSpPr>
            <p:cNvPr id="496656" name="Group 16"/>
            <p:cNvGrpSpPr>
              <a:grpSpLocks/>
            </p:cNvGrpSpPr>
            <p:nvPr/>
          </p:nvGrpSpPr>
          <p:grpSpPr bwMode="auto">
            <a:xfrm>
              <a:off x="2068" y="2832"/>
              <a:ext cx="663" cy="528"/>
              <a:chOff x="1379" y="2592"/>
              <a:chExt cx="663" cy="528"/>
            </a:xfrm>
          </p:grpSpPr>
          <p:sp>
            <p:nvSpPr>
              <p:cNvPr id="496657" name="AutoShape 17"/>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lstStyle/>
              <a:p>
                <a:endParaRPr lang="en-US"/>
              </a:p>
            </p:txBody>
          </p:sp>
          <p:sp>
            <p:nvSpPr>
              <p:cNvPr id="496658" name="Rectangle 18"/>
              <p:cNvSpPr>
                <a:spLocks noChangeArrowheads="1"/>
              </p:cNvSpPr>
              <p:nvPr/>
            </p:nvSpPr>
            <p:spPr bwMode="auto">
              <a:xfrm>
                <a:off x="1379" y="2592"/>
                <a:ext cx="663" cy="423"/>
              </a:xfrm>
              <a:prstGeom prst="rect">
                <a:avLst/>
              </a:prstGeom>
              <a:noFill/>
              <a:ln w="9525">
                <a:noFill/>
                <a:miter lim="800000"/>
                <a:headEnd/>
                <a:tailEnd/>
              </a:ln>
              <a:effectLst/>
            </p:spPr>
            <p:txBody>
              <a:bodyPr wrap="none" anchor="ctr">
                <a:spAutoFit/>
              </a:bodyPr>
              <a:lstStyle/>
              <a:p>
                <a:pPr algn="l"/>
                <a:r>
                  <a:rPr lang="en-US" sz="3800" b="1">
                    <a:solidFill>
                      <a:schemeClr val="tx2"/>
                    </a:solidFill>
                    <a:latin typeface="Courier" pitchFamily="84" charset="0"/>
                  </a:rPr>
                  <a:t>GCA</a:t>
                </a:r>
                <a:endParaRPr lang="en-US" sz="3000" b="1">
                  <a:solidFill>
                    <a:srgbClr val="0F116A"/>
                  </a:solidFill>
                </a:endParaRPr>
              </a:p>
            </p:txBody>
          </p:sp>
        </p:grpSp>
        <p:sp>
          <p:nvSpPr>
            <p:cNvPr id="496673" name="Line 33"/>
            <p:cNvSpPr>
              <a:spLocks noChangeShapeType="1"/>
            </p:cNvSpPr>
            <p:nvPr/>
          </p:nvSpPr>
          <p:spPr bwMode="auto">
            <a:xfrm>
              <a:off x="2400" y="3312"/>
              <a:ext cx="0" cy="96"/>
            </a:xfrm>
            <a:prstGeom prst="line">
              <a:avLst/>
            </a:prstGeom>
            <a:noFill/>
            <a:ln w="57150">
              <a:solidFill>
                <a:schemeClr val="tx2"/>
              </a:solidFill>
              <a:round/>
              <a:headEnd/>
              <a:tailEnd/>
            </a:ln>
            <a:effectLst/>
          </p:spPr>
          <p:txBody>
            <a:bodyPr wrap="none" anchor="ctr"/>
            <a:lstStyle/>
            <a:p>
              <a:endParaRPr lang="en-US"/>
            </a:p>
          </p:txBody>
        </p:sp>
        <p:sp>
          <p:nvSpPr>
            <p:cNvPr id="496677" name="Oval 37"/>
            <p:cNvSpPr>
              <a:spLocks noChangeArrowheads="1"/>
            </p:cNvSpPr>
            <p:nvPr/>
          </p:nvSpPr>
          <p:spPr bwMode="auto">
            <a:xfrm>
              <a:off x="2064" y="3408"/>
              <a:ext cx="672" cy="336"/>
            </a:xfrm>
            <a:prstGeom prst="ellipse">
              <a:avLst/>
            </a:prstGeom>
            <a:solidFill>
              <a:srgbClr val="FFEA18"/>
            </a:solidFill>
            <a:ln w="9525">
              <a:solidFill>
                <a:schemeClr val="tx1"/>
              </a:solidFill>
              <a:round/>
              <a:headEnd/>
              <a:tailEnd/>
            </a:ln>
            <a:effectLst/>
          </p:spPr>
          <p:txBody>
            <a:bodyPr wrap="none" anchor="ctr"/>
            <a:lstStyle/>
            <a:p>
              <a:r>
                <a:rPr lang="en-US" sz="3400" b="1">
                  <a:solidFill>
                    <a:schemeClr val="tx2"/>
                  </a:solidFill>
                  <a:latin typeface="Courier" pitchFamily="84" charset="0"/>
                </a:rPr>
                <a:t>Arg</a:t>
              </a:r>
            </a:p>
          </p:txBody>
        </p:sp>
      </p:grpSp>
      <p:grpSp>
        <p:nvGrpSpPr>
          <p:cNvPr id="496679" name="Group 39"/>
          <p:cNvGrpSpPr>
            <a:grpSpLocks/>
          </p:cNvGrpSpPr>
          <p:nvPr/>
        </p:nvGrpSpPr>
        <p:grpSpPr bwMode="auto">
          <a:xfrm>
            <a:off x="4260850" y="4659313"/>
            <a:ext cx="1066800" cy="1447800"/>
            <a:chOff x="2784" y="3120"/>
            <a:chExt cx="672" cy="912"/>
          </a:xfrm>
        </p:grpSpPr>
        <p:grpSp>
          <p:nvGrpSpPr>
            <p:cNvPr id="496661" name="Group 21"/>
            <p:cNvGrpSpPr>
              <a:grpSpLocks/>
            </p:cNvGrpSpPr>
            <p:nvPr/>
          </p:nvGrpSpPr>
          <p:grpSpPr bwMode="auto">
            <a:xfrm>
              <a:off x="2788" y="3120"/>
              <a:ext cx="663" cy="528"/>
              <a:chOff x="1379" y="2592"/>
              <a:chExt cx="663" cy="528"/>
            </a:xfrm>
          </p:grpSpPr>
          <p:sp>
            <p:nvSpPr>
              <p:cNvPr id="496662" name="AutoShape 22"/>
              <p:cNvSpPr>
                <a:spLocks noChangeArrowheads="1"/>
              </p:cNvSpPr>
              <p:nvPr/>
            </p:nvSpPr>
            <p:spPr bwMode="auto">
              <a:xfrm>
                <a:off x="1398" y="2640"/>
                <a:ext cx="624" cy="480"/>
              </a:xfrm>
              <a:prstGeom prst="roundRect">
                <a:avLst>
                  <a:gd name="adj" fmla="val 16667"/>
                </a:avLst>
              </a:prstGeom>
              <a:solidFill>
                <a:srgbClr val="FFEA18"/>
              </a:solidFill>
              <a:ln w="9525">
                <a:solidFill>
                  <a:schemeClr val="tx1"/>
                </a:solidFill>
                <a:round/>
                <a:headEnd/>
                <a:tailEnd/>
              </a:ln>
              <a:effectLst/>
            </p:spPr>
            <p:txBody>
              <a:bodyPr wrap="none" anchor="ctr"/>
              <a:lstStyle/>
              <a:p>
                <a:endParaRPr lang="en-US"/>
              </a:p>
            </p:txBody>
          </p:sp>
          <p:sp>
            <p:nvSpPr>
              <p:cNvPr id="496663" name="Rectangle 23"/>
              <p:cNvSpPr>
                <a:spLocks noChangeArrowheads="1"/>
              </p:cNvSpPr>
              <p:nvPr/>
            </p:nvSpPr>
            <p:spPr bwMode="auto">
              <a:xfrm>
                <a:off x="1379" y="2592"/>
                <a:ext cx="663" cy="423"/>
              </a:xfrm>
              <a:prstGeom prst="rect">
                <a:avLst/>
              </a:prstGeom>
              <a:noFill/>
              <a:ln w="9525">
                <a:noFill/>
                <a:miter lim="800000"/>
                <a:headEnd/>
                <a:tailEnd/>
              </a:ln>
              <a:effectLst/>
            </p:spPr>
            <p:txBody>
              <a:bodyPr wrap="none" anchor="ctr">
                <a:spAutoFit/>
              </a:bodyPr>
              <a:lstStyle/>
              <a:p>
                <a:pPr algn="l"/>
                <a:r>
                  <a:rPr lang="en-US" sz="3800" b="1" u="sng">
                    <a:solidFill>
                      <a:srgbClr val="CC0000"/>
                    </a:solidFill>
                    <a:latin typeface="Courier" pitchFamily="84" charset="0"/>
                  </a:rPr>
                  <a:t>CAU</a:t>
                </a:r>
                <a:endParaRPr lang="en-US" sz="3000" b="1">
                  <a:solidFill>
                    <a:srgbClr val="0F116A"/>
                  </a:solidFill>
                </a:endParaRPr>
              </a:p>
            </p:txBody>
          </p:sp>
        </p:grpSp>
        <p:sp>
          <p:nvSpPr>
            <p:cNvPr id="496674" name="Line 34"/>
            <p:cNvSpPr>
              <a:spLocks noChangeShapeType="1"/>
            </p:cNvSpPr>
            <p:nvPr/>
          </p:nvSpPr>
          <p:spPr bwMode="auto">
            <a:xfrm>
              <a:off x="3120" y="3600"/>
              <a:ext cx="0" cy="96"/>
            </a:xfrm>
            <a:prstGeom prst="line">
              <a:avLst/>
            </a:prstGeom>
            <a:noFill/>
            <a:ln w="57150">
              <a:solidFill>
                <a:srgbClr val="CC0000"/>
              </a:solidFill>
              <a:round/>
              <a:headEnd/>
              <a:tailEnd/>
            </a:ln>
            <a:effectLst/>
          </p:spPr>
          <p:txBody>
            <a:bodyPr wrap="none" anchor="ctr"/>
            <a:lstStyle/>
            <a:p>
              <a:endParaRPr lang="en-US"/>
            </a:p>
          </p:txBody>
        </p:sp>
        <p:sp>
          <p:nvSpPr>
            <p:cNvPr id="496678" name="Oval 38"/>
            <p:cNvSpPr>
              <a:spLocks noChangeArrowheads="1"/>
            </p:cNvSpPr>
            <p:nvPr/>
          </p:nvSpPr>
          <p:spPr bwMode="auto">
            <a:xfrm>
              <a:off x="2784" y="3696"/>
              <a:ext cx="672" cy="336"/>
            </a:xfrm>
            <a:prstGeom prst="ellipse">
              <a:avLst/>
            </a:prstGeom>
            <a:solidFill>
              <a:srgbClr val="FFEA18"/>
            </a:solidFill>
            <a:ln w="9525">
              <a:solidFill>
                <a:schemeClr val="tx1"/>
              </a:solidFill>
              <a:round/>
              <a:headEnd/>
              <a:tailEnd/>
            </a:ln>
            <a:effectLst/>
          </p:spPr>
          <p:txBody>
            <a:bodyPr wrap="none" anchor="ctr"/>
            <a:lstStyle/>
            <a:p>
              <a:r>
                <a:rPr lang="en-US" sz="3400" b="1">
                  <a:solidFill>
                    <a:srgbClr val="CC0000"/>
                  </a:solidFill>
                  <a:latin typeface="Courier" pitchFamily="84" charset="0"/>
                </a:rPr>
                <a:t>Val</a:t>
              </a:r>
            </a:p>
          </p:txBody>
        </p:sp>
      </p:grpSp>
      <p:sp>
        <p:nvSpPr>
          <p:cNvPr id="496682" name="Line 42"/>
          <p:cNvSpPr>
            <a:spLocks noChangeShapeType="1"/>
          </p:cNvSpPr>
          <p:nvPr/>
        </p:nvSpPr>
        <p:spPr bwMode="auto">
          <a:xfrm>
            <a:off x="3133725" y="3492500"/>
            <a:ext cx="0" cy="292100"/>
          </a:xfrm>
          <a:prstGeom prst="line">
            <a:avLst/>
          </a:prstGeom>
          <a:noFill/>
          <a:ln w="38100">
            <a:solidFill>
              <a:schemeClr val="bg1"/>
            </a:solidFill>
            <a:round/>
            <a:headEnd/>
            <a:tailEnd/>
          </a:ln>
          <a:effectLst/>
        </p:spPr>
        <p:txBody>
          <a:bodyPr wrap="none" anchor="ctr"/>
          <a:lstStyle/>
          <a:p>
            <a:endParaRPr lang="en-US"/>
          </a:p>
        </p:txBody>
      </p:sp>
      <p:sp>
        <p:nvSpPr>
          <p:cNvPr id="496683" name="Line 43"/>
          <p:cNvSpPr>
            <a:spLocks noChangeShapeType="1"/>
          </p:cNvSpPr>
          <p:nvPr/>
        </p:nvSpPr>
        <p:spPr bwMode="auto">
          <a:xfrm>
            <a:off x="4006850" y="3492500"/>
            <a:ext cx="0" cy="292100"/>
          </a:xfrm>
          <a:prstGeom prst="line">
            <a:avLst/>
          </a:prstGeom>
          <a:noFill/>
          <a:ln w="38100">
            <a:solidFill>
              <a:schemeClr val="bg1"/>
            </a:solidFill>
            <a:round/>
            <a:headEnd/>
            <a:tailEnd/>
          </a:ln>
          <a:effectLst/>
        </p:spPr>
        <p:txBody>
          <a:bodyPr wrap="none" anchor="ctr"/>
          <a:lstStyle/>
          <a:p>
            <a:endParaRPr lang="en-US"/>
          </a:p>
        </p:txBody>
      </p:sp>
      <p:sp>
        <p:nvSpPr>
          <p:cNvPr id="496684" name="Line 44"/>
          <p:cNvSpPr>
            <a:spLocks noChangeShapeType="1"/>
          </p:cNvSpPr>
          <p:nvPr/>
        </p:nvSpPr>
        <p:spPr bwMode="auto">
          <a:xfrm>
            <a:off x="4892675" y="3532188"/>
            <a:ext cx="0" cy="212725"/>
          </a:xfrm>
          <a:prstGeom prst="line">
            <a:avLst/>
          </a:prstGeom>
          <a:noFill/>
          <a:ln w="38100">
            <a:solidFill>
              <a:schemeClr val="bg1"/>
            </a:solidFill>
            <a:round/>
            <a:headEnd/>
            <a:tailEnd/>
          </a:ln>
          <a:effectLst/>
        </p:spPr>
        <p:txBody>
          <a:bodyPr wrap="none" anchor="ctr"/>
          <a:lstStyle/>
          <a:p>
            <a:endParaRPr lang="en-US"/>
          </a:p>
        </p:txBody>
      </p:sp>
      <p:sp>
        <p:nvSpPr>
          <p:cNvPr id="496685" name="Line 45"/>
          <p:cNvSpPr>
            <a:spLocks noChangeShapeType="1"/>
          </p:cNvSpPr>
          <p:nvPr/>
        </p:nvSpPr>
        <p:spPr bwMode="auto">
          <a:xfrm>
            <a:off x="5753100" y="3532188"/>
            <a:ext cx="0" cy="212725"/>
          </a:xfrm>
          <a:prstGeom prst="line">
            <a:avLst/>
          </a:prstGeom>
          <a:noFill/>
          <a:ln w="38100">
            <a:solidFill>
              <a:schemeClr val="bg1"/>
            </a:solidFill>
            <a:round/>
            <a:headEnd/>
            <a:tailEnd/>
          </a:ln>
          <a:effectLst/>
        </p:spPr>
        <p:txBody>
          <a:bodyPr wrap="none" anchor="ctr"/>
          <a:lstStyle/>
          <a:p>
            <a:endParaRPr lang="en-US"/>
          </a:p>
        </p:txBody>
      </p:sp>
      <p:sp>
        <p:nvSpPr>
          <p:cNvPr id="496686" name="Line 46"/>
          <p:cNvSpPr>
            <a:spLocks noChangeShapeType="1"/>
          </p:cNvSpPr>
          <p:nvPr/>
        </p:nvSpPr>
        <p:spPr bwMode="auto">
          <a:xfrm>
            <a:off x="6665913" y="3546475"/>
            <a:ext cx="0" cy="184150"/>
          </a:xfrm>
          <a:prstGeom prst="line">
            <a:avLst/>
          </a:prstGeom>
          <a:noFill/>
          <a:ln w="38100">
            <a:solidFill>
              <a:schemeClr val="bg1"/>
            </a:solidFill>
            <a:round/>
            <a:headEnd/>
            <a:tailEnd/>
          </a:ln>
          <a:effectLst/>
        </p:spPr>
        <p:txBody>
          <a:bodyPr wrap="none" anchor="ctr"/>
          <a:lstStyle/>
          <a:p>
            <a:endParaRPr lang="en-US"/>
          </a:p>
        </p:txBody>
      </p:sp>
      <p:sp>
        <p:nvSpPr>
          <p:cNvPr id="496687" name="Line 47"/>
          <p:cNvSpPr>
            <a:spLocks noChangeShapeType="1"/>
          </p:cNvSpPr>
          <p:nvPr/>
        </p:nvSpPr>
        <p:spPr bwMode="auto">
          <a:xfrm>
            <a:off x="7539038" y="3546475"/>
            <a:ext cx="0" cy="184150"/>
          </a:xfrm>
          <a:prstGeom prst="line">
            <a:avLst/>
          </a:prstGeom>
          <a:noFill/>
          <a:ln w="381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6681"/>
                                        </p:tgtEl>
                                        <p:attrNameLst>
                                          <p:attrName>style.visibility</p:attrName>
                                        </p:attrNameLst>
                                      </p:cBhvr>
                                      <p:to>
                                        <p:strVal val="visible"/>
                                      </p:to>
                                    </p:set>
                                    <p:anim calcmode="lin" valueType="num">
                                      <p:cBhvr additive="base">
                                        <p:cTn id="7" dur="1000" fill="hold"/>
                                        <p:tgtEl>
                                          <p:spTgt spid="496681"/>
                                        </p:tgtEl>
                                        <p:attrNameLst>
                                          <p:attrName>ppt_x</p:attrName>
                                        </p:attrNameLst>
                                      </p:cBhvr>
                                      <p:tavLst>
                                        <p:tav tm="0">
                                          <p:val>
                                            <p:strVal val="#ppt_x"/>
                                          </p:val>
                                        </p:tav>
                                        <p:tav tm="100000">
                                          <p:val>
                                            <p:strVal val="#ppt_x"/>
                                          </p:val>
                                        </p:tav>
                                      </p:tavLst>
                                    </p:anim>
                                    <p:anim calcmode="lin" valueType="num">
                                      <p:cBhvr additive="base">
                                        <p:cTn id="8" dur="1000" fill="hold"/>
                                        <p:tgtEl>
                                          <p:spTgt spid="4966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499"/>
                                          </p:stCondLst>
                                        </p:cTn>
                                        <p:tgtEl>
                                          <p:spTgt spid="496649"/>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49667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49667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6680"/>
                                        </p:tgtEl>
                                        <p:attrNameLst>
                                          <p:attrName>style.visibility</p:attrName>
                                        </p:attrNameLst>
                                      </p:cBhvr>
                                      <p:to>
                                        <p:strVal val="visible"/>
                                      </p:to>
                                    </p:set>
                                    <p:anim calcmode="lin" valueType="num">
                                      <p:cBhvr additive="base">
                                        <p:cTn id="22" dur="1000" fill="hold"/>
                                        <p:tgtEl>
                                          <p:spTgt spid="496680"/>
                                        </p:tgtEl>
                                        <p:attrNameLst>
                                          <p:attrName>ppt_x</p:attrName>
                                        </p:attrNameLst>
                                      </p:cBhvr>
                                      <p:tavLst>
                                        <p:tav tm="0">
                                          <p:val>
                                            <p:strVal val="#ppt_x"/>
                                          </p:val>
                                        </p:tav>
                                        <p:tav tm="100000">
                                          <p:val>
                                            <p:strVal val="#ppt_x"/>
                                          </p:val>
                                        </p:tav>
                                      </p:tavLst>
                                    </p:anim>
                                    <p:anim calcmode="lin" valueType="num">
                                      <p:cBhvr additive="base">
                                        <p:cTn id="23" dur="1000" fill="hold"/>
                                        <p:tgtEl>
                                          <p:spTgt spid="4966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96679"/>
                                        </p:tgtEl>
                                        <p:attrNameLst>
                                          <p:attrName>style.visibility</p:attrName>
                                        </p:attrNameLst>
                                      </p:cBhvr>
                                      <p:to>
                                        <p:strVal val="visible"/>
                                      </p:to>
                                    </p:set>
                                    <p:anim calcmode="lin" valueType="num">
                                      <p:cBhvr additive="base">
                                        <p:cTn id="28" dur="1000" fill="hold"/>
                                        <p:tgtEl>
                                          <p:spTgt spid="496679"/>
                                        </p:tgtEl>
                                        <p:attrNameLst>
                                          <p:attrName>ppt_x</p:attrName>
                                        </p:attrNameLst>
                                      </p:cBhvr>
                                      <p:tavLst>
                                        <p:tav tm="0">
                                          <p:val>
                                            <p:strVal val="#ppt_x"/>
                                          </p:val>
                                        </p:tav>
                                        <p:tav tm="100000">
                                          <p:val>
                                            <p:strVal val="#ppt_x"/>
                                          </p:val>
                                        </p:tav>
                                      </p:tavLst>
                                    </p:anim>
                                    <p:anim calcmode="lin" valueType="num">
                                      <p:cBhvr additive="base">
                                        <p:cTn id="29" dur="1000" fill="hold"/>
                                        <p:tgtEl>
                                          <p:spTgt spid="4966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96664"/>
                                        </p:tgtEl>
                                        <p:attrNameLst>
                                          <p:attrName>style.visibility</p:attrName>
                                        </p:attrNameLst>
                                      </p:cBhvr>
                                      <p:to>
                                        <p:strVal val="visible"/>
                                      </p:to>
                                    </p:set>
                                    <p:animEffect transition="in" filter="wipe(left)">
                                      <p:cBhvr>
                                        <p:cTn id="33" dur="500"/>
                                        <p:tgtEl>
                                          <p:spTgt spid="496664"/>
                                        </p:tgtEl>
                                      </p:cBhvr>
                                    </p:animEffect>
                                  </p:childTnLst>
                                  <p:subTnLst>
                                    <p:audio>
                                      <p:cMediaNode>
                                        <p:cTn display="0" masterRel="sameClick">
                                          <p:stCondLst>
                                            <p:cond evt="begin" delay="0">
                                              <p:tn val="3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9" grpId="0" animBg="1"/>
      <p:bldP spid="496664" grpId="0" animBg="1" autoUpdateAnimBg="0"/>
      <p:bldP spid="496670" grpId="0"/>
      <p:bldP spid="49667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00748" name="Picture 12" descr="15_04b"/>
          <p:cNvPicPr>
            <a:picLocks noChangeAspect="1" noChangeArrowheads="1"/>
          </p:cNvPicPr>
          <p:nvPr/>
        </p:nvPicPr>
        <p:blipFill>
          <a:blip r:embed="rId5" cstate="print"/>
          <a:srcRect l="29250" t="33000" r="30376" b="3000"/>
          <a:stretch>
            <a:fillRect/>
          </a:stretch>
        </p:blipFill>
        <p:spPr bwMode="auto">
          <a:xfrm>
            <a:off x="6935788" y="369888"/>
            <a:ext cx="2208212" cy="2625725"/>
          </a:xfrm>
          <a:prstGeom prst="rect">
            <a:avLst/>
          </a:prstGeom>
          <a:noFill/>
          <a:ln w="9525">
            <a:noFill/>
            <a:miter lim="800000"/>
            <a:headEnd/>
            <a:tailEnd/>
          </a:ln>
          <a:effectLst/>
        </p:spPr>
      </p:pic>
      <p:sp>
        <p:nvSpPr>
          <p:cNvPr id="500749" name="Freeform 13"/>
          <p:cNvSpPr>
            <a:spLocks/>
          </p:cNvSpPr>
          <p:nvPr/>
        </p:nvSpPr>
        <p:spPr bwMode="auto">
          <a:xfrm>
            <a:off x="6851650" y="2827338"/>
            <a:ext cx="341313" cy="288925"/>
          </a:xfrm>
          <a:custGeom>
            <a:avLst/>
            <a:gdLst/>
            <a:ahLst/>
            <a:cxnLst>
              <a:cxn ang="0">
                <a:pos x="14" y="0"/>
              </a:cxn>
              <a:cxn ang="0">
                <a:pos x="128" y="27"/>
              </a:cxn>
              <a:cxn ang="0">
                <a:pos x="215" y="95"/>
              </a:cxn>
              <a:cxn ang="0">
                <a:pos x="209" y="182"/>
              </a:cxn>
              <a:cxn ang="0">
                <a:pos x="0" y="169"/>
              </a:cxn>
              <a:cxn ang="0">
                <a:pos x="14" y="0"/>
              </a:cxn>
            </a:cxnLst>
            <a:rect l="0" t="0" r="r" b="b"/>
            <a:pathLst>
              <a:path w="215" h="182">
                <a:moveTo>
                  <a:pt x="14" y="0"/>
                </a:moveTo>
                <a:lnTo>
                  <a:pt x="128" y="27"/>
                </a:lnTo>
                <a:lnTo>
                  <a:pt x="215" y="95"/>
                </a:lnTo>
                <a:cubicBezTo>
                  <a:pt x="213" y="124"/>
                  <a:pt x="211" y="153"/>
                  <a:pt x="209" y="182"/>
                </a:cubicBezTo>
                <a:lnTo>
                  <a:pt x="0" y="169"/>
                </a:lnTo>
                <a:lnTo>
                  <a:pt x="14" y="0"/>
                </a:lnTo>
                <a:close/>
              </a:path>
            </a:pathLst>
          </a:custGeom>
          <a:solidFill>
            <a:schemeClr val="bg1"/>
          </a:solidFill>
          <a:ln w="9525" cap="flat" cmpd="sng">
            <a:solidFill>
              <a:schemeClr val="bg1"/>
            </a:solidFill>
            <a:prstDash val="solid"/>
            <a:round/>
            <a:headEnd/>
            <a:tailEnd/>
          </a:ln>
          <a:effectLst/>
        </p:spPr>
        <p:txBody>
          <a:bodyPr wrap="none" anchor="ctr"/>
          <a:lstStyle/>
          <a:p>
            <a:endParaRPr lang="en-US"/>
          </a:p>
        </p:txBody>
      </p:sp>
      <p:sp>
        <p:nvSpPr>
          <p:cNvPr id="500738" name="Rectangle 2"/>
          <p:cNvSpPr>
            <a:spLocks noGrp="1" noChangeArrowheads="1"/>
          </p:cNvSpPr>
          <p:nvPr>
            <p:ph type="title"/>
          </p:nvPr>
        </p:nvSpPr>
        <p:spPr/>
        <p:txBody>
          <a:bodyPr/>
          <a:lstStyle/>
          <a:p>
            <a:r>
              <a:rPr lang="en-US"/>
              <a:t>Transfer RNA structure</a:t>
            </a:r>
          </a:p>
        </p:txBody>
      </p:sp>
      <p:sp>
        <p:nvSpPr>
          <p:cNvPr id="500739" name="Rectangle 3" descr="Rectangle: Click to edit Master text styles&#10;Second level&#10;Third level&#10;Fourth level&#10;Fifth level"/>
          <p:cNvSpPr>
            <a:spLocks noGrp="1" noChangeArrowheads="1"/>
          </p:cNvSpPr>
          <p:nvPr>
            <p:ph type="body" idx="1"/>
          </p:nvPr>
        </p:nvSpPr>
        <p:spPr>
          <a:xfrm>
            <a:off x="688975" y="1371600"/>
            <a:ext cx="8226425" cy="1600200"/>
          </a:xfrm>
        </p:spPr>
        <p:txBody>
          <a:bodyPr/>
          <a:lstStyle/>
          <a:p>
            <a:r>
              <a:rPr lang="en-US"/>
              <a:t>“Clover leaf” structure</a:t>
            </a:r>
          </a:p>
          <a:p>
            <a:pPr lvl="1"/>
            <a:r>
              <a:rPr lang="en-US" u="sng">
                <a:solidFill>
                  <a:srgbClr val="CC0000"/>
                </a:solidFill>
              </a:rPr>
              <a:t>anticodon</a:t>
            </a:r>
            <a:r>
              <a:rPr lang="en-US"/>
              <a:t> on “clover leaf” end</a:t>
            </a:r>
          </a:p>
          <a:p>
            <a:pPr lvl="1"/>
            <a:r>
              <a:rPr lang="en-US"/>
              <a:t>amino acid attached on 3</a:t>
            </a:r>
            <a:r>
              <a:rPr lang="en-US">
                <a:latin typeface="MathematicalPi 1" charset="0"/>
                <a:sym typeface="Symbol" pitchFamily="48" charset="2"/>
              </a:rPr>
              <a:t></a:t>
            </a:r>
            <a:r>
              <a:rPr lang="en-US"/>
              <a:t> end</a:t>
            </a:r>
          </a:p>
        </p:txBody>
      </p:sp>
      <p:pic>
        <p:nvPicPr>
          <p:cNvPr id="500740" name="Picture 4"/>
          <p:cNvPicPr>
            <a:picLocks noChangeAspect="1" noChangeArrowheads="1"/>
          </p:cNvPicPr>
          <p:nvPr/>
        </p:nvPicPr>
        <p:blipFill>
          <a:blip r:embed="rId6" cstate="print"/>
          <a:srcRect b="10800"/>
          <a:stretch>
            <a:fillRect/>
          </a:stretch>
        </p:blipFill>
        <p:spPr bwMode="auto">
          <a:xfrm>
            <a:off x="160338" y="2971800"/>
            <a:ext cx="3352800" cy="3886200"/>
          </a:xfrm>
          <a:prstGeom prst="rect">
            <a:avLst/>
          </a:prstGeom>
          <a:noFill/>
          <a:ln w="9525">
            <a:noFill/>
            <a:miter lim="800000"/>
            <a:headEnd/>
            <a:tailEnd/>
          </a:ln>
        </p:spPr>
      </p:pic>
      <p:pic>
        <p:nvPicPr>
          <p:cNvPr id="500741" name="Picture 5" descr="17-13b-TransferTRNAstruc-L"/>
          <p:cNvPicPr>
            <a:picLocks noChangeAspect="1" noChangeArrowheads="1"/>
          </p:cNvPicPr>
          <p:nvPr/>
        </p:nvPicPr>
        <p:blipFill>
          <a:blip r:embed="rId7" cstate="print"/>
          <a:srcRect b="4800"/>
          <a:stretch>
            <a:fillRect/>
          </a:stretch>
        </p:blipFill>
        <p:spPr bwMode="auto">
          <a:xfrm>
            <a:off x="3513138" y="2967038"/>
            <a:ext cx="3962400" cy="3897312"/>
          </a:xfrm>
          <a:prstGeom prst="rect">
            <a:avLst/>
          </a:prstGeom>
          <a:noFill/>
        </p:spPr>
      </p:pic>
      <p:sp>
        <p:nvSpPr>
          <p:cNvPr id="500742" name="Oval 6"/>
          <p:cNvSpPr>
            <a:spLocks noChangeArrowheads="1"/>
          </p:cNvSpPr>
          <p:nvPr/>
        </p:nvSpPr>
        <p:spPr bwMode="auto">
          <a:xfrm>
            <a:off x="268288" y="2978150"/>
            <a:ext cx="1905000" cy="815975"/>
          </a:xfrm>
          <a:prstGeom prst="ellipse">
            <a:avLst/>
          </a:prstGeom>
          <a:noFill/>
          <a:ln w="38100">
            <a:solidFill>
              <a:srgbClr val="CC0000"/>
            </a:solidFill>
            <a:round/>
            <a:headEnd/>
            <a:tailEnd/>
          </a:ln>
          <a:effectLst/>
        </p:spPr>
        <p:txBody>
          <a:bodyPr wrap="none" anchor="ctr"/>
          <a:lstStyle/>
          <a:p>
            <a:endParaRPr lang="en-US"/>
          </a:p>
        </p:txBody>
      </p:sp>
      <p:sp>
        <p:nvSpPr>
          <p:cNvPr id="500743" name="Oval 7"/>
          <p:cNvSpPr>
            <a:spLocks noChangeArrowheads="1"/>
          </p:cNvSpPr>
          <p:nvPr/>
        </p:nvSpPr>
        <p:spPr bwMode="auto">
          <a:xfrm>
            <a:off x="5354638" y="3203575"/>
            <a:ext cx="1749425" cy="990600"/>
          </a:xfrm>
          <a:prstGeom prst="ellipse">
            <a:avLst/>
          </a:prstGeom>
          <a:noFill/>
          <a:ln w="38100">
            <a:solidFill>
              <a:srgbClr val="CC0000"/>
            </a:solidFill>
            <a:round/>
            <a:headEnd/>
            <a:tailEnd/>
          </a:ln>
          <a:effectLst/>
        </p:spPr>
        <p:txBody>
          <a:bodyPr wrap="none" anchor="ctr"/>
          <a:lstStyle/>
          <a:p>
            <a:endParaRPr lang="en-US"/>
          </a:p>
        </p:txBody>
      </p:sp>
      <p:sp>
        <p:nvSpPr>
          <p:cNvPr id="500744" name="Oval 8"/>
          <p:cNvSpPr>
            <a:spLocks noChangeArrowheads="1"/>
          </p:cNvSpPr>
          <p:nvPr/>
        </p:nvSpPr>
        <p:spPr bwMode="auto">
          <a:xfrm>
            <a:off x="1331913" y="6230938"/>
            <a:ext cx="1066800" cy="609600"/>
          </a:xfrm>
          <a:prstGeom prst="ellipse">
            <a:avLst/>
          </a:prstGeom>
          <a:noFill/>
          <a:ln w="38100">
            <a:solidFill>
              <a:srgbClr val="008000"/>
            </a:solidFill>
            <a:round/>
            <a:headEnd/>
            <a:tailEnd/>
          </a:ln>
          <a:effectLst/>
        </p:spPr>
        <p:txBody>
          <a:bodyPr wrap="none" anchor="ctr"/>
          <a:lstStyle/>
          <a:p>
            <a:endParaRPr lang="en-US"/>
          </a:p>
        </p:txBody>
      </p:sp>
      <p:sp>
        <p:nvSpPr>
          <p:cNvPr id="500745" name="Oval 9"/>
          <p:cNvSpPr>
            <a:spLocks noChangeArrowheads="1"/>
          </p:cNvSpPr>
          <p:nvPr/>
        </p:nvSpPr>
        <p:spPr bwMode="auto">
          <a:xfrm>
            <a:off x="4351338" y="5807075"/>
            <a:ext cx="1219200" cy="609600"/>
          </a:xfrm>
          <a:prstGeom prst="ellipse">
            <a:avLst/>
          </a:prstGeom>
          <a:noFill/>
          <a:ln w="38100">
            <a:solidFill>
              <a:srgbClr val="008000"/>
            </a:solidFill>
            <a:round/>
            <a:headEnd/>
            <a:tailEnd/>
          </a:ln>
          <a:effectLst/>
        </p:spPr>
        <p:txBody>
          <a:bodyPr wrap="none" anchor="ctr"/>
          <a:lstStyle/>
          <a:p>
            <a:endParaRPr lang="en-US"/>
          </a:p>
        </p:txBody>
      </p:sp>
      <p:sp>
        <p:nvSpPr>
          <p:cNvPr id="500746" name="Oval 10"/>
          <p:cNvSpPr>
            <a:spLocks noChangeArrowheads="1"/>
          </p:cNvSpPr>
          <p:nvPr/>
        </p:nvSpPr>
        <p:spPr bwMode="auto">
          <a:xfrm>
            <a:off x="5975350" y="5678488"/>
            <a:ext cx="1219200" cy="812800"/>
          </a:xfrm>
          <a:prstGeom prst="ellipse">
            <a:avLst/>
          </a:prstGeom>
          <a:noFill/>
          <a:ln w="38100">
            <a:solidFill>
              <a:srgbClr val="008000"/>
            </a:solidFill>
            <a:round/>
            <a:headEnd/>
            <a:tailEnd/>
          </a:ln>
          <a:effectLst/>
        </p:spPr>
        <p:txBody>
          <a:bodyPr wrap="none" anchor="ctr"/>
          <a:lstStyle/>
          <a:p>
            <a:endParaRPr lang="en-US"/>
          </a:p>
        </p:txBody>
      </p:sp>
      <p:sp>
        <p:nvSpPr>
          <p:cNvPr id="500747" name="Oval 11"/>
          <p:cNvSpPr>
            <a:spLocks noChangeArrowheads="1"/>
          </p:cNvSpPr>
          <p:nvPr/>
        </p:nvSpPr>
        <p:spPr bwMode="auto">
          <a:xfrm>
            <a:off x="6256338" y="4130675"/>
            <a:ext cx="1143000" cy="685800"/>
          </a:xfrm>
          <a:prstGeom prst="ellipse">
            <a:avLst/>
          </a:prstGeom>
          <a:noFill/>
          <a:ln w="38100">
            <a:solidFill>
              <a:srgbClr val="CC0000"/>
            </a:solidFill>
            <a:round/>
            <a:headEnd/>
            <a:tailEnd/>
          </a:ln>
          <a:effectLst/>
        </p:spPr>
        <p:txBody>
          <a:bodyPr wrap="none" anchor="ctr"/>
          <a:lstStyle/>
          <a:p>
            <a:endParaRPr lang="en-US"/>
          </a:p>
        </p:txBody>
      </p:sp>
      <p:sp>
        <p:nvSpPr>
          <p:cNvPr id="500750" name="Oval 14"/>
          <p:cNvSpPr>
            <a:spLocks noChangeArrowheads="1"/>
          </p:cNvSpPr>
          <p:nvPr/>
        </p:nvSpPr>
        <p:spPr bwMode="auto">
          <a:xfrm>
            <a:off x="7107238" y="2327275"/>
            <a:ext cx="1081087" cy="661988"/>
          </a:xfrm>
          <a:prstGeom prst="ellipse">
            <a:avLst/>
          </a:prstGeom>
          <a:noFill/>
          <a:ln w="38100">
            <a:solidFill>
              <a:srgbClr val="008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 calcmode="lin" valueType="num">
                                      <p:cBhvr additive="base">
                                        <p:cTn id="7" dur="500" fill="hold"/>
                                        <p:tgtEl>
                                          <p:spTgt spid="5007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0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0744"/>
                                        </p:tgtEl>
                                        <p:attrNameLst>
                                          <p:attrName>style.visibility</p:attrName>
                                        </p:attrNameLst>
                                      </p:cBhvr>
                                      <p:to>
                                        <p:strVal val="visible"/>
                                      </p:to>
                                    </p:set>
                                    <p:animEffect transition="in" filter="wipe(left)">
                                      <p:cBhvr>
                                        <p:cTn id="13" dur="500"/>
                                        <p:tgtEl>
                                          <p:spTgt spid="500744"/>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00745"/>
                                        </p:tgtEl>
                                        <p:attrNameLst>
                                          <p:attrName>style.visibility</p:attrName>
                                        </p:attrNameLst>
                                      </p:cBhvr>
                                      <p:to>
                                        <p:strVal val="visible"/>
                                      </p:to>
                                    </p:set>
                                    <p:animEffect transition="in" filter="wipe(left)">
                                      <p:cBhvr>
                                        <p:cTn id="17" dur="500"/>
                                        <p:tgtEl>
                                          <p:spTgt spid="50074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00746"/>
                                        </p:tgtEl>
                                        <p:attrNameLst>
                                          <p:attrName>style.visibility</p:attrName>
                                        </p:attrNameLst>
                                      </p:cBhvr>
                                      <p:to>
                                        <p:strVal val="visible"/>
                                      </p:to>
                                    </p:set>
                                    <p:animEffect transition="in" filter="wipe(left)">
                                      <p:cBhvr>
                                        <p:cTn id="21" dur="500"/>
                                        <p:tgtEl>
                                          <p:spTgt spid="50074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00750"/>
                                        </p:tgtEl>
                                        <p:attrNameLst>
                                          <p:attrName>style.visibility</p:attrName>
                                        </p:attrNameLst>
                                      </p:cBhvr>
                                      <p:to>
                                        <p:strVal val="visible"/>
                                      </p:to>
                                    </p:set>
                                    <p:animEffect transition="in" filter="wipe(left)">
                                      <p:cBhvr>
                                        <p:cTn id="25" dur="500"/>
                                        <p:tgtEl>
                                          <p:spTgt spid="50075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00739">
                                            <p:txEl>
                                              <p:pRg st="2" end="2"/>
                                            </p:txEl>
                                          </p:spTgt>
                                        </p:tgtEl>
                                        <p:attrNameLst>
                                          <p:attrName>style.visibility</p:attrName>
                                        </p:attrNameLst>
                                      </p:cBhvr>
                                      <p:to>
                                        <p:strVal val="visible"/>
                                      </p:to>
                                    </p:set>
                                    <p:anim calcmode="lin" valueType="num">
                                      <p:cBhvr additive="base">
                                        <p:cTn id="30" dur="500" fill="hold"/>
                                        <p:tgtEl>
                                          <p:spTgt spid="50073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00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0742"/>
                                        </p:tgtEl>
                                        <p:attrNameLst>
                                          <p:attrName>style.visibility</p:attrName>
                                        </p:attrNameLst>
                                      </p:cBhvr>
                                      <p:to>
                                        <p:strVal val="visible"/>
                                      </p:to>
                                    </p:set>
                                    <p:animEffect transition="in" filter="wipe(left)">
                                      <p:cBhvr>
                                        <p:cTn id="36" dur="500"/>
                                        <p:tgtEl>
                                          <p:spTgt spid="500742"/>
                                        </p:tgtEl>
                                      </p:cBhvr>
                                    </p:animEffect>
                                  </p:childTnLst>
                                  <p:subTnLst>
                                    <p:audio>
                                      <p:cMediaNode>
                                        <p:cTn display="0" masterRel="sameClick">
                                          <p:stCondLst>
                                            <p:cond evt="begin" delay="0">
                                              <p:tn val="34"/>
                                            </p:cond>
                                          </p:stCondLst>
                                          <p:endCondLst>
                                            <p:cond evt="onStopAudio" delay="0">
                                              <p:tgtEl>
                                                <p:sldTgt/>
                                              </p:tgtEl>
                                            </p:cond>
                                          </p:endCondLst>
                                        </p:cTn>
                                        <p:tgtEl>
                                          <p:sndTgt r:embed="rId4" name="Vibro Up"/>
                                        </p:tgtEl>
                                      </p:cMediaNode>
                                    </p:audio>
                                  </p:sub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00743"/>
                                        </p:tgtEl>
                                        <p:attrNameLst>
                                          <p:attrName>style.visibility</p:attrName>
                                        </p:attrNameLst>
                                      </p:cBhvr>
                                      <p:to>
                                        <p:strVal val="visible"/>
                                      </p:to>
                                    </p:set>
                                    <p:animEffect transition="in" filter="wipe(left)">
                                      <p:cBhvr>
                                        <p:cTn id="40" dur="500"/>
                                        <p:tgtEl>
                                          <p:spTgt spid="50074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0747"/>
                                        </p:tgtEl>
                                        <p:attrNameLst>
                                          <p:attrName>style.visibility</p:attrName>
                                        </p:attrNameLst>
                                      </p:cBhvr>
                                      <p:to>
                                        <p:strVal val="visible"/>
                                      </p:to>
                                    </p:set>
                                    <p:animEffect transition="in" filter="wipe(left)">
                                      <p:cBhvr>
                                        <p:cTn id="44" dur="500"/>
                                        <p:tgtEl>
                                          <p:spTgt spid="500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P spid="500742" grpId="0" animBg="1"/>
      <p:bldP spid="500743" grpId="0" animBg="1"/>
      <p:bldP spid="500744" grpId="0" animBg="1"/>
      <p:bldP spid="500745" grpId="0" animBg="1"/>
      <p:bldP spid="500746" grpId="0" animBg="1"/>
      <p:bldP spid="500747" grpId="0" animBg="1"/>
      <p:bldP spid="5007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06885" name="Picture 5"/>
          <p:cNvPicPr>
            <a:picLocks noChangeAspect="1" noChangeArrowheads="1"/>
          </p:cNvPicPr>
          <p:nvPr/>
        </p:nvPicPr>
        <p:blipFill>
          <a:blip r:embed="rId4" cstate="print"/>
          <a:srcRect l="1125" t="12387" r="13499" b="15485"/>
          <a:stretch>
            <a:fillRect/>
          </a:stretch>
        </p:blipFill>
        <p:spPr bwMode="auto">
          <a:xfrm>
            <a:off x="5102225" y="4375150"/>
            <a:ext cx="3881438" cy="2382838"/>
          </a:xfrm>
          <a:prstGeom prst="rect">
            <a:avLst/>
          </a:prstGeom>
          <a:noFill/>
          <a:ln w="9525">
            <a:noFill/>
            <a:miter lim="800000"/>
            <a:headEnd/>
            <a:tailEnd/>
          </a:ln>
          <a:effectLst/>
        </p:spPr>
      </p:pic>
      <p:sp>
        <p:nvSpPr>
          <p:cNvPr id="506883" name="Rectangle 3"/>
          <p:cNvSpPr>
            <a:spLocks noGrp="1" noChangeArrowheads="1"/>
          </p:cNvSpPr>
          <p:nvPr>
            <p:ph type="title"/>
          </p:nvPr>
        </p:nvSpPr>
        <p:spPr/>
        <p:txBody>
          <a:bodyPr/>
          <a:lstStyle/>
          <a:p>
            <a:r>
              <a:rPr lang="en-US"/>
              <a:t>Ribosomes </a:t>
            </a:r>
          </a:p>
        </p:txBody>
      </p:sp>
      <p:sp>
        <p:nvSpPr>
          <p:cNvPr id="506884" name="Rectangle 4" descr="Rectangle: Click to edit Master text styles&#10;Second level&#10;Third level&#10;Fourth level&#10;Fifth level"/>
          <p:cNvSpPr>
            <a:spLocks noGrp="1" noChangeArrowheads="1"/>
          </p:cNvSpPr>
          <p:nvPr>
            <p:ph type="body" idx="1"/>
          </p:nvPr>
        </p:nvSpPr>
        <p:spPr>
          <a:xfrm>
            <a:off x="838200" y="1371600"/>
            <a:ext cx="6800850" cy="5029200"/>
          </a:xfrm>
        </p:spPr>
        <p:txBody>
          <a:bodyPr/>
          <a:lstStyle/>
          <a:p>
            <a:r>
              <a:rPr lang="en-US"/>
              <a:t>Facilitate coupling of </a:t>
            </a:r>
            <a:br>
              <a:rPr lang="en-US"/>
            </a:br>
            <a:r>
              <a:rPr lang="en-US"/>
              <a:t>tRNA anticodon to </a:t>
            </a:r>
            <a:br>
              <a:rPr lang="en-US"/>
            </a:br>
            <a:r>
              <a:rPr lang="en-US"/>
              <a:t>mRNA codon</a:t>
            </a:r>
          </a:p>
          <a:p>
            <a:pPr lvl="1"/>
            <a:r>
              <a:rPr lang="en-US"/>
              <a:t>organelle or enzyme?</a:t>
            </a:r>
          </a:p>
          <a:p>
            <a:r>
              <a:rPr lang="en-US"/>
              <a:t>Structure</a:t>
            </a:r>
          </a:p>
          <a:p>
            <a:pPr lvl="1"/>
            <a:r>
              <a:rPr lang="en-US"/>
              <a:t>ribosomal RNA (</a:t>
            </a:r>
            <a:r>
              <a:rPr lang="en-US">
                <a:solidFill>
                  <a:schemeClr val="tx2"/>
                </a:solidFill>
              </a:rPr>
              <a:t>rRNA</a:t>
            </a:r>
            <a:r>
              <a:rPr lang="en-US"/>
              <a:t>) &amp; proteins</a:t>
            </a:r>
          </a:p>
          <a:p>
            <a:pPr lvl="1"/>
            <a:r>
              <a:rPr lang="en-US"/>
              <a:t>2 subunits</a:t>
            </a:r>
          </a:p>
          <a:p>
            <a:pPr marL="1085850" lvl="2"/>
            <a:r>
              <a:rPr lang="en-US"/>
              <a:t>large</a:t>
            </a:r>
          </a:p>
          <a:p>
            <a:pPr marL="1085850" lvl="2"/>
            <a:r>
              <a:rPr lang="en-US"/>
              <a:t>small</a:t>
            </a:r>
          </a:p>
        </p:txBody>
      </p:sp>
      <p:sp>
        <p:nvSpPr>
          <p:cNvPr id="506886" name="Rectangle 6"/>
          <p:cNvSpPr>
            <a:spLocks noChangeArrowheads="1"/>
          </p:cNvSpPr>
          <p:nvPr/>
        </p:nvSpPr>
        <p:spPr bwMode="auto">
          <a:xfrm>
            <a:off x="7773988" y="5545138"/>
            <a:ext cx="354012" cy="396875"/>
          </a:xfrm>
          <a:prstGeom prst="rect">
            <a:avLst/>
          </a:prstGeom>
          <a:noFill/>
          <a:ln w="9525">
            <a:noFill/>
            <a:miter lim="800000"/>
            <a:headEnd/>
            <a:tailEnd/>
          </a:ln>
          <a:effectLst/>
        </p:spPr>
        <p:txBody>
          <a:bodyPr wrap="none">
            <a:spAutoFit/>
          </a:bodyPr>
          <a:lstStyle/>
          <a:p>
            <a:pPr eaLnBrk="1" hangingPunct="1"/>
            <a:r>
              <a:rPr lang="en-US" sz="2000" b="1">
                <a:solidFill>
                  <a:srgbClr val="000000"/>
                </a:solidFill>
              </a:rPr>
              <a:t>E</a:t>
            </a:r>
          </a:p>
        </p:txBody>
      </p:sp>
      <p:sp>
        <p:nvSpPr>
          <p:cNvPr id="506887" name="Rectangle 7"/>
          <p:cNvSpPr>
            <a:spLocks noChangeArrowheads="1"/>
          </p:cNvSpPr>
          <p:nvPr/>
        </p:nvSpPr>
        <p:spPr bwMode="auto">
          <a:xfrm>
            <a:off x="8075613" y="5545138"/>
            <a:ext cx="354012" cy="396875"/>
          </a:xfrm>
          <a:prstGeom prst="rect">
            <a:avLst/>
          </a:prstGeom>
          <a:noFill/>
          <a:ln w="9525">
            <a:noFill/>
            <a:miter lim="800000"/>
            <a:headEnd/>
            <a:tailEnd/>
          </a:ln>
          <a:effectLst/>
        </p:spPr>
        <p:txBody>
          <a:bodyPr wrap="none">
            <a:spAutoFit/>
          </a:bodyPr>
          <a:lstStyle/>
          <a:p>
            <a:pPr eaLnBrk="1" hangingPunct="1"/>
            <a:r>
              <a:rPr lang="en-US" sz="2000" b="1">
                <a:solidFill>
                  <a:srgbClr val="000000"/>
                </a:solidFill>
              </a:rPr>
              <a:t>P</a:t>
            </a:r>
          </a:p>
        </p:txBody>
      </p:sp>
      <p:sp>
        <p:nvSpPr>
          <p:cNvPr id="506888" name="Rectangle 8"/>
          <p:cNvSpPr>
            <a:spLocks noChangeArrowheads="1"/>
          </p:cNvSpPr>
          <p:nvPr/>
        </p:nvSpPr>
        <p:spPr bwMode="auto">
          <a:xfrm>
            <a:off x="8375650" y="5546725"/>
            <a:ext cx="368300" cy="396875"/>
          </a:xfrm>
          <a:prstGeom prst="rect">
            <a:avLst/>
          </a:prstGeom>
          <a:noFill/>
          <a:ln w="9525">
            <a:noFill/>
            <a:miter lim="800000"/>
            <a:headEnd/>
            <a:tailEnd/>
          </a:ln>
          <a:effectLst/>
        </p:spPr>
        <p:txBody>
          <a:bodyPr wrap="none">
            <a:spAutoFit/>
          </a:bodyPr>
          <a:lstStyle/>
          <a:p>
            <a:pPr eaLnBrk="1" hangingPunct="1"/>
            <a:r>
              <a:rPr lang="en-US" sz="2000" b="1">
                <a:solidFill>
                  <a:srgbClr val="000000"/>
                </a:solidFill>
              </a:rPr>
              <a:t>A</a:t>
            </a:r>
          </a:p>
        </p:txBody>
      </p:sp>
      <p:pic>
        <p:nvPicPr>
          <p:cNvPr id="506889" name="Picture 9" descr="15_03"/>
          <p:cNvPicPr>
            <a:picLocks noChangeAspect="1" noChangeArrowheads="1"/>
          </p:cNvPicPr>
          <p:nvPr/>
        </p:nvPicPr>
        <p:blipFill>
          <a:blip r:embed="rId5" cstate="print"/>
          <a:srcRect l="7875" t="3000" r="9000"/>
          <a:stretch>
            <a:fillRect/>
          </a:stretch>
        </p:blipFill>
        <p:spPr bwMode="auto">
          <a:xfrm>
            <a:off x="5421313" y="385763"/>
            <a:ext cx="3659187" cy="3203575"/>
          </a:xfrm>
          <a:prstGeom prst="rect">
            <a:avLst/>
          </a:prstGeom>
          <a:noFill/>
          <a:ln w="9525">
            <a:noFill/>
            <a:miter lim="800000"/>
            <a:headEnd/>
            <a:tailEnd/>
          </a:ln>
          <a:effectLst/>
        </p:spPr>
      </p:pic>
      <p:sp>
        <p:nvSpPr>
          <p:cNvPr id="506890" name="Rectangle 10"/>
          <p:cNvSpPr>
            <a:spLocks noChangeArrowheads="1"/>
          </p:cNvSpPr>
          <p:nvPr/>
        </p:nvSpPr>
        <p:spPr bwMode="auto">
          <a:xfrm>
            <a:off x="2787650" y="374650"/>
            <a:ext cx="2654300" cy="396875"/>
          </a:xfrm>
          <a:prstGeom prst="rect">
            <a:avLst/>
          </a:prstGeom>
          <a:noFill/>
          <a:ln w="9525">
            <a:noFill/>
            <a:miter lim="800000"/>
            <a:headEnd/>
            <a:tailEnd/>
          </a:ln>
          <a:effectLst/>
        </p:spPr>
        <p:txBody>
          <a:bodyPr wrap="none">
            <a:spAutoFit/>
          </a:bodyPr>
          <a:lstStyle/>
          <a:p>
            <a:r>
              <a:rPr lang="en-US" sz="2000">
                <a:hlinkClick r:id="rId6"/>
              </a:rPr>
              <a:t>Protein synthesis/quiz</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6884">
                                            <p:txEl>
                                              <p:pRg st="0" end="0"/>
                                            </p:txEl>
                                          </p:spTgt>
                                        </p:tgtEl>
                                        <p:attrNameLst>
                                          <p:attrName>style.visibility</p:attrName>
                                        </p:attrNameLst>
                                      </p:cBhvr>
                                      <p:to>
                                        <p:strVal val="visible"/>
                                      </p:to>
                                    </p:set>
                                    <p:anim calcmode="lin" valueType="num">
                                      <p:cBhvr additive="base">
                                        <p:cTn id="7" dur="500" fill="hold"/>
                                        <p:tgtEl>
                                          <p:spTgt spid="506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68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6884">
                                            <p:txEl>
                                              <p:pRg st="1" end="1"/>
                                            </p:txEl>
                                          </p:spTgt>
                                        </p:tgtEl>
                                        <p:attrNameLst>
                                          <p:attrName>style.visibility</p:attrName>
                                        </p:attrNameLst>
                                      </p:cBhvr>
                                      <p:to>
                                        <p:strVal val="visible"/>
                                      </p:to>
                                    </p:set>
                                    <p:anim calcmode="lin" valueType="num">
                                      <p:cBhvr additive="base">
                                        <p:cTn id="13" dur="500" fill="hold"/>
                                        <p:tgtEl>
                                          <p:spTgt spid="5068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688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6884">
                                            <p:txEl>
                                              <p:pRg st="3" end="3"/>
                                            </p:txEl>
                                          </p:spTgt>
                                        </p:tgtEl>
                                        <p:attrNameLst>
                                          <p:attrName>style.visibility</p:attrName>
                                        </p:attrNameLst>
                                      </p:cBhvr>
                                      <p:to>
                                        <p:strVal val="visible"/>
                                      </p:to>
                                    </p:set>
                                    <p:anim calcmode="lin" valueType="num">
                                      <p:cBhvr additive="base">
                                        <p:cTn id="19" dur="500" fill="hold"/>
                                        <p:tgtEl>
                                          <p:spTgt spid="50688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688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6884">
                                            <p:txEl>
                                              <p:pRg st="4" end="4"/>
                                            </p:txEl>
                                          </p:spTgt>
                                        </p:tgtEl>
                                        <p:attrNameLst>
                                          <p:attrName>style.visibility</p:attrName>
                                        </p:attrNameLst>
                                      </p:cBhvr>
                                      <p:to>
                                        <p:strVal val="visible"/>
                                      </p:to>
                                    </p:set>
                                    <p:anim calcmode="lin" valueType="num">
                                      <p:cBhvr additive="base">
                                        <p:cTn id="25" dur="500" fill="hold"/>
                                        <p:tgtEl>
                                          <p:spTgt spid="50688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688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6884">
                                            <p:txEl>
                                              <p:pRg st="5" end="5"/>
                                            </p:txEl>
                                          </p:spTgt>
                                        </p:tgtEl>
                                        <p:attrNameLst>
                                          <p:attrName>style.visibility</p:attrName>
                                        </p:attrNameLst>
                                      </p:cBhvr>
                                      <p:to>
                                        <p:strVal val="visible"/>
                                      </p:to>
                                    </p:set>
                                    <p:anim calcmode="lin" valueType="num">
                                      <p:cBhvr additive="base">
                                        <p:cTn id="31" dur="500" fill="hold"/>
                                        <p:tgtEl>
                                          <p:spTgt spid="50688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688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6884">
                                            <p:txEl>
                                              <p:pRg st="6" end="6"/>
                                            </p:txEl>
                                          </p:spTgt>
                                        </p:tgtEl>
                                        <p:attrNameLst>
                                          <p:attrName>style.visibility</p:attrName>
                                        </p:attrNameLst>
                                      </p:cBhvr>
                                      <p:to>
                                        <p:strVal val="visible"/>
                                      </p:to>
                                    </p:set>
                                    <p:anim calcmode="lin" valueType="num">
                                      <p:cBhvr additive="base">
                                        <p:cTn id="37" dur="500" fill="hold"/>
                                        <p:tgtEl>
                                          <p:spTgt spid="50688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688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8931" name="Rectangle 3"/>
          <p:cNvSpPr>
            <a:spLocks noGrp="1" noChangeArrowheads="1"/>
          </p:cNvSpPr>
          <p:nvPr>
            <p:ph type="title"/>
          </p:nvPr>
        </p:nvSpPr>
        <p:spPr/>
        <p:txBody>
          <a:bodyPr/>
          <a:lstStyle/>
          <a:p>
            <a:r>
              <a:rPr lang="en-US"/>
              <a:t>Ribosomes </a:t>
            </a:r>
          </a:p>
        </p:txBody>
      </p:sp>
      <p:pic>
        <p:nvPicPr>
          <p:cNvPr id="508935" name="Picture 7" descr="15_15d"/>
          <p:cNvPicPr>
            <a:picLocks noChangeAspect="1" noChangeArrowheads="1"/>
          </p:cNvPicPr>
          <p:nvPr/>
        </p:nvPicPr>
        <p:blipFill>
          <a:blip r:embed="rId5" cstate="print"/>
          <a:srcRect l="20250" t="17999" r="21375" b="1500"/>
          <a:stretch>
            <a:fillRect/>
          </a:stretch>
        </p:blipFill>
        <p:spPr bwMode="auto">
          <a:xfrm>
            <a:off x="6151563" y="3803650"/>
            <a:ext cx="2878137" cy="2976563"/>
          </a:xfrm>
          <a:prstGeom prst="rect">
            <a:avLst/>
          </a:prstGeom>
          <a:noFill/>
          <a:ln w="9525">
            <a:noFill/>
            <a:miter lim="800000"/>
            <a:headEnd/>
            <a:tailEnd/>
          </a:ln>
          <a:effectLst/>
        </p:spPr>
      </p:pic>
      <p:sp>
        <p:nvSpPr>
          <p:cNvPr id="508936" name="Rectangle 8"/>
          <p:cNvSpPr>
            <a:spLocks noChangeArrowheads="1"/>
          </p:cNvSpPr>
          <p:nvPr/>
        </p:nvSpPr>
        <p:spPr bwMode="auto">
          <a:xfrm>
            <a:off x="7620000" y="4087813"/>
            <a:ext cx="306388" cy="180975"/>
          </a:xfrm>
          <a:prstGeom prst="rect">
            <a:avLst/>
          </a:prstGeom>
          <a:noFill/>
          <a:ln w="9525">
            <a:noFill/>
            <a:miter lim="800000"/>
            <a:headEnd/>
            <a:tailEnd/>
          </a:ln>
        </p:spPr>
        <p:txBody>
          <a:bodyPr wrap="none" lIns="0" tIns="0" rIns="0" bIns="0">
            <a:spAutoFit/>
          </a:bodyPr>
          <a:lstStyle/>
          <a:p>
            <a:pPr algn="l">
              <a:lnSpc>
                <a:spcPct val="85000"/>
              </a:lnSpc>
            </a:pPr>
            <a:r>
              <a:rPr lang="en-US" sz="1400" b="1">
                <a:solidFill>
                  <a:srgbClr val="000000"/>
                </a:solidFill>
              </a:rPr>
              <a:t>Met</a:t>
            </a:r>
            <a:endParaRPr lang="en-US" sz="1400" b="1"/>
          </a:p>
        </p:txBody>
      </p:sp>
      <p:sp>
        <p:nvSpPr>
          <p:cNvPr id="508940" name="Rectangle 12"/>
          <p:cNvSpPr>
            <a:spLocks noChangeArrowheads="1"/>
          </p:cNvSpPr>
          <p:nvPr/>
        </p:nvSpPr>
        <p:spPr bwMode="auto">
          <a:xfrm>
            <a:off x="6173788" y="5726113"/>
            <a:ext cx="141287" cy="180975"/>
          </a:xfrm>
          <a:prstGeom prst="rect">
            <a:avLst/>
          </a:prstGeom>
          <a:noFill/>
          <a:ln w="9525">
            <a:noFill/>
            <a:miter lim="800000"/>
            <a:headEnd/>
            <a:tailEnd/>
          </a:ln>
        </p:spPr>
        <p:txBody>
          <a:bodyPr wrap="none" lIns="0" tIns="0" rIns="0" bIns="0">
            <a:spAutoFit/>
          </a:bodyPr>
          <a:lstStyle/>
          <a:p>
            <a:pPr algn="l">
              <a:lnSpc>
                <a:spcPct val="85000"/>
              </a:lnSpc>
            </a:pPr>
            <a:r>
              <a:rPr lang="en-US" sz="1400" b="1">
                <a:solidFill>
                  <a:srgbClr val="000000"/>
                </a:solidFill>
              </a:rPr>
              <a:t>5'</a:t>
            </a:r>
            <a:endParaRPr lang="en-US" sz="1400" b="1"/>
          </a:p>
        </p:txBody>
      </p:sp>
      <p:sp>
        <p:nvSpPr>
          <p:cNvPr id="508941" name="Rectangle 13"/>
          <p:cNvSpPr>
            <a:spLocks noChangeArrowheads="1"/>
          </p:cNvSpPr>
          <p:nvPr/>
        </p:nvSpPr>
        <p:spPr bwMode="auto">
          <a:xfrm>
            <a:off x="8891588" y="6002338"/>
            <a:ext cx="141287" cy="180975"/>
          </a:xfrm>
          <a:prstGeom prst="rect">
            <a:avLst/>
          </a:prstGeom>
          <a:noFill/>
          <a:ln w="9525">
            <a:noFill/>
            <a:miter lim="800000"/>
            <a:headEnd/>
            <a:tailEnd/>
          </a:ln>
        </p:spPr>
        <p:txBody>
          <a:bodyPr wrap="none" lIns="0" tIns="0" rIns="0" bIns="0">
            <a:spAutoFit/>
          </a:bodyPr>
          <a:lstStyle/>
          <a:p>
            <a:pPr algn="l">
              <a:lnSpc>
                <a:spcPct val="85000"/>
              </a:lnSpc>
            </a:pPr>
            <a:r>
              <a:rPr lang="en-US" sz="1400" b="1">
                <a:solidFill>
                  <a:srgbClr val="000000"/>
                </a:solidFill>
              </a:rPr>
              <a:t>3'</a:t>
            </a:r>
            <a:endParaRPr lang="en-US" sz="1400" b="1"/>
          </a:p>
        </p:txBody>
      </p:sp>
      <p:sp>
        <p:nvSpPr>
          <p:cNvPr id="508942" name="Rectangle 14"/>
          <p:cNvSpPr>
            <a:spLocks noChangeArrowheads="1"/>
          </p:cNvSpPr>
          <p:nvPr/>
        </p:nvSpPr>
        <p:spPr bwMode="auto">
          <a:xfrm>
            <a:off x="7116763" y="5675313"/>
            <a:ext cx="109537"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U</a:t>
            </a:r>
            <a:endParaRPr lang="en-US" sz="1200" b="1"/>
          </a:p>
        </p:txBody>
      </p:sp>
      <p:sp>
        <p:nvSpPr>
          <p:cNvPr id="508943" name="Rectangle 15"/>
          <p:cNvSpPr>
            <a:spLocks noChangeArrowheads="1"/>
          </p:cNvSpPr>
          <p:nvPr/>
        </p:nvSpPr>
        <p:spPr bwMode="auto">
          <a:xfrm>
            <a:off x="7299325" y="5799138"/>
            <a:ext cx="109538"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U</a:t>
            </a:r>
            <a:endParaRPr lang="en-US" sz="1200" b="1"/>
          </a:p>
        </p:txBody>
      </p:sp>
      <p:sp>
        <p:nvSpPr>
          <p:cNvPr id="508944" name="Rectangle 16"/>
          <p:cNvSpPr>
            <a:spLocks noChangeArrowheads="1"/>
          </p:cNvSpPr>
          <p:nvPr/>
        </p:nvSpPr>
        <p:spPr bwMode="auto">
          <a:xfrm>
            <a:off x="7296150" y="5649913"/>
            <a:ext cx="109538"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A</a:t>
            </a:r>
            <a:endParaRPr lang="en-US" sz="1200" b="1"/>
          </a:p>
        </p:txBody>
      </p:sp>
      <p:sp>
        <p:nvSpPr>
          <p:cNvPr id="508945" name="Rectangle 17"/>
          <p:cNvSpPr>
            <a:spLocks noChangeArrowheads="1"/>
          </p:cNvSpPr>
          <p:nvPr/>
        </p:nvSpPr>
        <p:spPr bwMode="auto">
          <a:xfrm>
            <a:off x="7467600" y="5637213"/>
            <a:ext cx="109538"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C</a:t>
            </a:r>
            <a:endParaRPr lang="en-US" sz="1200" b="1"/>
          </a:p>
        </p:txBody>
      </p:sp>
      <p:sp>
        <p:nvSpPr>
          <p:cNvPr id="508946" name="Rectangle 18"/>
          <p:cNvSpPr>
            <a:spLocks noChangeArrowheads="1"/>
          </p:cNvSpPr>
          <p:nvPr/>
        </p:nvSpPr>
        <p:spPr bwMode="auto">
          <a:xfrm>
            <a:off x="7112000" y="5846763"/>
            <a:ext cx="109538"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A</a:t>
            </a:r>
            <a:endParaRPr lang="en-US" sz="1200" b="1"/>
          </a:p>
        </p:txBody>
      </p:sp>
      <p:sp>
        <p:nvSpPr>
          <p:cNvPr id="508947" name="Rectangle 19"/>
          <p:cNvSpPr>
            <a:spLocks noChangeArrowheads="1"/>
          </p:cNvSpPr>
          <p:nvPr/>
        </p:nvSpPr>
        <p:spPr bwMode="auto">
          <a:xfrm>
            <a:off x="7493000" y="5780088"/>
            <a:ext cx="119063"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G</a:t>
            </a:r>
            <a:endParaRPr lang="en-US" sz="1200" b="1"/>
          </a:p>
        </p:txBody>
      </p:sp>
      <p:sp>
        <p:nvSpPr>
          <p:cNvPr id="508951" name="Oval 23"/>
          <p:cNvSpPr>
            <a:spLocks noChangeArrowheads="1"/>
          </p:cNvSpPr>
          <p:nvPr/>
        </p:nvSpPr>
        <p:spPr bwMode="auto">
          <a:xfrm>
            <a:off x="7781925" y="6092825"/>
            <a:ext cx="374650" cy="374650"/>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A</a:t>
            </a:r>
            <a:endParaRPr lang="en-US" sz="2400">
              <a:solidFill>
                <a:schemeClr val="bg1"/>
              </a:solidFill>
            </a:endParaRPr>
          </a:p>
        </p:txBody>
      </p:sp>
      <p:sp>
        <p:nvSpPr>
          <p:cNvPr id="508952" name="Oval 24"/>
          <p:cNvSpPr>
            <a:spLocks noChangeArrowheads="1"/>
          </p:cNvSpPr>
          <p:nvPr/>
        </p:nvSpPr>
        <p:spPr bwMode="auto">
          <a:xfrm>
            <a:off x="7213600" y="6092825"/>
            <a:ext cx="374650" cy="374650"/>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P</a:t>
            </a:r>
            <a:endParaRPr lang="en-US" sz="2400">
              <a:solidFill>
                <a:schemeClr val="bg1"/>
              </a:solidFill>
            </a:endParaRPr>
          </a:p>
        </p:txBody>
      </p:sp>
      <p:sp>
        <p:nvSpPr>
          <p:cNvPr id="508953" name="Oval 25"/>
          <p:cNvSpPr>
            <a:spLocks noChangeArrowheads="1"/>
          </p:cNvSpPr>
          <p:nvPr/>
        </p:nvSpPr>
        <p:spPr bwMode="auto">
          <a:xfrm>
            <a:off x="6646863" y="6092825"/>
            <a:ext cx="374650" cy="374650"/>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E</a:t>
            </a:r>
            <a:endParaRPr lang="en-US" sz="2400">
              <a:solidFill>
                <a:schemeClr val="bg1"/>
              </a:solidFill>
            </a:endParaRPr>
          </a:p>
        </p:txBody>
      </p:sp>
      <p:sp>
        <p:nvSpPr>
          <p:cNvPr id="508932" name="Rectangle 4" descr="Rectangle: Click to edit Master text styles&#10;Second level&#10;Third level&#10;Fourth level&#10;Fifth level"/>
          <p:cNvSpPr>
            <a:spLocks noGrp="1" noChangeArrowheads="1"/>
          </p:cNvSpPr>
          <p:nvPr>
            <p:ph type="body" idx="1"/>
          </p:nvPr>
        </p:nvSpPr>
        <p:spPr>
          <a:xfrm>
            <a:off x="838200" y="1371600"/>
            <a:ext cx="7772400" cy="5181600"/>
          </a:xfrm>
        </p:spPr>
        <p:txBody>
          <a:bodyPr/>
          <a:lstStyle/>
          <a:p>
            <a:r>
              <a:rPr lang="en-US" u="sng">
                <a:solidFill>
                  <a:srgbClr val="CC0000"/>
                </a:solidFill>
              </a:rPr>
              <a:t>A site</a:t>
            </a:r>
            <a:r>
              <a:rPr lang="en-US"/>
              <a:t> (aminoacyl-tRNA site) </a:t>
            </a:r>
          </a:p>
          <a:p>
            <a:pPr lvl="1"/>
            <a:r>
              <a:rPr lang="en-US"/>
              <a:t>holds tRNA carrying next </a:t>
            </a:r>
            <a:r>
              <a:rPr lang="en-US" u="sng">
                <a:solidFill>
                  <a:schemeClr val="tx2"/>
                </a:solidFill>
              </a:rPr>
              <a:t>amino acid</a:t>
            </a:r>
            <a:r>
              <a:rPr lang="en-US"/>
              <a:t> to be added to chain </a:t>
            </a:r>
          </a:p>
          <a:p>
            <a:r>
              <a:rPr lang="en-US" u="sng">
                <a:solidFill>
                  <a:srgbClr val="CC0000"/>
                </a:solidFill>
              </a:rPr>
              <a:t>P site</a:t>
            </a:r>
            <a:r>
              <a:rPr lang="en-US"/>
              <a:t> (peptidyl-tRNA site) </a:t>
            </a:r>
          </a:p>
          <a:p>
            <a:pPr lvl="1"/>
            <a:r>
              <a:rPr lang="en-US"/>
              <a:t>holds tRNA carrying growing </a:t>
            </a:r>
            <a:r>
              <a:rPr lang="en-US" u="sng">
                <a:solidFill>
                  <a:schemeClr val="tx2"/>
                </a:solidFill>
              </a:rPr>
              <a:t>polypeptide</a:t>
            </a:r>
            <a:r>
              <a:rPr lang="en-US"/>
              <a:t> chain</a:t>
            </a:r>
          </a:p>
          <a:p>
            <a:r>
              <a:rPr lang="en-US" u="sng">
                <a:solidFill>
                  <a:srgbClr val="CC0000"/>
                </a:solidFill>
              </a:rPr>
              <a:t>E site</a:t>
            </a:r>
            <a:r>
              <a:rPr lang="en-US"/>
              <a:t> (exit site)</a:t>
            </a:r>
          </a:p>
          <a:p>
            <a:pPr lvl="1"/>
            <a:r>
              <a:rPr lang="en-US" u="sng">
                <a:solidFill>
                  <a:schemeClr val="tx2"/>
                </a:solidFill>
              </a:rPr>
              <a:t>empty</a:t>
            </a:r>
            <a:r>
              <a:rPr lang="en-US"/>
              <a:t> tRNA </a:t>
            </a:r>
            <a:br>
              <a:rPr lang="en-US"/>
            </a:br>
            <a:r>
              <a:rPr lang="en-US"/>
              <a:t>leaves ribosome </a:t>
            </a:r>
            <a:br>
              <a:rPr lang="en-US"/>
            </a:br>
            <a:r>
              <a:rPr lang="en-US"/>
              <a:t>from </a:t>
            </a:r>
            <a:r>
              <a:rPr lang="en-US" u="sng">
                <a:solidFill>
                  <a:schemeClr val="tx2"/>
                </a:solidFill>
              </a:rPr>
              <a:t>exit</a:t>
            </a:r>
            <a:r>
              <a:rPr lang="en-US"/>
              <a:t> site</a:t>
            </a:r>
          </a:p>
        </p:txBody>
      </p:sp>
      <p:sp>
        <p:nvSpPr>
          <p:cNvPr id="508955" name="Rectangle 27"/>
          <p:cNvSpPr>
            <a:spLocks noChangeArrowheads="1"/>
          </p:cNvSpPr>
          <p:nvPr/>
        </p:nvSpPr>
        <p:spPr bwMode="auto">
          <a:xfrm>
            <a:off x="5935663" y="423863"/>
            <a:ext cx="3192462" cy="519112"/>
          </a:xfrm>
          <a:prstGeom prst="rect">
            <a:avLst/>
          </a:prstGeom>
          <a:noFill/>
          <a:ln w="9525">
            <a:noFill/>
            <a:miter lim="800000"/>
            <a:headEnd/>
            <a:tailEnd/>
          </a:ln>
          <a:effectLst/>
        </p:spPr>
        <p:txBody>
          <a:bodyPr wrap="none">
            <a:spAutoFit/>
          </a:bodyPr>
          <a:lstStyle/>
          <a:p>
            <a:r>
              <a:rPr lang="en-US" sz="2800">
                <a:hlinkClick r:id="rId6"/>
              </a:rPr>
              <a:t>Protein synthesis 2</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8932">
                                            <p:txEl>
                                              <p:pRg st="0" end="0"/>
                                            </p:txEl>
                                          </p:spTgt>
                                        </p:tgtEl>
                                        <p:attrNameLst>
                                          <p:attrName>style.visibility</p:attrName>
                                        </p:attrNameLst>
                                      </p:cBhvr>
                                      <p:to>
                                        <p:strVal val="visible"/>
                                      </p:to>
                                    </p:set>
                                    <p:anim calcmode="lin" valueType="num">
                                      <p:cBhvr additive="base">
                                        <p:cTn id="7" dur="500" fill="hold"/>
                                        <p:tgtEl>
                                          <p:spTgt spid="5089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89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08932">
                                            <p:txEl>
                                              <p:pRg st="1" end="1"/>
                                            </p:txEl>
                                          </p:spTgt>
                                        </p:tgtEl>
                                        <p:attrNameLst>
                                          <p:attrName>style.visibility</p:attrName>
                                        </p:attrNameLst>
                                      </p:cBhvr>
                                      <p:to>
                                        <p:strVal val="visible"/>
                                      </p:to>
                                    </p:set>
                                    <p:anim calcmode="lin" valueType="num">
                                      <p:cBhvr additive="base">
                                        <p:cTn id="11" dur="500" fill="hold"/>
                                        <p:tgtEl>
                                          <p:spTgt spid="50893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893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8951"/>
                                        </p:tgtEl>
                                        <p:attrNameLst>
                                          <p:attrName>style.visibility</p:attrName>
                                        </p:attrNameLst>
                                      </p:cBhvr>
                                      <p:to>
                                        <p:strVal val="visible"/>
                                      </p:to>
                                    </p:set>
                                    <p:animEffect transition="in" filter="wipe(left)">
                                      <p:cBhvr>
                                        <p:cTn id="17" dur="500"/>
                                        <p:tgtEl>
                                          <p:spTgt spid="508951"/>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08932">
                                            <p:txEl>
                                              <p:pRg st="2" end="2"/>
                                            </p:txEl>
                                          </p:spTgt>
                                        </p:tgtEl>
                                        <p:attrNameLst>
                                          <p:attrName>style.visibility</p:attrName>
                                        </p:attrNameLst>
                                      </p:cBhvr>
                                      <p:to>
                                        <p:strVal val="visible"/>
                                      </p:to>
                                    </p:set>
                                    <p:anim calcmode="lin" valueType="num">
                                      <p:cBhvr additive="base">
                                        <p:cTn id="22" dur="500" fill="hold"/>
                                        <p:tgtEl>
                                          <p:spTgt spid="508932">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0893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par>
                                <p:cTn id="24" presetID="2" presetClass="entr" presetSubtype="8" fill="hold" grpId="0" nodeType="withEffect">
                                  <p:stCondLst>
                                    <p:cond delay="0"/>
                                  </p:stCondLst>
                                  <p:childTnLst>
                                    <p:set>
                                      <p:cBhvr>
                                        <p:cTn id="25" dur="1" fill="hold">
                                          <p:stCondLst>
                                            <p:cond delay="0"/>
                                          </p:stCondLst>
                                        </p:cTn>
                                        <p:tgtEl>
                                          <p:spTgt spid="508932">
                                            <p:txEl>
                                              <p:pRg st="3" end="3"/>
                                            </p:txEl>
                                          </p:spTgt>
                                        </p:tgtEl>
                                        <p:attrNameLst>
                                          <p:attrName>style.visibility</p:attrName>
                                        </p:attrNameLst>
                                      </p:cBhvr>
                                      <p:to>
                                        <p:strVal val="visible"/>
                                      </p:to>
                                    </p:set>
                                    <p:anim calcmode="lin" valueType="num">
                                      <p:cBhvr additive="base">
                                        <p:cTn id="26" dur="500" fill="hold"/>
                                        <p:tgtEl>
                                          <p:spTgt spid="508932">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0893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8952"/>
                                        </p:tgtEl>
                                        <p:attrNameLst>
                                          <p:attrName>style.visibility</p:attrName>
                                        </p:attrNameLst>
                                      </p:cBhvr>
                                      <p:to>
                                        <p:strVal val="visible"/>
                                      </p:to>
                                    </p:set>
                                    <p:animEffect transition="in" filter="wipe(left)">
                                      <p:cBhvr>
                                        <p:cTn id="32" dur="500"/>
                                        <p:tgtEl>
                                          <p:spTgt spid="508952"/>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8932">
                                            <p:txEl>
                                              <p:pRg st="4" end="4"/>
                                            </p:txEl>
                                          </p:spTgt>
                                        </p:tgtEl>
                                        <p:attrNameLst>
                                          <p:attrName>style.visibility</p:attrName>
                                        </p:attrNameLst>
                                      </p:cBhvr>
                                      <p:to>
                                        <p:strVal val="visible"/>
                                      </p:to>
                                    </p:set>
                                    <p:anim calcmode="lin" valueType="num">
                                      <p:cBhvr additive="base">
                                        <p:cTn id="37" dur="500" fill="hold"/>
                                        <p:tgtEl>
                                          <p:spTgt spid="5089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893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508932">
                                            <p:txEl>
                                              <p:pRg st="5" end="5"/>
                                            </p:txEl>
                                          </p:spTgt>
                                        </p:tgtEl>
                                        <p:attrNameLst>
                                          <p:attrName>style.visibility</p:attrName>
                                        </p:attrNameLst>
                                      </p:cBhvr>
                                      <p:to>
                                        <p:strVal val="visible"/>
                                      </p:to>
                                    </p:set>
                                    <p:anim calcmode="lin" valueType="num">
                                      <p:cBhvr additive="base">
                                        <p:cTn id="41" dur="500" fill="hold"/>
                                        <p:tgtEl>
                                          <p:spTgt spid="5089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0893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8953"/>
                                        </p:tgtEl>
                                        <p:attrNameLst>
                                          <p:attrName>style.visibility</p:attrName>
                                        </p:attrNameLst>
                                      </p:cBhvr>
                                      <p:to>
                                        <p:strVal val="visible"/>
                                      </p:to>
                                    </p:set>
                                    <p:animEffect transition="in" filter="wipe(left)">
                                      <p:cBhvr>
                                        <p:cTn id="47" dur="500"/>
                                        <p:tgtEl>
                                          <p:spTgt spid="508953"/>
                                        </p:tgtEl>
                                      </p:cBhvr>
                                    </p:animEffect>
                                  </p:childTnLst>
                                  <p:subTnLst>
                                    <p:audio>
                                      <p:cMediaNode>
                                        <p:cTn display="0" masterRel="sameClick">
                                          <p:stCondLst>
                                            <p:cond evt="begin" delay="0">
                                              <p:tn val="45"/>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1" grpId="0" animBg="1" autoUpdateAnimBg="0"/>
      <p:bldP spid="508952" grpId="0" animBg="1" autoUpdateAnimBg="0"/>
      <p:bldP spid="508953" grpId="0" animBg="1" autoUpdateAnimBg="0"/>
      <p:bldP spid="50893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en-US"/>
              <a:t>Building a polypeptide</a:t>
            </a:r>
          </a:p>
        </p:txBody>
      </p:sp>
      <p:sp>
        <p:nvSpPr>
          <p:cNvPr id="657411" name="Rectangle 3" descr="Rectangle: Click to edit Master text styles&#10;Second level&#10;Third level&#10;Fourth level&#10;Fifth level"/>
          <p:cNvSpPr>
            <a:spLocks noGrp="1" noChangeArrowheads="1"/>
          </p:cNvSpPr>
          <p:nvPr>
            <p:ph type="body" idx="1"/>
          </p:nvPr>
        </p:nvSpPr>
        <p:spPr>
          <a:xfrm>
            <a:off x="762000" y="1371600"/>
            <a:ext cx="4953000" cy="3184525"/>
          </a:xfrm>
        </p:spPr>
        <p:txBody>
          <a:bodyPr/>
          <a:lstStyle/>
          <a:p>
            <a:r>
              <a:rPr lang="en-US" sz="2600"/>
              <a:t>Initiation</a:t>
            </a:r>
            <a:endParaRPr lang="en-US" sz="2400"/>
          </a:p>
          <a:p>
            <a:pPr lvl="1"/>
            <a:r>
              <a:rPr lang="en-US" sz="2000"/>
              <a:t>brings together mRNA, ribosome subunits, initiator tRNA</a:t>
            </a:r>
          </a:p>
          <a:p>
            <a:r>
              <a:rPr lang="en-US" sz="2600"/>
              <a:t>Elongation</a:t>
            </a:r>
          </a:p>
          <a:p>
            <a:pPr lvl="1"/>
            <a:r>
              <a:rPr lang="en-US" sz="2000"/>
              <a:t>adding amino acids based on codon sequence</a:t>
            </a:r>
          </a:p>
          <a:p>
            <a:r>
              <a:rPr lang="en-US" sz="2600"/>
              <a:t>Termination</a:t>
            </a:r>
          </a:p>
          <a:p>
            <a:pPr lvl="1"/>
            <a:r>
              <a:rPr lang="en-US" sz="2000"/>
              <a:t>end codon</a:t>
            </a:r>
          </a:p>
        </p:txBody>
      </p:sp>
      <p:grpSp>
        <p:nvGrpSpPr>
          <p:cNvPr id="657507" name="Group 99"/>
          <p:cNvGrpSpPr>
            <a:grpSpLocks/>
          </p:cNvGrpSpPr>
          <p:nvPr/>
        </p:nvGrpSpPr>
        <p:grpSpPr bwMode="auto">
          <a:xfrm>
            <a:off x="5957888" y="300038"/>
            <a:ext cx="3130550" cy="4367212"/>
            <a:chOff x="3574" y="189"/>
            <a:chExt cx="2186" cy="3050"/>
          </a:xfrm>
        </p:grpSpPr>
        <p:pic>
          <p:nvPicPr>
            <p:cNvPr id="657412" name="Picture 4"/>
            <p:cNvPicPr>
              <a:picLocks noChangeAspect="1" noChangeArrowheads="1"/>
            </p:cNvPicPr>
            <p:nvPr/>
          </p:nvPicPr>
          <p:blipFill>
            <a:blip r:embed="rId4" cstate="print"/>
            <a:srcRect r="3357" b="3600"/>
            <a:stretch>
              <a:fillRect/>
            </a:stretch>
          </p:blipFill>
          <p:spPr bwMode="auto">
            <a:xfrm>
              <a:off x="3574" y="189"/>
              <a:ext cx="2186" cy="3050"/>
            </a:xfrm>
            <a:prstGeom prst="rect">
              <a:avLst/>
            </a:prstGeom>
            <a:noFill/>
          </p:spPr>
        </p:pic>
        <p:sp>
          <p:nvSpPr>
            <p:cNvPr id="657414" name="Oval 6"/>
            <p:cNvSpPr>
              <a:spLocks noChangeArrowheads="1"/>
            </p:cNvSpPr>
            <p:nvPr/>
          </p:nvSpPr>
          <p:spPr bwMode="auto">
            <a:xfrm>
              <a:off x="4792" y="2816"/>
              <a:ext cx="236" cy="236"/>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1</a:t>
              </a:r>
              <a:endParaRPr lang="en-US" sz="2400">
                <a:solidFill>
                  <a:schemeClr val="bg1"/>
                </a:solidFill>
              </a:endParaRPr>
            </a:p>
          </p:txBody>
        </p:sp>
        <p:sp>
          <p:nvSpPr>
            <p:cNvPr id="657415" name="Oval 7"/>
            <p:cNvSpPr>
              <a:spLocks noChangeArrowheads="1"/>
            </p:cNvSpPr>
            <p:nvPr/>
          </p:nvSpPr>
          <p:spPr bwMode="auto">
            <a:xfrm>
              <a:off x="4516" y="2816"/>
              <a:ext cx="236" cy="236"/>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2</a:t>
              </a:r>
              <a:endParaRPr lang="en-US" sz="2400">
                <a:solidFill>
                  <a:schemeClr val="bg1"/>
                </a:solidFill>
              </a:endParaRPr>
            </a:p>
          </p:txBody>
        </p:sp>
        <p:sp>
          <p:nvSpPr>
            <p:cNvPr id="657416" name="Oval 8"/>
            <p:cNvSpPr>
              <a:spLocks noChangeArrowheads="1"/>
            </p:cNvSpPr>
            <p:nvPr/>
          </p:nvSpPr>
          <p:spPr bwMode="auto">
            <a:xfrm>
              <a:off x="4240" y="2816"/>
              <a:ext cx="236" cy="236"/>
            </a:xfrm>
            <a:prstGeom prst="ellipse">
              <a:avLst/>
            </a:prstGeom>
            <a:solidFill>
              <a:srgbClr val="CC0000"/>
            </a:solidFill>
            <a:ln w="9525">
              <a:solidFill>
                <a:srgbClr val="000000"/>
              </a:solidFill>
              <a:round/>
              <a:headEnd/>
              <a:tailEnd/>
            </a:ln>
            <a:effectLst/>
          </p:spPr>
          <p:txBody>
            <a:bodyPr wrap="none" anchor="ctr"/>
            <a:lstStyle/>
            <a:p>
              <a:r>
                <a:rPr lang="en-US" sz="2400" b="1">
                  <a:solidFill>
                    <a:schemeClr val="bg1"/>
                  </a:solidFill>
                </a:rPr>
                <a:t>3</a:t>
              </a:r>
              <a:endParaRPr lang="en-US" sz="2400">
                <a:solidFill>
                  <a:schemeClr val="bg1"/>
                </a:solidFill>
              </a:endParaRPr>
            </a:p>
          </p:txBody>
        </p:sp>
      </p:grpSp>
      <p:pic>
        <p:nvPicPr>
          <p:cNvPr id="657417" name="Picture 9" descr="15_16"/>
          <p:cNvPicPr>
            <a:picLocks noChangeAspect="1" noChangeArrowheads="1"/>
          </p:cNvPicPr>
          <p:nvPr/>
        </p:nvPicPr>
        <p:blipFill>
          <a:blip r:embed="rId5" cstate="print"/>
          <a:srcRect t="34500" b="27000"/>
          <a:stretch>
            <a:fillRect/>
          </a:stretch>
        </p:blipFill>
        <p:spPr bwMode="auto">
          <a:xfrm>
            <a:off x="6350" y="4664075"/>
            <a:ext cx="7062788" cy="2035175"/>
          </a:xfrm>
          <a:prstGeom prst="rect">
            <a:avLst/>
          </a:prstGeom>
          <a:noFill/>
          <a:ln w="9525">
            <a:noFill/>
            <a:miter lim="800000"/>
            <a:headEnd/>
            <a:tailEnd/>
          </a:ln>
          <a:effectLst/>
        </p:spPr>
      </p:pic>
      <p:sp>
        <p:nvSpPr>
          <p:cNvPr id="657419" name="Rectangle 11"/>
          <p:cNvSpPr>
            <a:spLocks noChangeArrowheads="1"/>
          </p:cNvSpPr>
          <p:nvPr/>
        </p:nvSpPr>
        <p:spPr bwMode="auto">
          <a:xfrm>
            <a:off x="1174750" y="4789488"/>
            <a:ext cx="225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Leu</a:t>
            </a:r>
            <a:endParaRPr lang="en-US" sz="1000" b="1"/>
          </a:p>
        </p:txBody>
      </p:sp>
      <p:sp>
        <p:nvSpPr>
          <p:cNvPr id="657420" name="Rectangle 12"/>
          <p:cNvSpPr>
            <a:spLocks noChangeArrowheads="1"/>
          </p:cNvSpPr>
          <p:nvPr/>
        </p:nvSpPr>
        <p:spPr bwMode="auto">
          <a:xfrm>
            <a:off x="3060700" y="5183188"/>
            <a:ext cx="225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Leu</a:t>
            </a:r>
            <a:endParaRPr lang="en-US" sz="1000" b="1"/>
          </a:p>
        </p:txBody>
      </p:sp>
      <p:sp>
        <p:nvSpPr>
          <p:cNvPr id="657421" name="Rectangle 13"/>
          <p:cNvSpPr>
            <a:spLocks noChangeArrowheads="1"/>
          </p:cNvSpPr>
          <p:nvPr/>
        </p:nvSpPr>
        <p:spPr bwMode="auto">
          <a:xfrm>
            <a:off x="4767263" y="5157788"/>
            <a:ext cx="225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Leu</a:t>
            </a:r>
            <a:endParaRPr lang="en-US" sz="1000" b="1"/>
          </a:p>
        </p:txBody>
      </p:sp>
      <p:sp>
        <p:nvSpPr>
          <p:cNvPr id="657422" name="Rectangle 14"/>
          <p:cNvSpPr>
            <a:spLocks noChangeArrowheads="1"/>
          </p:cNvSpPr>
          <p:nvPr/>
        </p:nvSpPr>
        <p:spPr bwMode="auto">
          <a:xfrm>
            <a:off x="6291263" y="5138738"/>
            <a:ext cx="225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Leu</a:t>
            </a:r>
            <a:endParaRPr lang="en-US" sz="1000" b="1"/>
          </a:p>
        </p:txBody>
      </p:sp>
      <p:sp>
        <p:nvSpPr>
          <p:cNvPr id="657423" name="Rectangle 15"/>
          <p:cNvSpPr>
            <a:spLocks noChangeArrowheads="1"/>
          </p:cNvSpPr>
          <p:nvPr/>
        </p:nvSpPr>
        <p:spPr bwMode="auto">
          <a:xfrm>
            <a:off x="1244600" y="5405438"/>
            <a:ext cx="3175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tRNA</a:t>
            </a:r>
            <a:endParaRPr lang="en-US" sz="1000" b="1"/>
          </a:p>
        </p:txBody>
      </p:sp>
      <p:sp>
        <p:nvSpPr>
          <p:cNvPr id="657424" name="Rectangle 16"/>
          <p:cNvSpPr>
            <a:spLocks noChangeArrowheads="1"/>
          </p:cNvSpPr>
          <p:nvPr/>
        </p:nvSpPr>
        <p:spPr bwMode="auto">
          <a:xfrm>
            <a:off x="762000" y="5141913"/>
            <a:ext cx="219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Met</a:t>
            </a:r>
            <a:endParaRPr lang="en-US" sz="1000" b="1"/>
          </a:p>
        </p:txBody>
      </p:sp>
      <p:sp>
        <p:nvSpPr>
          <p:cNvPr id="657425" name="Rectangle 17"/>
          <p:cNvSpPr>
            <a:spLocks noChangeArrowheads="1"/>
          </p:cNvSpPr>
          <p:nvPr/>
        </p:nvSpPr>
        <p:spPr bwMode="auto">
          <a:xfrm>
            <a:off x="2735263" y="5146675"/>
            <a:ext cx="219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Met</a:t>
            </a:r>
            <a:endParaRPr lang="en-US" sz="1000" b="1"/>
          </a:p>
        </p:txBody>
      </p:sp>
      <p:sp>
        <p:nvSpPr>
          <p:cNvPr id="657426" name="Rectangle 18"/>
          <p:cNvSpPr>
            <a:spLocks noChangeArrowheads="1"/>
          </p:cNvSpPr>
          <p:nvPr/>
        </p:nvSpPr>
        <p:spPr bwMode="auto">
          <a:xfrm>
            <a:off x="4478338" y="5013325"/>
            <a:ext cx="219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Met</a:t>
            </a:r>
            <a:endParaRPr lang="en-US" sz="1000" b="1"/>
          </a:p>
        </p:txBody>
      </p:sp>
      <p:sp>
        <p:nvSpPr>
          <p:cNvPr id="657427" name="Rectangle 19"/>
          <p:cNvSpPr>
            <a:spLocks noChangeArrowheads="1"/>
          </p:cNvSpPr>
          <p:nvPr/>
        </p:nvSpPr>
        <p:spPr bwMode="auto">
          <a:xfrm>
            <a:off x="5997575" y="4997450"/>
            <a:ext cx="219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Met</a:t>
            </a:r>
            <a:endParaRPr lang="en-US" sz="1000" b="1"/>
          </a:p>
        </p:txBody>
      </p:sp>
      <p:sp>
        <p:nvSpPr>
          <p:cNvPr id="657428" name="Rectangle 20"/>
          <p:cNvSpPr>
            <a:spLocks noChangeArrowheads="1"/>
          </p:cNvSpPr>
          <p:nvPr/>
        </p:nvSpPr>
        <p:spPr bwMode="auto">
          <a:xfrm>
            <a:off x="660400" y="6308725"/>
            <a:ext cx="84138"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P</a:t>
            </a:r>
            <a:endParaRPr lang="en-US" sz="1000" b="1"/>
          </a:p>
        </p:txBody>
      </p:sp>
      <p:sp>
        <p:nvSpPr>
          <p:cNvPr id="657429" name="Rectangle 21"/>
          <p:cNvSpPr>
            <a:spLocks noChangeArrowheads="1"/>
          </p:cNvSpPr>
          <p:nvPr/>
        </p:nvSpPr>
        <p:spPr bwMode="auto">
          <a:xfrm>
            <a:off x="390525" y="6308725"/>
            <a:ext cx="84138"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E</a:t>
            </a:r>
            <a:endParaRPr lang="en-US" sz="1000" b="1"/>
          </a:p>
        </p:txBody>
      </p:sp>
      <p:sp>
        <p:nvSpPr>
          <p:cNvPr id="657430" name="Rectangle 22"/>
          <p:cNvSpPr>
            <a:spLocks noChangeArrowheads="1"/>
          </p:cNvSpPr>
          <p:nvPr/>
        </p:nvSpPr>
        <p:spPr bwMode="auto">
          <a:xfrm>
            <a:off x="930275" y="63087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31" name="Rectangle 23"/>
          <p:cNvSpPr>
            <a:spLocks noChangeArrowheads="1"/>
          </p:cNvSpPr>
          <p:nvPr/>
        </p:nvSpPr>
        <p:spPr bwMode="auto">
          <a:xfrm>
            <a:off x="47625" y="6151563"/>
            <a:ext cx="38735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mRNA</a:t>
            </a:r>
            <a:endParaRPr lang="en-US" sz="1000" b="1"/>
          </a:p>
        </p:txBody>
      </p:sp>
      <p:sp>
        <p:nvSpPr>
          <p:cNvPr id="657432" name="Rectangle 24"/>
          <p:cNvSpPr>
            <a:spLocks noChangeArrowheads="1"/>
          </p:cNvSpPr>
          <p:nvPr/>
        </p:nvSpPr>
        <p:spPr bwMode="auto">
          <a:xfrm>
            <a:off x="34925" y="6046788"/>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5'</a:t>
            </a:r>
            <a:endParaRPr lang="en-US" sz="1000" b="1"/>
          </a:p>
        </p:txBody>
      </p:sp>
      <p:sp>
        <p:nvSpPr>
          <p:cNvPr id="657433" name="Rectangle 25"/>
          <p:cNvSpPr>
            <a:spLocks noChangeArrowheads="1"/>
          </p:cNvSpPr>
          <p:nvPr/>
        </p:nvSpPr>
        <p:spPr bwMode="auto">
          <a:xfrm>
            <a:off x="1911350" y="6026150"/>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5'</a:t>
            </a:r>
            <a:endParaRPr lang="en-US" sz="1000" b="1"/>
          </a:p>
        </p:txBody>
      </p:sp>
      <p:sp>
        <p:nvSpPr>
          <p:cNvPr id="657434" name="Rectangle 26"/>
          <p:cNvSpPr>
            <a:spLocks noChangeArrowheads="1"/>
          </p:cNvSpPr>
          <p:nvPr/>
        </p:nvSpPr>
        <p:spPr bwMode="auto">
          <a:xfrm>
            <a:off x="3606800" y="6037263"/>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5'</a:t>
            </a:r>
            <a:endParaRPr lang="en-US" sz="1000" b="1"/>
          </a:p>
        </p:txBody>
      </p:sp>
      <p:sp>
        <p:nvSpPr>
          <p:cNvPr id="657435" name="Rectangle 27"/>
          <p:cNvSpPr>
            <a:spLocks noChangeArrowheads="1"/>
          </p:cNvSpPr>
          <p:nvPr/>
        </p:nvSpPr>
        <p:spPr bwMode="auto">
          <a:xfrm>
            <a:off x="5329238" y="6030913"/>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5'</a:t>
            </a:r>
            <a:endParaRPr lang="en-US" sz="1000" b="1"/>
          </a:p>
        </p:txBody>
      </p:sp>
      <p:sp>
        <p:nvSpPr>
          <p:cNvPr id="657436" name="Rectangle 28"/>
          <p:cNvSpPr>
            <a:spLocks noChangeArrowheads="1"/>
          </p:cNvSpPr>
          <p:nvPr/>
        </p:nvSpPr>
        <p:spPr bwMode="auto">
          <a:xfrm>
            <a:off x="1479550" y="6164263"/>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3'</a:t>
            </a:r>
            <a:endParaRPr lang="en-US" sz="1000" b="1"/>
          </a:p>
        </p:txBody>
      </p:sp>
      <p:sp>
        <p:nvSpPr>
          <p:cNvPr id="657437" name="Rectangle 29"/>
          <p:cNvSpPr>
            <a:spLocks noChangeArrowheads="1"/>
          </p:cNvSpPr>
          <p:nvPr/>
        </p:nvSpPr>
        <p:spPr bwMode="auto">
          <a:xfrm>
            <a:off x="3362325" y="6207125"/>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3'</a:t>
            </a:r>
            <a:endParaRPr lang="en-US" sz="1000" b="1"/>
          </a:p>
        </p:txBody>
      </p:sp>
      <p:sp>
        <p:nvSpPr>
          <p:cNvPr id="657438" name="Rectangle 30"/>
          <p:cNvSpPr>
            <a:spLocks noChangeArrowheads="1"/>
          </p:cNvSpPr>
          <p:nvPr/>
        </p:nvSpPr>
        <p:spPr bwMode="auto">
          <a:xfrm>
            <a:off x="5084763" y="6154738"/>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3'</a:t>
            </a:r>
            <a:endParaRPr lang="en-US" sz="1000" b="1"/>
          </a:p>
        </p:txBody>
      </p:sp>
      <p:sp>
        <p:nvSpPr>
          <p:cNvPr id="657439" name="Rectangle 31"/>
          <p:cNvSpPr>
            <a:spLocks noChangeArrowheads="1"/>
          </p:cNvSpPr>
          <p:nvPr/>
        </p:nvSpPr>
        <p:spPr bwMode="auto">
          <a:xfrm>
            <a:off x="6881813" y="6080125"/>
            <a:ext cx="101600"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3'</a:t>
            </a:r>
            <a:endParaRPr lang="en-US" sz="1000" b="1"/>
          </a:p>
        </p:txBody>
      </p:sp>
      <p:sp>
        <p:nvSpPr>
          <p:cNvPr id="657440" name="Rectangle 32"/>
          <p:cNvSpPr>
            <a:spLocks noChangeArrowheads="1"/>
          </p:cNvSpPr>
          <p:nvPr/>
        </p:nvSpPr>
        <p:spPr bwMode="auto">
          <a:xfrm>
            <a:off x="5686425" y="59896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41" name="Rectangle 33"/>
          <p:cNvSpPr>
            <a:spLocks noChangeArrowheads="1"/>
          </p:cNvSpPr>
          <p:nvPr/>
        </p:nvSpPr>
        <p:spPr bwMode="auto">
          <a:xfrm>
            <a:off x="6529388" y="60150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42" name="Rectangle 34"/>
          <p:cNvSpPr>
            <a:spLocks noChangeArrowheads="1"/>
          </p:cNvSpPr>
          <p:nvPr/>
        </p:nvSpPr>
        <p:spPr bwMode="auto">
          <a:xfrm>
            <a:off x="5792788" y="59832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43" name="Rectangle 35"/>
          <p:cNvSpPr>
            <a:spLocks noChangeArrowheads="1"/>
          </p:cNvSpPr>
          <p:nvPr/>
        </p:nvSpPr>
        <p:spPr bwMode="auto">
          <a:xfrm>
            <a:off x="6321425" y="603091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44" name="Rectangle 36"/>
          <p:cNvSpPr>
            <a:spLocks noChangeArrowheads="1"/>
          </p:cNvSpPr>
          <p:nvPr/>
        </p:nvSpPr>
        <p:spPr bwMode="auto">
          <a:xfrm>
            <a:off x="6416675" y="60213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45" name="Rectangle 37"/>
          <p:cNvSpPr>
            <a:spLocks noChangeArrowheads="1"/>
          </p:cNvSpPr>
          <p:nvPr/>
        </p:nvSpPr>
        <p:spPr bwMode="auto">
          <a:xfrm>
            <a:off x="6108700" y="59515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46" name="Rectangle 38"/>
          <p:cNvSpPr>
            <a:spLocks noChangeArrowheads="1"/>
          </p:cNvSpPr>
          <p:nvPr/>
        </p:nvSpPr>
        <p:spPr bwMode="auto">
          <a:xfrm>
            <a:off x="5889625" y="59721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47" name="Rectangle 39"/>
          <p:cNvSpPr>
            <a:spLocks noChangeArrowheads="1"/>
          </p:cNvSpPr>
          <p:nvPr/>
        </p:nvSpPr>
        <p:spPr bwMode="auto">
          <a:xfrm>
            <a:off x="6007100" y="60737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48" name="Rectangle 40"/>
          <p:cNvSpPr>
            <a:spLocks noChangeArrowheads="1"/>
          </p:cNvSpPr>
          <p:nvPr/>
        </p:nvSpPr>
        <p:spPr bwMode="auto">
          <a:xfrm>
            <a:off x="6208713" y="59404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49" name="Rectangle 41"/>
          <p:cNvSpPr>
            <a:spLocks noChangeArrowheads="1"/>
          </p:cNvSpPr>
          <p:nvPr/>
        </p:nvSpPr>
        <p:spPr bwMode="auto">
          <a:xfrm>
            <a:off x="5681663" y="61007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50" name="Rectangle 42"/>
          <p:cNvSpPr>
            <a:spLocks noChangeArrowheads="1"/>
          </p:cNvSpPr>
          <p:nvPr/>
        </p:nvSpPr>
        <p:spPr bwMode="auto">
          <a:xfrm>
            <a:off x="5783263" y="61007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51" name="Rectangle 43"/>
          <p:cNvSpPr>
            <a:spLocks noChangeArrowheads="1"/>
          </p:cNvSpPr>
          <p:nvPr/>
        </p:nvSpPr>
        <p:spPr bwMode="auto">
          <a:xfrm>
            <a:off x="6113463" y="60642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52" name="Rectangle 44"/>
          <p:cNvSpPr>
            <a:spLocks noChangeArrowheads="1"/>
          </p:cNvSpPr>
          <p:nvPr/>
        </p:nvSpPr>
        <p:spPr bwMode="auto">
          <a:xfrm>
            <a:off x="5889625" y="608965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53" name="Rectangle 45"/>
          <p:cNvSpPr>
            <a:spLocks noChangeArrowheads="1"/>
          </p:cNvSpPr>
          <p:nvPr/>
        </p:nvSpPr>
        <p:spPr bwMode="auto">
          <a:xfrm>
            <a:off x="6215063" y="604678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54" name="Rectangle 46"/>
          <p:cNvSpPr>
            <a:spLocks noChangeArrowheads="1"/>
          </p:cNvSpPr>
          <p:nvPr/>
        </p:nvSpPr>
        <p:spPr bwMode="auto">
          <a:xfrm>
            <a:off x="6000750" y="595630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55" name="Rectangle 47"/>
          <p:cNvSpPr>
            <a:spLocks noChangeArrowheads="1"/>
          </p:cNvSpPr>
          <p:nvPr/>
        </p:nvSpPr>
        <p:spPr bwMode="auto">
          <a:xfrm>
            <a:off x="4135438" y="59626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56" name="Rectangle 48"/>
          <p:cNvSpPr>
            <a:spLocks noChangeArrowheads="1"/>
          </p:cNvSpPr>
          <p:nvPr/>
        </p:nvSpPr>
        <p:spPr bwMode="auto">
          <a:xfrm>
            <a:off x="4951413" y="60420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57" name="Rectangle 49"/>
          <p:cNvSpPr>
            <a:spLocks noChangeArrowheads="1"/>
          </p:cNvSpPr>
          <p:nvPr/>
        </p:nvSpPr>
        <p:spPr bwMode="auto">
          <a:xfrm>
            <a:off x="4241800" y="59515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58" name="Rectangle 50"/>
          <p:cNvSpPr>
            <a:spLocks noChangeArrowheads="1"/>
          </p:cNvSpPr>
          <p:nvPr/>
        </p:nvSpPr>
        <p:spPr bwMode="auto">
          <a:xfrm>
            <a:off x="4775200" y="60150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59" name="Rectangle 51"/>
          <p:cNvSpPr>
            <a:spLocks noChangeArrowheads="1"/>
          </p:cNvSpPr>
          <p:nvPr/>
        </p:nvSpPr>
        <p:spPr bwMode="auto">
          <a:xfrm>
            <a:off x="4859338" y="60213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60" name="Rectangle 52"/>
          <p:cNvSpPr>
            <a:spLocks noChangeArrowheads="1"/>
          </p:cNvSpPr>
          <p:nvPr/>
        </p:nvSpPr>
        <p:spPr bwMode="auto">
          <a:xfrm>
            <a:off x="4560888" y="59245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61" name="Rectangle 53"/>
          <p:cNvSpPr>
            <a:spLocks noChangeArrowheads="1"/>
          </p:cNvSpPr>
          <p:nvPr/>
        </p:nvSpPr>
        <p:spPr bwMode="auto">
          <a:xfrm>
            <a:off x="4348163" y="59404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62" name="Rectangle 54"/>
          <p:cNvSpPr>
            <a:spLocks noChangeArrowheads="1"/>
          </p:cNvSpPr>
          <p:nvPr/>
        </p:nvSpPr>
        <p:spPr bwMode="auto">
          <a:xfrm>
            <a:off x="4460875" y="60372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63" name="Rectangle 55"/>
          <p:cNvSpPr>
            <a:spLocks noChangeArrowheads="1"/>
          </p:cNvSpPr>
          <p:nvPr/>
        </p:nvSpPr>
        <p:spPr bwMode="auto">
          <a:xfrm>
            <a:off x="4662488" y="59086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64" name="Rectangle 56"/>
          <p:cNvSpPr>
            <a:spLocks noChangeArrowheads="1"/>
          </p:cNvSpPr>
          <p:nvPr/>
        </p:nvSpPr>
        <p:spPr bwMode="auto">
          <a:xfrm>
            <a:off x="4144963" y="60737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65" name="Rectangle 57"/>
          <p:cNvSpPr>
            <a:spLocks noChangeArrowheads="1"/>
          </p:cNvSpPr>
          <p:nvPr/>
        </p:nvSpPr>
        <p:spPr bwMode="auto">
          <a:xfrm>
            <a:off x="4246563" y="60642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66" name="Rectangle 58"/>
          <p:cNvSpPr>
            <a:spLocks noChangeArrowheads="1"/>
          </p:cNvSpPr>
          <p:nvPr/>
        </p:nvSpPr>
        <p:spPr bwMode="auto">
          <a:xfrm>
            <a:off x="4567238" y="60372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67" name="Rectangle 59"/>
          <p:cNvSpPr>
            <a:spLocks noChangeArrowheads="1"/>
          </p:cNvSpPr>
          <p:nvPr/>
        </p:nvSpPr>
        <p:spPr bwMode="auto">
          <a:xfrm>
            <a:off x="4352925" y="605313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68" name="Rectangle 60"/>
          <p:cNvSpPr>
            <a:spLocks noChangeArrowheads="1"/>
          </p:cNvSpPr>
          <p:nvPr/>
        </p:nvSpPr>
        <p:spPr bwMode="auto">
          <a:xfrm>
            <a:off x="4662488" y="602138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69" name="Rectangle 61"/>
          <p:cNvSpPr>
            <a:spLocks noChangeArrowheads="1"/>
          </p:cNvSpPr>
          <p:nvPr/>
        </p:nvSpPr>
        <p:spPr bwMode="auto">
          <a:xfrm>
            <a:off x="4465638" y="592455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70" name="Rectangle 62"/>
          <p:cNvSpPr>
            <a:spLocks noChangeArrowheads="1"/>
          </p:cNvSpPr>
          <p:nvPr/>
        </p:nvSpPr>
        <p:spPr bwMode="auto">
          <a:xfrm>
            <a:off x="2439988" y="59832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71" name="Rectangle 63"/>
          <p:cNvSpPr>
            <a:spLocks noChangeArrowheads="1"/>
          </p:cNvSpPr>
          <p:nvPr/>
        </p:nvSpPr>
        <p:spPr bwMode="auto">
          <a:xfrm>
            <a:off x="3260725" y="60658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72" name="Rectangle 64"/>
          <p:cNvSpPr>
            <a:spLocks noChangeArrowheads="1"/>
          </p:cNvSpPr>
          <p:nvPr/>
        </p:nvSpPr>
        <p:spPr bwMode="auto">
          <a:xfrm>
            <a:off x="2540000" y="59721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73" name="Rectangle 65"/>
          <p:cNvSpPr>
            <a:spLocks noChangeArrowheads="1"/>
          </p:cNvSpPr>
          <p:nvPr/>
        </p:nvSpPr>
        <p:spPr bwMode="auto">
          <a:xfrm>
            <a:off x="3063875" y="60467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74" name="Rectangle 66"/>
          <p:cNvSpPr>
            <a:spLocks noChangeArrowheads="1"/>
          </p:cNvSpPr>
          <p:nvPr/>
        </p:nvSpPr>
        <p:spPr bwMode="auto">
          <a:xfrm>
            <a:off x="3163888" y="60531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75" name="Rectangle 67"/>
          <p:cNvSpPr>
            <a:spLocks noChangeArrowheads="1"/>
          </p:cNvSpPr>
          <p:nvPr/>
        </p:nvSpPr>
        <p:spPr bwMode="auto">
          <a:xfrm>
            <a:off x="2855913" y="595630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76" name="Rectangle 68"/>
          <p:cNvSpPr>
            <a:spLocks noChangeArrowheads="1"/>
          </p:cNvSpPr>
          <p:nvPr/>
        </p:nvSpPr>
        <p:spPr bwMode="auto">
          <a:xfrm>
            <a:off x="2641600" y="59626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77" name="Rectangle 69"/>
          <p:cNvSpPr>
            <a:spLocks noChangeArrowheads="1"/>
          </p:cNvSpPr>
          <p:nvPr/>
        </p:nvSpPr>
        <p:spPr bwMode="auto">
          <a:xfrm>
            <a:off x="2763838" y="60642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78" name="Rectangle 70"/>
          <p:cNvSpPr>
            <a:spLocks noChangeArrowheads="1"/>
          </p:cNvSpPr>
          <p:nvPr/>
        </p:nvSpPr>
        <p:spPr bwMode="auto">
          <a:xfrm>
            <a:off x="2955925" y="59515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79" name="Rectangle 71"/>
          <p:cNvSpPr>
            <a:spLocks noChangeArrowheads="1"/>
          </p:cNvSpPr>
          <p:nvPr/>
        </p:nvSpPr>
        <p:spPr bwMode="auto">
          <a:xfrm>
            <a:off x="2444750" y="61007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80" name="Rectangle 72"/>
          <p:cNvSpPr>
            <a:spLocks noChangeArrowheads="1"/>
          </p:cNvSpPr>
          <p:nvPr/>
        </p:nvSpPr>
        <p:spPr bwMode="auto">
          <a:xfrm>
            <a:off x="2546350" y="60801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81" name="Rectangle 73"/>
          <p:cNvSpPr>
            <a:spLocks noChangeArrowheads="1"/>
          </p:cNvSpPr>
          <p:nvPr/>
        </p:nvSpPr>
        <p:spPr bwMode="auto">
          <a:xfrm>
            <a:off x="2860675" y="605790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82" name="Rectangle 74"/>
          <p:cNvSpPr>
            <a:spLocks noChangeArrowheads="1"/>
          </p:cNvSpPr>
          <p:nvPr/>
        </p:nvSpPr>
        <p:spPr bwMode="auto">
          <a:xfrm>
            <a:off x="2647950" y="6069013"/>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83" name="Rectangle 75"/>
          <p:cNvSpPr>
            <a:spLocks noChangeArrowheads="1"/>
          </p:cNvSpPr>
          <p:nvPr/>
        </p:nvSpPr>
        <p:spPr bwMode="auto">
          <a:xfrm>
            <a:off x="2967038" y="605790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84" name="Rectangle 76"/>
          <p:cNvSpPr>
            <a:spLocks noChangeArrowheads="1"/>
          </p:cNvSpPr>
          <p:nvPr/>
        </p:nvSpPr>
        <p:spPr bwMode="auto">
          <a:xfrm>
            <a:off x="2747963" y="595630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85" name="Rectangle 77"/>
          <p:cNvSpPr>
            <a:spLocks noChangeArrowheads="1"/>
          </p:cNvSpPr>
          <p:nvPr/>
        </p:nvSpPr>
        <p:spPr bwMode="auto">
          <a:xfrm>
            <a:off x="514350" y="59991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86" name="Rectangle 78"/>
          <p:cNvSpPr>
            <a:spLocks noChangeArrowheads="1"/>
          </p:cNvSpPr>
          <p:nvPr/>
        </p:nvSpPr>
        <p:spPr bwMode="auto">
          <a:xfrm>
            <a:off x="1350963" y="605790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87" name="Rectangle 79"/>
          <p:cNvSpPr>
            <a:spLocks noChangeArrowheads="1"/>
          </p:cNvSpPr>
          <p:nvPr/>
        </p:nvSpPr>
        <p:spPr bwMode="auto">
          <a:xfrm>
            <a:off x="620713" y="59832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88" name="Rectangle 80"/>
          <p:cNvSpPr>
            <a:spLocks noChangeArrowheads="1"/>
          </p:cNvSpPr>
          <p:nvPr/>
        </p:nvSpPr>
        <p:spPr bwMode="auto">
          <a:xfrm>
            <a:off x="1138238" y="60467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89" name="Rectangle 81"/>
          <p:cNvSpPr>
            <a:spLocks noChangeArrowheads="1"/>
          </p:cNvSpPr>
          <p:nvPr/>
        </p:nvSpPr>
        <p:spPr bwMode="auto">
          <a:xfrm>
            <a:off x="1239838" y="60372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90" name="Rectangle 82"/>
          <p:cNvSpPr>
            <a:spLocks noChangeArrowheads="1"/>
          </p:cNvSpPr>
          <p:nvPr/>
        </p:nvSpPr>
        <p:spPr bwMode="auto">
          <a:xfrm>
            <a:off x="722313" y="597852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91" name="Rectangle 83"/>
          <p:cNvSpPr>
            <a:spLocks noChangeArrowheads="1"/>
          </p:cNvSpPr>
          <p:nvPr/>
        </p:nvSpPr>
        <p:spPr bwMode="auto">
          <a:xfrm>
            <a:off x="828675" y="60737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492" name="Rectangle 84"/>
          <p:cNvSpPr>
            <a:spLocks noChangeArrowheads="1"/>
          </p:cNvSpPr>
          <p:nvPr/>
        </p:nvSpPr>
        <p:spPr bwMode="auto">
          <a:xfrm>
            <a:off x="514350" y="6111875"/>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493" name="Rectangle 85"/>
          <p:cNvSpPr>
            <a:spLocks noChangeArrowheads="1"/>
          </p:cNvSpPr>
          <p:nvPr/>
        </p:nvSpPr>
        <p:spPr bwMode="auto">
          <a:xfrm>
            <a:off x="625475" y="6100763"/>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94" name="Rectangle 86"/>
          <p:cNvSpPr>
            <a:spLocks noChangeArrowheads="1"/>
          </p:cNvSpPr>
          <p:nvPr/>
        </p:nvSpPr>
        <p:spPr bwMode="auto">
          <a:xfrm>
            <a:off x="930275" y="60642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495" name="Rectangle 87"/>
          <p:cNvSpPr>
            <a:spLocks noChangeArrowheads="1"/>
          </p:cNvSpPr>
          <p:nvPr/>
        </p:nvSpPr>
        <p:spPr bwMode="auto">
          <a:xfrm>
            <a:off x="727075" y="6089650"/>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96" name="Rectangle 88"/>
          <p:cNvSpPr>
            <a:spLocks noChangeArrowheads="1"/>
          </p:cNvSpPr>
          <p:nvPr/>
        </p:nvSpPr>
        <p:spPr bwMode="auto">
          <a:xfrm>
            <a:off x="1031875" y="605313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499" name="Line 91"/>
          <p:cNvSpPr>
            <a:spLocks noChangeShapeType="1"/>
          </p:cNvSpPr>
          <p:nvPr/>
        </p:nvSpPr>
        <p:spPr bwMode="auto">
          <a:xfrm>
            <a:off x="466725" y="5338763"/>
            <a:ext cx="58738" cy="650875"/>
          </a:xfrm>
          <a:prstGeom prst="line">
            <a:avLst/>
          </a:prstGeom>
          <a:noFill/>
          <a:ln w="12700">
            <a:solidFill>
              <a:srgbClr val="000000"/>
            </a:solidFill>
            <a:round/>
            <a:headEnd/>
            <a:tailEnd/>
          </a:ln>
        </p:spPr>
        <p:txBody>
          <a:bodyPr/>
          <a:lstStyle/>
          <a:p>
            <a:endParaRPr lang="en-US"/>
          </a:p>
        </p:txBody>
      </p:sp>
      <p:sp>
        <p:nvSpPr>
          <p:cNvPr id="657503" name="Rectangle 95"/>
          <p:cNvSpPr>
            <a:spLocks noChangeArrowheads="1"/>
          </p:cNvSpPr>
          <p:nvPr/>
        </p:nvSpPr>
        <p:spPr bwMode="auto">
          <a:xfrm rot="-2148462">
            <a:off x="1427163" y="5694363"/>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504" name="Rectangle 96"/>
          <p:cNvSpPr>
            <a:spLocks noChangeArrowheads="1"/>
          </p:cNvSpPr>
          <p:nvPr/>
        </p:nvSpPr>
        <p:spPr bwMode="auto">
          <a:xfrm rot="-2745104">
            <a:off x="1527175" y="56276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505" name="Rectangle 97"/>
          <p:cNvSpPr>
            <a:spLocks noChangeArrowheads="1"/>
          </p:cNvSpPr>
          <p:nvPr/>
        </p:nvSpPr>
        <p:spPr bwMode="auto">
          <a:xfrm rot="-2960797">
            <a:off x="1608138" y="5556250"/>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pic>
        <p:nvPicPr>
          <p:cNvPr id="657509" name="Picture 101" descr="15_17a"/>
          <p:cNvPicPr>
            <a:picLocks noChangeAspect="1" noChangeArrowheads="1"/>
          </p:cNvPicPr>
          <p:nvPr/>
        </p:nvPicPr>
        <p:blipFill>
          <a:blip r:embed="rId6" cstate="print"/>
          <a:srcRect l="15750" t="3000" r="19125" b="6000"/>
          <a:stretch>
            <a:fillRect/>
          </a:stretch>
        </p:blipFill>
        <p:spPr bwMode="auto">
          <a:xfrm>
            <a:off x="7073900" y="4667250"/>
            <a:ext cx="1938338" cy="2032000"/>
          </a:xfrm>
          <a:prstGeom prst="rect">
            <a:avLst/>
          </a:prstGeom>
          <a:noFill/>
          <a:ln w="9525">
            <a:noFill/>
            <a:miter lim="800000"/>
            <a:headEnd/>
            <a:tailEnd/>
          </a:ln>
          <a:effectLst/>
        </p:spPr>
      </p:pic>
      <p:sp>
        <p:nvSpPr>
          <p:cNvPr id="657510" name="Rectangle 102"/>
          <p:cNvSpPr>
            <a:spLocks noChangeArrowheads="1"/>
          </p:cNvSpPr>
          <p:nvPr/>
        </p:nvSpPr>
        <p:spPr bwMode="auto">
          <a:xfrm>
            <a:off x="7364413" y="4791075"/>
            <a:ext cx="228600"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Val</a:t>
            </a:r>
            <a:endParaRPr lang="en-US" sz="1200" b="1"/>
          </a:p>
        </p:txBody>
      </p:sp>
      <p:sp>
        <p:nvSpPr>
          <p:cNvPr id="657511" name="Rectangle 103"/>
          <p:cNvSpPr>
            <a:spLocks noChangeArrowheads="1"/>
          </p:cNvSpPr>
          <p:nvPr/>
        </p:nvSpPr>
        <p:spPr bwMode="auto">
          <a:xfrm>
            <a:off x="7680325" y="4878388"/>
            <a:ext cx="246063"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Ser</a:t>
            </a:r>
            <a:endParaRPr lang="en-US" sz="1200" b="1"/>
          </a:p>
        </p:txBody>
      </p:sp>
      <p:sp>
        <p:nvSpPr>
          <p:cNvPr id="657512" name="Rectangle 104"/>
          <p:cNvSpPr>
            <a:spLocks noChangeArrowheads="1"/>
          </p:cNvSpPr>
          <p:nvPr/>
        </p:nvSpPr>
        <p:spPr bwMode="auto">
          <a:xfrm>
            <a:off x="7886700" y="5127625"/>
            <a:ext cx="236538"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Ala</a:t>
            </a:r>
            <a:endParaRPr lang="en-US" sz="1200" b="1"/>
          </a:p>
        </p:txBody>
      </p:sp>
      <p:sp>
        <p:nvSpPr>
          <p:cNvPr id="657513" name="Rectangle 105"/>
          <p:cNvSpPr>
            <a:spLocks noChangeArrowheads="1"/>
          </p:cNvSpPr>
          <p:nvPr/>
        </p:nvSpPr>
        <p:spPr bwMode="auto">
          <a:xfrm>
            <a:off x="8183563" y="5214938"/>
            <a:ext cx="246062"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Trp</a:t>
            </a:r>
            <a:endParaRPr lang="en-US" sz="1200" b="1"/>
          </a:p>
        </p:txBody>
      </p:sp>
      <p:sp>
        <p:nvSpPr>
          <p:cNvPr id="657514" name="Rectangle 106"/>
          <p:cNvSpPr>
            <a:spLocks noChangeArrowheads="1"/>
          </p:cNvSpPr>
          <p:nvPr/>
        </p:nvSpPr>
        <p:spPr bwMode="auto">
          <a:xfrm>
            <a:off x="8529638" y="4776788"/>
            <a:ext cx="525462" cy="311150"/>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release</a:t>
            </a:r>
          </a:p>
          <a:p>
            <a:pPr algn="l">
              <a:lnSpc>
                <a:spcPct val="85000"/>
              </a:lnSpc>
            </a:pPr>
            <a:r>
              <a:rPr lang="en-US" sz="1200" b="1">
                <a:solidFill>
                  <a:srgbClr val="000000"/>
                </a:solidFill>
              </a:rPr>
              <a:t>factor</a:t>
            </a:r>
            <a:endParaRPr lang="en-US" sz="1200" b="1"/>
          </a:p>
        </p:txBody>
      </p:sp>
      <p:sp>
        <p:nvSpPr>
          <p:cNvPr id="657515" name="Rectangle 107"/>
          <p:cNvSpPr>
            <a:spLocks noChangeArrowheads="1"/>
          </p:cNvSpPr>
          <p:nvPr/>
        </p:nvSpPr>
        <p:spPr bwMode="auto">
          <a:xfrm>
            <a:off x="7896225" y="61166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516" name="Rectangle 108"/>
          <p:cNvSpPr>
            <a:spLocks noChangeArrowheads="1"/>
          </p:cNvSpPr>
          <p:nvPr/>
        </p:nvSpPr>
        <p:spPr bwMode="auto">
          <a:xfrm>
            <a:off x="8320088" y="62118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517" name="Rectangle 109"/>
          <p:cNvSpPr>
            <a:spLocks noChangeArrowheads="1"/>
          </p:cNvSpPr>
          <p:nvPr/>
        </p:nvSpPr>
        <p:spPr bwMode="auto">
          <a:xfrm>
            <a:off x="8437563" y="62118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A</a:t>
            </a:r>
            <a:endParaRPr lang="en-US" sz="1000" b="1"/>
          </a:p>
        </p:txBody>
      </p:sp>
      <p:sp>
        <p:nvSpPr>
          <p:cNvPr id="657518" name="Rectangle 110"/>
          <p:cNvSpPr>
            <a:spLocks noChangeArrowheads="1"/>
          </p:cNvSpPr>
          <p:nvPr/>
        </p:nvSpPr>
        <p:spPr bwMode="auto">
          <a:xfrm>
            <a:off x="8004175" y="61166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519" name="Rectangle 111"/>
          <p:cNvSpPr>
            <a:spLocks noChangeArrowheads="1"/>
          </p:cNvSpPr>
          <p:nvPr/>
        </p:nvSpPr>
        <p:spPr bwMode="auto">
          <a:xfrm>
            <a:off x="8096250" y="611663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C</a:t>
            </a:r>
            <a:endParaRPr lang="en-US" sz="1000" b="1"/>
          </a:p>
        </p:txBody>
      </p:sp>
      <p:sp>
        <p:nvSpPr>
          <p:cNvPr id="657520" name="Rectangle 112"/>
          <p:cNvSpPr>
            <a:spLocks noChangeArrowheads="1"/>
          </p:cNvSpPr>
          <p:nvPr/>
        </p:nvSpPr>
        <p:spPr bwMode="auto">
          <a:xfrm>
            <a:off x="7886700" y="62118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521" name="Rectangle 113"/>
          <p:cNvSpPr>
            <a:spLocks noChangeArrowheads="1"/>
          </p:cNvSpPr>
          <p:nvPr/>
        </p:nvSpPr>
        <p:spPr bwMode="auto">
          <a:xfrm>
            <a:off x="8216900" y="6211888"/>
            <a:ext cx="9207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U</a:t>
            </a:r>
            <a:endParaRPr lang="en-US" sz="1000" b="1"/>
          </a:p>
        </p:txBody>
      </p:sp>
      <p:sp>
        <p:nvSpPr>
          <p:cNvPr id="657522" name="Rectangle 114"/>
          <p:cNvSpPr>
            <a:spLocks noChangeArrowheads="1"/>
          </p:cNvSpPr>
          <p:nvPr/>
        </p:nvSpPr>
        <p:spPr bwMode="auto">
          <a:xfrm>
            <a:off x="7999413" y="621188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523" name="Rectangle 115"/>
          <p:cNvSpPr>
            <a:spLocks noChangeArrowheads="1"/>
          </p:cNvSpPr>
          <p:nvPr/>
        </p:nvSpPr>
        <p:spPr bwMode="auto">
          <a:xfrm>
            <a:off x="8102600" y="6211888"/>
            <a:ext cx="98425" cy="130175"/>
          </a:xfrm>
          <a:prstGeom prst="rect">
            <a:avLst/>
          </a:prstGeom>
          <a:noFill/>
          <a:ln w="9525">
            <a:noFill/>
            <a:miter lim="800000"/>
            <a:headEnd/>
            <a:tailEnd/>
          </a:ln>
        </p:spPr>
        <p:txBody>
          <a:bodyPr wrap="none" lIns="0" tIns="0" rIns="0" bIns="0">
            <a:spAutoFit/>
          </a:bodyPr>
          <a:lstStyle/>
          <a:p>
            <a:pPr algn="l">
              <a:lnSpc>
                <a:spcPct val="85000"/>
              </a:lnSpc>
            </a:pPr>
            <a:r>
              <a:rPr lang="en-US" sz="1000" b="1">
                <a:solidFill>
                  <a:srgbClr val="000000"/>
                </a:solidFill>
              </a:rPr>
              <a:t>G</a:t>
            </a:r>
            <a:endParaRPr lang="en-US" sz="1000" b="1"/>
          </a:p>
        </p:txBody>
      </p:sp>
      <p:sp>
        <p:nvSpPr>
          <p:cNvPr id="657524" name="Rectangle 116"/>
          <p:cNvSpPr>
            <a:spLocks noChangeArrowheads="1"/>
          </p:cNvSpPr>
          <p:nvPr/>
        </p:nvSpPr>
        <p:spPr bwMode="auto">
          <a:xfrm>
            <a:off x="8923338" y="6257925"/>
            <a:ext cx="120650" cy="155575"/>
          </a:xfrm>
          <a:prstGeom prst="rect">
            <a:avLst/>
          </a:prstGeom>
          <a:noFill/>
          <a:ln w="9525">
            <a:noFill/>
            <a:miter lim="800000"/>
            <a:headEnd/>
            <a:tailEnd/>
          </a:ln>
        </p:spPr>
        <p:txBody>
          <a:bodyPr wrap="none" lIns="0" tIns="0" rIns="0" bIns="0">
            <a:spAutoFit/>
          </a:bodyPr>
          <a:lstStyle/>
          <a:p>
            <a:pPr algn="l">
              <a:lnSpc>
                <a:spcPct val="85000"/>
              </a:lnSpc>
            </a:pPr>
            <a:r>
              <a:rPr lang="en-US" sz="1200" b="1">
                <a:solidFill>
                  <a:srgbClr val="000000"/>
                </a:solidFill>
              </a:rPr>
              <a:t>3'</a:t>
            </a:r>
            <a:endParaRPr lang="en-US" sz="1200" b="1"/>
          </a:p>
        </p:txBody>
      </p:sp>
      <p:sp>
        <p:nvSpPr>
          <p:cNvPr id="657525" name="Line 117"/>
          <p:cNvSpPr>
            <a:spLocks noChangeShapeType="1"/>
          </p:cNvSpPr>
          <p:nvPr/>
        </p:nvSpPr>
        <p:spPr bwMode="auto">
          <a:xfrm flipH="1">
            <a:off x="8691563" y="5086350"/>
            <a:ext cx="39687" cy="463550"/>
          </a:xfrm>
          <a:prstGeom prst="line">
            <a:avLst/>
          </a:prstGeom>
          <a:noFill/>
          <a:ln w="12700">
            <a:solidFill>
              <a:srgbClr val="000000"/>
            </a:solidFill>
            <a:round/>
            <a:headEnd/>
            <a:tailEnd/>
          </a:ln>
        </p:spPr>
        <p:txBody>
          <a:bodyPr/>
          <a:lstStyle/>
          <a:p>
            <a:endParaRPr lang="en-US"/>
          </a:p>
        </p:txBody>
      </p:sp>
      <p:sp>
        <p:nvSpPr>
          <p:cNvPr id="657527" name="AutoShape 119"/>
          <p:cNvSpPr>
            <a:spLocks noChangeArrowheads="1"/>
          </p:cNvSpPr>
          <p:nvPr/>
        </p:nvSpPr>
        <p:spPr bwMode="auto">
          <a:xfrm>
            <a:off x="6762750" y="4775200"/>
            <a:ext cx="490538" cy="250825"/>
          </a:xfrm>
          <a:prstGeom prst="rightArrow">
            <a:avLst>
              <a:gd name="adj1" fmla="val 50000"/>
              <a:gd name="adj2" fmla="val 48892"/>
            </a:avLst>
          </a:prstGeom>
          <a:solidFill>
            <a:srgbClr val="CC0000"/>
          </a:solidFill>
          <a:ln w="9525">
            <a:noFill/>
            <a:miter lim="800000"/>
            <a:headEnd/>
            <a:tailEnd/>
          </a:ln>
          <a:effectLst/>
        </p:spPr>
        <p:txBody>
          <a:bodyPr wrap="none" anchor="ctr"/>
          <a:lstStyle/>
          <a:p>
            <a:endParaRPr lang="en-US"/>
          </a:p>
        </p:txBody>
      </p:sp>
      <p:sp>
        <p:nvSpPr>
          <p:cNvPr id="657528" name="Rectangle 120"/>
          <p:cNvSpPr>
            <a:spLocks noChangeArrowheads="1"/>
          </p:cNvSpPr>
          <p:nvPr/>
        </p:nvSpPr>
        <p:spPr bwMode="auto">
          <a:xfrm>
            <a:off x="2897188" y="396875"/>
            <a:ext cx="2354262" cy="336550"/>
          </a:xfrm>
          <a:prstGeom prst="rect">
            <a:avLst/>
          </a:prstGeom>
          <a:noFill/>
          <a:ln w="9525">
            <a:noFill/>
            <a:miter lim="800000"/>
            <a:headEnd/>
            <a:tailEnd/>
          </a:ln>
          <a:effectLst/>
        </p:spPr>
        <p:txBody>
          <a:bodyPr wrap="none">
            <a:spAutoFit/>
          </a:bodyPr>
          <a:lstStyle/>
          <a:p>
            <a:pPr eaLnBrk="1" hangingPunct="1"/>
            <a:r>
              <a:rPr lang="en-US" b="1">
                <a:hlinkClick r:id="rId7"/>
              </a:rPr>
              <a:t>How translation works</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anim calcmode="lin" valueType="num">
                                      <p:cBhvr additive="base">
                                        <p:cTn id="7" dur="500" fill="hold"/>
                                        <p:tgtEl>
                                          <p:spTgt spid="65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657411">
                                            <p:txEl>
                                              <p:pRg st="1" end="1"/>
                                            </p:txEl>
                                          </p:spTgt>
                                        </p:tgtEl>
                                        <p:attrNameLst>
                                          <p:attrName>style.visibility</p:attrName>
                                        </p:attrNameLst>
                                      </p:cBhvr>
                                      <p:to>
                                        <p:strVal val="visible"/>
                                      </p:to>
                                    </p:set>
                                    <p:anim calcmode="lin" valueType="num">
                                      <p:cBhvr additive="base">
                                        <p:cTn id="11" dur="500" fill="hold"/>
                                        <p:tgtEl>
                                          <p:spTgt spid="65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57411">
                                            <p:txEl>
                                              <p:pRg st="2" end="2"/>
                                            </p:txEl>
                                          </p:spTgt>
                                        </p:tgtEl>
                                        <p:attrNameLst>
                                          <p:attrName>style.visibility</p:attrName>
                                        </p:attrNameLst>
                                      </p:cBhvr>
                                      <p:to>
                                        <p:strVal val="visible"/>
                                      </p:to>
                                    </p:set>
                                    <p:anim calcmode="lin" valueType="num">
                                      <p:cBhvr additive="base">
                                        <p:cTn id="17" dur="500" fill="hold"/>
                                        <p:tgtEl>
                                          <p:spTgt spid="6574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5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657411">
                                            <p:txEl>
                                              <p:pRg st="3" end="3"/>
                                            </p:txEl>
                                          </p:spTgt>
                                        </p:tgtEl>
                                        <p:attrNameLst>
                                          <p:attrName>style.visibility</p:attrName>
                                        </p:attrNameLst>
                                      </p:cBhvr>
                                      <p:to>
                                        <p:strVal val="visible"/>
                                      </p:to>
                                    </p:set>
                                    <p:anim calcmode="lin" valueType="num">
                                      <p:cBhvr additive="base">
                                        <p:cTn id="21" dur="500" fill="hold"/>
                                        <p:tgtEl>
                                          <p:spTgt spid="6574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574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57411">
                                            <p:txEl>
                                              <p:pRg st="4" end="4"/>
                                            </p:txEl>
                                          </p:spTgt>
                                        </p:tgtEl>
                                        <p:attrNameLst>
                                          <p:attrName>style.visibility</p:attrName>
                                        </p:attrNameLst>
                                      </p:cBhvr>
                                      <p:to>
                                        <p:strVal val="visible"/>
                                      </p:to>
                                    </p:set>
                                    <p:anim calcmode="lin" valueType="num">
                                      <p:cBhvr additive="base">
                                        <p:cTn id="27" dur="500" fill="hold"/>
                                        <p:tgtEl>
                                          <p:spTgt spid="6574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5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par>
                                <p:cTn id="29" presetID="2" presetClass="entr" presetSubtype="8" fill="hold" grpId="0" nodeType="withEffect">
                                  <p:stCondLst>
                                    <p:cond delay="0"/>
                                  </p:stCondLst>
                                  <p:childTnLst>
                                    <p:set>
                                      <p:cBhvr>
                                        <p:cTn id="30" dur="1" fill="hold">
                                          <p:stCondLst>
                                            <p:cond delay="0"/>
                                          </p:stCondLst>
                                        </p:cTn>
                                        <p:tgtEl>
                                          <p:spTgt spid="657411">
                                            <p:txEl>
                                              <p:pRg st="5" end="5"/>
                                            </p:txEl>
                                          </p:spTgt>
                                        </p:tgtEl>
                                        <p:attrNameLst>
                                          <p:attrName>style.visibility</p:attrName>
                                        </p:attrNameLst>
                                      </p:cBhvr>
                                      <p:to>
                                        <p:strVal val="visible"/>
                                      </p:to>
                                    </p:set>
                                    <p:anim calcmode="lin" valueType="num">
                                      <p:cBhvr additive="base">
                                        <p:cTn id="31" dur="500" fill="hold"/>
                                        <p:tgtEl>
                                          <p:spTgt spid="6574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Protein targeting </a:t>
            </a:r>
          </a:p>
        </p:txBody>
      </p:sp>
      <p:sp>
        <p:nvSpPr>
          <p:cNvPr id="523267" name="Rectangle 3" descr="Rectangle: Click to edit Master text styles&#10;Second level&#10;Third level&#10;Fourth level&#10;Fifth level"/>
          <p:cNvSpPr>
            <a:spLocks noGrp="1" noChangeArrowheads="1"/>
          </p:cNvSpPr>
          <p:nvPr>
            <p:ph type="body" idx="1"/>
          </p:nvPr>
        </p:nvSpPr>
        <p:spPr>
          <a:xfrm>
            <a:off x="838200" y="1371600"/>
            <a:ext cx="7772400" cy="2362200"/>
          </a:xfrm>
          <a:noFill/>
          <a:ln/>
        </p:spPr>
        <p:txBody>
          <a:bodyPr/>
          <a:lstStyle/>
          <a:p>
            <a:r>
              <a:rPr lang="en-US"/>
              <a:t>Signal peptide</a:t>
            </a:r>
          </a:p>
          <a:p>
            <a:pPr lvl="1"/>
            <a:r>
              <a:rPr lang="en-US"/>
              <a:t>address label</a:t>
            </a:r>
          </a:p>
        </p:txBody>
      </p:sp>
      <p:pic>
        <p:nvPicPr>
          <p:cNvPr id="523268" name="Picture 4" descr="17-21-ERProteinTargeting-L"/>
          <p:cNvPicPr>
            <a:picLocks noChangeAspect="1" noChangeArrowheads="1"/>
          </p:cNvPicPr>
          <p:nvPr/>
        </p:nvPicPr>
        <p:blipFill>
          <a:blip r:embed="rId3" cstate="print"/>
          <a:srcRect b="5775"/>
          <a:stretch>
            <a:fillRect/>
          </a:stretch>
        </p:blipFill>
        <p:spPr bwMode="auto">
          <a:xfrm>
            <a:off x="381000" y="3057525"/>
            <a:ext cx="8458200" cy="3724275"/>
          </a:xfrm>
          <a:prstGeom prst="rect">
            <a:avLst/>
          </a:prstGeom>
          <a:noFill/>
        </p:spPr>
      </p:pic>
      <p:sp>
        <p:nvSpPr>
          <p:cNvPr id="523269" name="Rectangle 5"/>
          <p:cNvSpPr>
            <a:spLocks noChangeArrowheads="1"/>
          </p:cNvSpPr>
          <p:nvPr/>
        </p:nvSpPr>
        <p:spPr bwMode="auto">
          <a:xfrm>
            <a:off x="6096000" y="385763"/>
            <a:ext cx="2895600" cy="2833687"/>
          </a:xfrm>
          <a:prstGeom prst="rect">
            <a:avLst/>
          </a:prstGeom>
          <a:noFill/>
          <a:ln w="9525">
            <a:noFill/>
            <a:miter lim="800000"/>
            <a:headEnd/>
            <a:tailEnd/>
          </a:ln>
          <a:effectLst/>
        </p:spPr>
        <p:txBody>
          <a:bodyPr anchor="ctr">
            <a:spAutoFit/>
          </a:bodyPr>
          <a:lstStyle/>
          <a:p>
            <a:pPr algn="l"/>
            <a:r>
              <a:rPr lang="en-US" sz="2600" b="1">
                <a:solidFill>
                  <a:srgbClr val="0F116A"/>
                </a:solidFill>
              </a:rPr>
              <a:t>Destinations:</a:t>
            </a:r>
          </a:p>
          <a:p>
            <a:pPr marL="515938" lvl="1" indent="-225425" algn="l">
              <a:buClr>
                <a:schemeClr val="hlink"/>
              </a:buClr>
              <a:buSzPct val="50000"/>
              <a:buFont typeface="Zapf Dingbats" pitchFamily="84" charset="2"/>
              <a:buChar char=""/>
            </a:pPr>
            <a:r>
              <a:rPr lang="en-US" sz="2200" b="1">
                <a:solidFill>
                  <a:srgbClr val="0F116A"/>
                </a:solidFill>
              </a:rPr>
              <a:t>secretion</a:t>
            </a:r>
          </a:p>
          <a:p>
            <a:pPr marL="515938" lvl="1" indent="-225425" algn="l">
              <a:buClr>
                <a:schemeClr val="hlink"/>
              </a:buClr>
              <a:buSzPct val="50000"/>
              <a:buFont typeface="Zapf Dingbats" pitchFamily="84" charset="2"/>
              <a:buChar char=""/>
            </a:pPr>
            <a:r>
              <a:rPr lang="en-US" sz="2200" b="1">
                <a:solidFill>
                  <a:srgbClr val="0F116A"/>
                </a:solidFill>
              </a:rPr>
              <a:t>nucleus</a:t>
            </a:r>
          </a:p>
          <a:p>
            <a:pPr marL="515938" lvl="1" indent="-225425" algn="l">
              <a:buClr>
                <a:schemeClr val="hlink"/>
              </a:buClr>
              <a:buSzPct val="50000"/>
              <a:buFont typeface="Zapf Dingbats" pitchFamily="84" charset="2"/>
              <a:buChar char=""/>
            </a:pPr>
            <a:r>
              <a:rPr lang="en-US" sz="2200" b="1">
                <a:solidFill>
                  <a:srgbClr val="0F116A"/>
                </a:solidFill>
              </a:rPr>
              <a:t>mitochondria</a:t>
            </a:r>
          </a:p>
          <a:p>
            <a:pPr marL="515938" lvl="1" indent="-225425" algn="l">
              <a:buClr>
                <a:schemeClr val="hlink"/>
              </a:buClr>
              <a:buSzPct val="50000"/>
              <a:buFont typeface="Zapf Dingbats" pitchFamily="84" charset="2"/>
              <a:buChar char=""/>
            </a:pPr>
            <a:r>
              <a:rPr lang="en-US" sz="2200" b="1">
                <a:solidFill>
                  <a:srgbClr val="0F116A"/>
                </a:solidFill>
              </a:rPr>
              <a:t>chloroplasts</a:t>
            </a:r>
          </a:p>
          <a:p>
            <a:pPr marL="515938" lvl="1" indent="-225425" algn="l">
              <a:buClr>
                <a:schemeClr val="hlink"/>
              </a:buClr>
              <a:buSzPct val="50000"/>
              <a:buFont typeface="Zapf Dingbats" pitchFamily="84" charset="2"/>
              <a:buChar char=""/>
            </a:pPr>
            <a:r>
              <a:rPr lang="en-US" sz="2200" b="1">
                <a:solidFill>
                  <a:srgbClr val="0F116A"/>
                </a:solidFill>
              </a:rPr>
              <a:t>cell membrane</a:t>
            </a:r>
          </a:p>
          <a:p>
            <a:pPr marL="515938" lvl="1" indent="-225425" algn="l">
              <a:buClr>
                <a:schemeClr val="hlink"/>
              </a:buClr>
              <a:buSzPct val="50000"/>
              <a:buFont typeface="Zapf Dingbats" pitchFamily="84" charset="2"/>
              <a:buChar char=""/>
            </a:pPr>
            <a:r>
              <a:rPr lang="en-US" sz="2200" b="1">
                <a:solidFill>
                  <a:srgbClr val="0F116A"/>
                </a:solidFill>
              </a:rPr>
              <a:t>cytoplasm</a:t>
            </a:r>
          </a:p>
          <a:p>
            <a:pPr marL="515938" lvl="1" indent="-225425" algn="l">
              <a:buClr>
                <a:schemeClr val="hlink"/>
              </a:buClr>
              <a:buSzPct val="50000"/>
              <a:buFont typeface="Zapf Dingbats" pitchFamily="84" charset="2"/>
              <a:buChar char=""/>
            </a:pPr>
            <a:r>
              <a:rPr lang="en-US" sz="2200" b="1">
                <a:solidFill>
                  <a:srgbClr val="0F116A"/>
                </a:solidFill>
              </a:rPr>
              <a:t>etc…</a:t>
            </a:r>
            <a:endParaRPr lang="en-US" sz="2600" b="1">
              <a:solidFill>
                <a:srgbClr val="0F116A"/>
              </a:solidFill>
            </a:endParaRPr>
          </a:p>
        </p:txBody>
      </p:sp>
      <p:sp>
        <p:nvSpPr>
          <p:cNvPr id="523270" name="Rectangle 6"/>
          <p:cNvSpPr>
            <a:spLocks noChangeArrowheads="1"/>
          </p:cNvSpPr>
          <p:nvPr/>
        </p:nvSpPr>
        <p:spPr bwMode="auto">
          <a:xfrm>
            <a:off x="2209800" y="2895600"/>
            <a:ext cx="3895725" cy="427038"/>
          </a:xfrm>
          <a:prstGeom prst="rect">
            <a:avLst/>
          </a:prstGeom>
          <a:noFill/>
          <a:ln w="9525">
            <a:noFill/>
            <a:miter lim="800000"/>
            <a:headEnd/>
            <a:tailEnd/>
          </a:ln>
          <a:effectLst/>
        </p:spPr>
        <p:txBody>
          <a:bodyPr wrap="none" anchor="ctr">
            <a:spAutoFit/>
          </a:bodyPr>
          <a:lstStyle/>
          <a:p>
            <a:r>
              <a:rPr lang="en-US" sz="2200" b="1">
                <a:solidFill>
                  <a:schemeClr val="tx2"/>
                </a:solidFill>
              </a:rPr>
              <a:t>start of a secretory pathway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0130" name="Picture 2"/>
          <p:cNvPicPr>
            <a:picLocks noChangeAspect="1" noChangeArrowheads="1"/>
          </p:cNvPicPr>
          <p:nvPr/>
        </p:nvPicPr>
        <p:blipFill>
          <a:blip r:embed="rId4" cstate="print"/>
          <a:srcRect b="3606"/>
          <a:stretch>
            <a:fillRect/>
          </a:stretch>
        </p:blipFill>
        <p:spPr bwMode="auto">
          <a:xfrm>
            <a:off x="3302000" y="304800"/>
            <a:ext cx="5842000" cy="6400800"/>
          </a:xfrm>
          <a:prstGeom prst="rect">
            <a:avLst/>
          </a:prstGeom>
          <a:noFill/>
        </p:spPr>
      </p:pic>
      <p:sp>
        <p:nvSpPr>
          <p:cNvPr id="560131" name="Rectangle 3"/>
          <p:cNvSpPr>
            <a:spLocks noChangeArrowheads="1"/>
          </p:cNvSpPr>
          <p:nvPr/>
        </p:nvSpPr>
        <p:spPr bwMode="auto">
          <a:xfrm>
            <a:off x="609600" y="1219200"/>
            <a:ext cx="2562225" cy="885825"/>
          </a:xfrm>
          <a:prstGeom prst="rect">
            <a:avLst/>
          </a:prstGeom>
          <a:solidFill>
            <a:srgbClr val="FFCC18"/>
          </a:solidFill>
          <a:ln w="9525">
            <a:noFill/>
            <a:miter lim="800000"/>
            <a:headEnd/>
            <a:tailEnd/>
          </a:ln>
          <a:effectLst/>
        </p:spPr>
        <p:txBody>
          <a:bodyPr>
            <a:spAutoFit/>
          </a:bodyPr>
          <a:lstStyle/>
          <a:p>
            <a:pPr algn="l"/>
            <a:r>
              <a:rPr lang="en-US" sz="2600" b="1">
                <a:solidFill>
                  <a:srgbClr val="0F116A"/>
                </a:solidFill>
              </a:rPr>
              <a:t>Can you tell the story?</a:t>
            </a:r>
          </a:p>
        </p:txBody>
      </p:sp>
      <p:sp>
        <p:nvSpPr>
          <p:cNvPr id="560132" name="Rectangle 4"/>
          <p:cNvSpPr>
            <a:spLocks noChangeArrowheads="1"/>
          </p:cNvSpPr>
          <p:nvPr/>
        </p:nvSpPr>
        <p:spPr bwMode="auto">
          <a:xfrm>
            <a:off x="2655888" y="522288"/>
            <a:ext cx="679450" cy="293687"/>
          </a:xfrm>
          <a:prstGeom prst="rect">
            <a:avLst/>
          </a:prstGeom>
          <a:solidFill>
            <a:srgbClr val="CC0000"/>
          </a:solidFill>
          <a:ln w="9525">
            <a:noFill/>
            <a:miter lim="800000"/>
            <a:headEnd/>
            <a:tailEnd/>
          </a:ln>
          <a:effectLst/>
        </p:spPr>
        <p:txBody>
          <a:bodyPr wrap="none" tIns="0" bIns="18288" anchor="ctr">
            <a:spAutoFit/>
          </a:bodyPr>
          <a:lstStyle/>
          <a:p>
            <a:r>
              <a:rPr lang="en-US" sz="1800" b="1">
                <a:solidFill>
                  <a:schemeClr val="bg1"/>
                </a:solidFill>
              </a:rPr>
              <a:t>DNA</a:t>
            </a:r>
          </a:p>
        </p:txBody>
      </p:sp>
      <p:sp>
        <p:nvSpPr>
          <p:cNvPr id="560133" name="Rectangle 5"/>
          <p:cNvSpPr>
            <a:spLocks noChangeArrowheads="1"/>
          </p:cNvSpPr>
          <p:nvPr/>
        </p:nvSpPr>
        <p:spPr bwMode="auto">
          <a:xfrm>
            <a:off x="2038350" y="2398713"/>
            <a:ext cx="1314450" cy="293687"/>
          </a:xfrm>
          <a:prstGeom prst="rect">
            <a:avLst/>
          </a:prstGeom>
          <a:solidFill>
            <a:srgbClr val="CC0000"/>
          </a:solidFill>
          <a:ln w="9525">
            <a:noFill/>
            <a:miter lim="800000"/>
            <a:headEnd/>
            <a:tailEnd/>
          </a:ln>
          <a:effectLst/>
        </p:spPr>
        <p:txBody>
          <a:bodyPr wrap="none" tIns="0" bIns="18288" anchor="ctr">
            <a:spAutoFit/>
          </a:bodyPr>
          <a:lstStyle/>
          <a:p>
            <a:r>
              <a:rPr lang="en-US" sz="1800" b="1">
                <a:solidFill>
                  <a:schemeClr val="bg1"/>
                </a:solidFill>
              </a:rPr>
              <a:t>pre-mRNA</a:t>
            </a:r>
          </a:p>
        </p:txBody>
      </p:sp>
      <p:sp>
        <p:nvSpPr>
          <p:cNvPr id="560134" name="Rectangle 6"/>
          <p:cNvSpPr>
            <a:spLocks noChangeArrowheads="1"/>
          </p:cNvSpPr>
          <p:nvPr/>
        </p:nvSpPr>
        <p:spPr bwMode="auto">
          <a:xfrm>
            <a:off x="6478588" y="6483350"/>
            <a:ext cx="1212850" cy="293688"/>
          </a:xfrm>
          <a:prstGeom prst="rect">
            <a:avLst/>
          </a:prstGeom>
          <a:solidFill>
            <a:srgbClr val="CC0000"/>
          </a:solidFill>
          <a:ln w="9525">
            <a:noFill/>
            <a:miter lim="800000"/>
            <a:headEnd/>
            <a:tailEnd/>
          </a:ln>
          <a:effectLst/>
        </p:spPr>
        <p:txBody>
          <a:bodyPr wrap="none" tIns="0" bIns="18288" anchor="ctr">
            <a:spAutoFit/>
          </a:bodyPr>
          <a:lstStyle/>
          <a:p>
            <a:r>
              <a:rPr lang="en-US" sz="1800" b="1">
                <a:solidFill>
                  <a:schemeClr val="bg1"/>
                </a:solidFill>
              </a:rPr>
              <a:t>ribosome</a:t>
            </a:r>
          </a:p>
        </p:txBody>
      </p:sp>
      <p:sp>
        <p:nvSpPr>
          <p:cNvPr id="560135" name="Rectangle 7"/>
          <p:cNvSpPr>
            <a:spLocks noChangeArrowheads="1"/>
          </p:cNvSpPr>
          <p:nvPr/>
        </p:nvSpPr>
        <p:spPr bwMode="auto">
          <a:xfrm>
            <a:off x="6946900" y="5146675"/>
            <a:ext cx="755650" cy="293688"/>
          </a:xfrm>
          <a:prstGeom prst="rect">
            <a:avLst/>
          </a:prstGeom>
          <a:solidFill>
            <a:srgbClr val="CC0000"/>
          </a:solidFill>
          <a:ln w="9525">
            <a:noFill/>
            <a:miter lim="800000"/>
            <a:headEnd/>
            <a:tailEnd/>
          </a:ln>
          <a:effectLst/>
        </p:spPr>
        <p:txBody>
          <a:bodyPr wrap="none" tIns="0" bIns="18288">
            <a:spAutoFit/>
          </a:bodyPr>
          <a:lstStyle/>
          <a:p>
            <a:pPr algn="l"/>
            <a:r>
              <a:rPr lang="en-US" sz="1800" b="1">
                <a:solidFill>
                  <a:schemeClr val="bg1"/>
                </a:solidFill>
              </a:rPr>
              <a:t>tRNA</a:t>
            </a:r>
          </a:p>
        </p:txBody>
      </p:sp>
      <p:sp>
        <p:nvSpPr>
          <p:cNvPr id="560136" name="Rectangle 8"/>
          <p:cNvSpPr>
            <a:spLocks noChangeArrowheads="1"/>
          </p:cNvSpPr>
          <p:nvPr/>
        </p:nvSpPr>
        <p:spPr bwMode="auto">
          <a:xfrm>
            <a:off x="8001000" y="1447800"/>
            <a:ext cx="857250" cy="403225"/>
          </a:xfrm>
          <a:prstGeom prst="rect">
            <a:avLst/>
          </a:prstGeom>
          <a:solidFill>
            <a:srgbClr val="CC0000"/>
          </a:solidFill>
          <a:ln w="9525">
            <a:noFill/>
            <a:miter lim="800000"/>
            <a:headEnd/>
            <a:tailEnd/>
          </a:ln>
          <a:effectLst/>
        </p:spPr>
        <p:txBody>
          <a:bodyPr wrap="none" tIns="0" bIns="18288">
            <a:spAutoFit/>
          </a:bodyPr>
          <a:lstStyle/>
          <a:p>
            <a:pPr>
              <a:lnSpc>
                <a:spcPct val="70000"/>
              </a:lnSpc>
            </a:pPr>
            <a:r>
              <a:rPr lang="en-US" sz="1800" b="1">
                <a:solidFill>
                  <a:schemeClr val="bg1"/>
                </a:solidFill>
              </a:rPr>
              <a:t>amino</a:t>
            </a:r>
            <a:br>
              <a:rPr lang="en-US" sz="1800" b="1">
                <a:solidFill>
                  <a:schemeClr val="bg1"/>
                </a:solidFill>
              </a:rPr>
            </a:br>
            <a:r>
              <a:rPr lang="en-US" sz="1800" b="1">
                <a:solidFill>
                  <a:schemeClr val="bg1"/>
                </a:solidFill>
              </a:rPr>
              <a:t>acids</a:t>
            </a:r>
          </a:p>
        </p:txBody>
      </p:sp>
      <p:sp>
        <p:nvSpPr>
          <p:cNvPr id="560137" name="Rectangle 9"/>
          <p:cNvSpPr>
            <a:spLocks noChangeArrowheads="1"/>
          </p:cNvSpPr>
          <p:nvPr/>
        </p:nvSpPr>
        <p:spPr bwMode="auto">
          <a:xfrm>
            <a:off x="6199188" y="4111625"/>
            <a:ext cx="1466850" cy="293688"/>
          </a:xfrm>
          <a:prstGeom prst="rect">
            <a:avLst/>
          </a:prstGeom>
          <a:solidFill>
            <a:srgbClr val="CC0000"/>
          </a:solidFill>
          <a:ln w="9525">
            <a:noFill/>
            <a:miter lim="800000"/>
            <a:headEnd/>
            <a:tailEnd/>
          </a:ln>
          <a:effectLst/>
        </p:spPr>
        <p:txBody>
          <a:bodyPr wrap="none" tIns="0" bIns="18288">
            <a:spAutoFit/>
          </a:bodyPr>
          <a:lstStyle/>
          <a:p>
            <a:pPr algn="l"/>
            <a:r>
              <a:rPr lang="en-US" sz="1800" b="1">
                <a:solidFill>
                  <a:schemeClr val="bg1"/>
                </a:solidFill>
              </a:rPr>
              <a:t>polypeptide</a:t>
            </a:r>
          </a:p>
        </p:txBody>
      </p:sp>
      <p:sp>
        <p:nvSpPr>
          <p:cNvPr id="560138" name="Rectangle 10"/>
          <p:cNvSpPr>
            <a:spLocks noChangeArrowheads="1"/>
          </p:cNvSpPr>
          <p:nvPr/>
        </p:nvSpPr>
        <p:spPr bwMode="auto">
          <a:xfrm>
            <a:off x="3276600" y="3160713"/>
            <a:ext cx="1708150" cy="293687"/>
          </a:xfrm>
          <a:prstGeom prst="rect">
            <a:avLst/>
          </a:prstGeom>
          <a:solidFill>
            <a:srgbClr val="CC0000"/>
          </a:solidFill>
          <a:ln w="9525">
            <a:noFill/>
            <a:miter lim="800000"/>
            <a:headEnd/>
            <a:tailEnd/>
          </a:ln>
          <a:effectLst/>
        </p:spPr>
        <p:txBody>
          <a:bodyPr wrap="none" tIns="0" bIns="18288" anchor="ctr">
            <a:spAutoFit/>
          </a:bodyPr>
          <a:lstStyle/>
          <a:p>
            <a:pPr algn="r"/>
            <a:r>
              <a:rPr lang="en-US" sz="1800" b="1">
                <a:solidFill>
                  <a:schemeClr val="bg1"/>
                </a:solidFill>
              </a:rPr>
              <a:t>mature mRNA</a:t>
            </a:r>
          </a:p>
        </p:txBody>
      </p:sp>
      <p:sp>
        <p:nvSpPr>
          <p:cNvPr id="560139" name="Rectangle 11"/>
          <p:cNvSpPr>
            <a:spLocks noChangeArrowheads="1"/>
          </p:cNvSpPr>
          <p:nvPr/>
        </p:nvSpPr>
        <p:spPr bwMode="auto">
          <a:xfrm>
            <a:off x="5180013" y="2466975"/>
            <a:ext cx="1225550"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5' GTP cap</a:t>
            </a:r>
          </a:p>
        </p:txBody>
      </p:sp>
      <p:sp>
        <p:nvSpPr>
          <p:cNvPr id="560140" name="Rectangle 12"/>
          <p:cNvSpPr>
            <a:spLocks noChangeArrowheads="1"/>
          </p:cNvSpPr>
          <p:nvPr/>
        </p:nvSpPr>
        <p:spPr bwMode="auto">
          <a:xfrm>
            <a:off x="4400550" y="3617913"/>
            <a:ext cx="1166813"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poly-A tail</a:t>
            </a:r>
          </a:p>
        </p:txBody>
      </p:sp>
      <p:sp>
        <p:nvSpPr>
          <p:cNvPr id="560141" name="Rectangle 13"/>
          <p:cNvSpPr>
            <a:spLocks noChangeArrowheads="1"/>
          </p:cNvSpPr>
          <p:nvPr/>
        </p:nvSpPr>
        <p:spPr bwMode="auto">
          <a:xfrm>
            <a:off x="1463675" y="4013200"/>
            <a:ext cx="2487613"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large ribosomal subunit</a:t>
            </a:r>
          </a:p>
        </p:txBody>
      </p:sp>
      <p:sp>
        <p:nvSpPr>
          <p:cNvPr id="560142" name="Rectangle 14"/>
          <p:cNvSpPr>
            <a:spLocks noChangeArrowheads="1"/>
          </p:cNvSpPr>
          <p:nvPr/>
        </p:nvSpPr>
        <p:spPr bwMode="auto">
          <a:xfrm>
            <a:off x="1462088" y="5446713"/>
            <a:ext cx="2520950"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small ribosomal subunit</a:t>
            </a:r>
          </a:p>
        </p:txBody>
      </p:sp>
      <p:sp>
        <p:nvSpPr>
          <p:cNvPr id="560143" name="Rectangle 15"/>
          <p:cNvSpPr>
            <a:spLocks noChangeArrowheads="1"/>
          </p:cNvSpPr>
          <p:nvPr/>
        </p:nvSpPr>
        <p:spPr bwMode="auto">
          <a:xfrm>
            <a:off x="7315200" y="3352800"/>
            <a:ext cx="1743075" cy="508000"/>
          </a:xfrm>
          <a:prstGeom prst="rect">
            <a:avLst/>
          </a:prstGeom>
          <a:solidFill>
            <a:schemeClr val="tx1"/>
          </a:solidFill>
          <a:ln w="9525">
            <a:noFill/>
            <a:miter lim="800000"/>
            <a:headEnd/>
            <a:tailEnd/>
          </a:ln>
          <a:effectLst/>
        </p:spPr>
        <p:txBody>
          <a:bodyPr wrap="none" tIns="0" bIns="18288">
            <a:spAutoFit/>
          </a:bodyPr>
          <a:lstStyle/>
          <a:p>
            <a:pPr algn="l"/>
            <a:r>
              <a:rPr lang="en-US" b="1">
                <a:solidFill>
                  <a:schemeClr val="bg1"/>
                </a:solidFill>
              </a:rPr>
              <a:t>aminoacyl tRNA</a:t>
            </a:r>
            <a:br>
              <a:rPr lang="en-US" b="1">
                <a:solidFill>
                  <a:schemeClr val="bg1"/>
                </a:solidFill>
              </a:rPr>
            </a:br>
            <a:r>
              <a:rPr lang="en-US" b="1">
                <a:solidFill>
                  <a:schemeClr val="bg1"/>
                </a:solidFill>
              </a:rPr>
              <a:t>synthetase</a:t>
            </a:r>
          </a:p>
        </p:txBody>
      </p:sp>
      <p:sp>
        <p:nvSpPr>
          <p:cNvPr id="560144" name="Text Box 16"/>
          <p:cNvSpPr txBox="1">
            <a:spLocks noChangeArrowheads="1"/>
          </p:cNvSpPr>
          <p:nvPr/>
        </p:nvSpPr>
        <p:spPr bwMode="auto">
          <a:xfrm>
            <a:off x="5775325" y="5546725"/>
            <a:ext cx="152400" cy="274638"/>
          </a:xfrm>
          <a:prstGeom prst="rect">
            <a:avLst/>
          </a:prstGeom>
          <a:solidFill>
            <a:srgbClr val="FFCC18"/>
          </a:solidFill>
          <a:ln w="9525">
            <a:noFill/>
            <a:miter lim="800000"/>
            <a:headEnd/>
            <a:tailEnd/>
          </a:ln>
          <a:effectLst/>
        </p:spPr>
        <p:txBody>
          <a:bodyPr wrap="none" lIns="0" tIns="0" rIns="0" bIns="0" anchor="ctr">
            <a:spAutoFit/>
          </a:bodyPr>
          <a:lstStyle/>
          <a:p>
            <a:r>
              <a:rPr lang="en-US" sz="1800" b="1">
                <a:solidFill>
                  <a:srgbClr val="000000"/>
                </a:solidFill>
              </a:rPr>
              <a:t>E</a:t>
            </a:r>
          </a:p>
        </p:txBody>
      </p:sp>
      <p:sp>
        <p:nvSpPr>
          <p:cNvPr id="560145" name="Text Box 17"/>
          <p:cNvSpPr txBox="1">
            <a:spLocks noChangeArrowheads="1"/>
          </p:cNvSpPr>
          <p:nvPr/>
        </p:nvSpPr>
        <p:spPr bwMode="auto">
          <a:xfrm>
            <a:off x="6035675" y="5546725"/>
            <a:ext cx="152400" cy="274638"/>
          </a:xfrm>
          <a:prstGeom prst="rect">
            <a:avLst/>
          </a:prstGeom>
          <a:solidFill>
            <a:srgbClr val="FFCC18"/>
          </a:solidFill>
          <a:ln w="9525">
            <a:noFill/>
            <a:miter lim="800000"/>
            <a:headEnd/>
            <a:tailEnd/>
          </a:ln>
          <a:effectLst/>
        </p:spPr>
        <p:txBody>
          <a:bodyPr wrap="none" lIns="0" tIns="0" rIns="0" bIns="0" anchor="ctr">
            <a:spAutoFit/>
          </a:bodyPr>
          <a:lstStyle/>
          <a:p>
            <a:r>
              <a:rPr lang="en-US" sz="1800" b="1">
                <a:solidFill>
                  <a:srgbClr val="000000"/>
                </a:solidFill>
              </a:rPr>
              <a:t>P</a:t>
            </a:r>
          </a:p>
        </p:txBody>
      </p:sp>
      <p:sp>
        <p:nvSpPr>
          <p:cNvPr id="560146" name="Text Box 18"/>
          <p:cNvSpPr txBox="1">
            <a:spLocks noChangeArrowheads="1"/>
          </p:cNvSpPr>
          <p:nvPr/>
        </p:nvSpPr>
        <p:spPr bwMode="auto">
          <a:xfrm>
            <a:off x="6334125" y="5546725"/>
            <a:ext cx="165100" cy="274638"/>
          </a:xfrm>
          <a:prstGeom prst="rect">
            <a:avLst/>
          </a:prstGeom>
          <a:solidFill>
            <a:srgbClr val="FFCC18"/>
          </a:solidFill>
          <a:ln w="9525">
            <a:noFill/>
            <a:miter lim="800000"/>
            <a:headEnd/>
            <a:tailEnd/>
          </a:ln>
          <a:effectLst/>
        </p:spPr>
        <p:txBody>
          <a:bodyPr wrap="none" lIns="0" tIns="0" rIns="0" bIns="0" anchor="ctr">
            <a:spAutoFit/>
          </a:bodyPr>
          <a:lstStyle/>
          <a:p>
            <a:r>
              <a:rPr lang="en-US" sz="1800" b="1">
                <a:solidFill>
                  <a:srgbClr val="000000"/>
                </a:solidFill>
              </a:rPr>
              <a:t>A</a:t>
            </a:r>
          </a:p>
        </p:txBody>
      </p:sp>
      <p:sp>
        <p:nvSpPr>
          <p:cNvPr id="560147" name="Text Box 19"/>
          <p:cNvSpPr txBox="1">
            <a:spLocks noChangeArrowheads="1"/>
          </p:cNvSpPr>
          <p:nvPr/>
        </p:nvSpPr>
        <p:spPr bwMode="auto">
          <a:xfrm>
            <a:off x="3111500" y="4989513"/>
            <a:ext cx="365125" cy="293687"/>
          </a:xfrm>
          <a:prstGeom prst="rect">
            <a:avLst/>
          </a:prstGeom>
          <a:noFill/>
          <a:ln w="9525">
            <a:noFill/>
            <a:miter lim="800000"/>
            <a:headEnd/>
            <a:tailEnd/>
          </a:ln>
          <a:effectLst/>
        </p:spPr>
        <p:txBody>
          <a:bodyPr wrap="none" tIns="0" bIns="18288" anchor="ctr">
            <a:spAutoFit/>
          </a:bodyPr>
          <a:lstStyle/>
          <a:p>
            <a:r>
              <a:rPr lang="en-US" sz="1800" b="1">
                <a:solidFill>
                  <a:srgbClr val="000000"/>
                </a:solidFill>
              </a:rPr>
              <a:t>5'</a:t>
            </a:r>
          </a:p>
        </p:txBody>
      </p:sp>
      <p:sp>
        <p:nvSpPr>
          <p:cNvPr id="560148" name="Text Box 20"/>
          <p:cNvSpPr txBox="1">
            <a:spLocks noChangeArrowheads="1"/>
          </p:cNvSpPr>
          <p:nvPr/>
        </p:nvSpPr>
        <p:spPr bwMode="auto">
          <a:xfrm>
            <a:off x="8534400" y="3937000"/>
            <a:ext cx="365125" cy="293688"/>
          </a:xfrm>
          <a:prstGeom prst="rect">
            <a:avLst/>
          </a:prstGeom>
          <a:noFill/>
          <a:ln w="9525">
            <a:noFill/>
            <a:miter lim="800000"/>
            <a:headEnd/>
            <a:tailEnd/>
          </a:ln>
          <a:effectLst/>
        </p:spPr>
        <p:txBody>
          <a:bodyPr wrap="none" tIns="0" bIns="18288" anchor="ctr">
            <a:spAutoFit/>
          </a:bodyPr>
          <a:lstStyle/>
          <a:p>
            <a:r>
              <a:rPr lang="en-US" sz="1800" b="1">
                <a:solidFill>
                  <a:srgbClr val="000000"/>
                </a:solidFill>
              </a:rPr>
              <a:t>3'</a:t>
            </a:r>
          </a:p>
        </p:txBody>
      </p:sp>
      <p:sp>
        <p:nvSpPr>
          <p:cNvPr id="560149" name="Rectangle 21"/>
          <p:cNvSpPr>
            <a:spLocks noChangeArrowheads="1"/>
          </p:cNvSpPr>
          <p:nvPr/>
        </p:nvSpPr>
        <p:spPr bwMode="auto">
          <a:xfrm>
            <a:off x="5164138" y="220663"/>
            <a:ext cx="2012950" cy="293687"/>
          </a:xfrm>
          <a:prstGeom prst="rect">
            <a:avLst/>
          </a:prstGeom>
          <a:solidFill>
            <a:srgbClr val="CC0000"/>
          </a:solidFill>
          <a:ln w="9525">
            <a:noFill/>
            <a:miter lim="800000"/>
            <a:headEnd/>
            <a:tailEnd/>
          </a:ln>
          <a:effectLst/>
        </p:spPr>
        <p:txBody>
          <a:bodyPr wrap="none" tIns="0" bIns="18288" anchor="ctr">
            <a:spAutoFit/>
          </a:bodyPr>
          <a:lstStyle/>
          <a:p>
            <a:pPr algn="l"/>
            <a:r>
              <a:rPr lang="en-US" sz="1800" b="1">
                <a:solidFill>
                  <a:schemeClr val="bg1"/>
                </a:solidFill>
              </a:rPr>
              <a:t>RNA polymerase</a:t>
            </a:r>
          </a:p>
        </p:txBody>
      </p:sp>
      <p:sp>
        <p:nvSpPr>
          <p:cNvPr id="560150" name="Rectangle 22"/>
          <p:cNvSpPr>
            <a:spLocks noChangeArrowheads="1"/>
          </p:cNvSpPr>
          <p:nvPr/>
        </p:nvSpPr>
        <p:spPr bwMode="auto">
          <a:xfrm>
            <a:off x="3768725" y="1865313"/>
            <a:ext cx="658813"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exon</a:t>
            </a:r>
          </a:p>
        </p:txBody>
      </p:sp>
      <p:sp>
        <p:nvSpPr>
          <p:cNvPr id="560151" name="Rectangle 23"/>
          <p:cNvSpPr>
            <a:spLocks noChangeArrowheads="1"/>
          </p:cNvSpPr>
          <p:nvPr/>
        </p:nvSpPr>
        <p:spPr bwMode="auto">
          <a:xfrm>
            <a:off x="5875338" y="1941513"/>
            <a:ext cx="760412" cy="263525"/>
          </a:xfrm>
          <a:prstGeom prst="rect">
            <a:avLst/>
          </a:prstGeom>
          <a:solidFill>
            <a:schemeClr val="tx1"/>
          </a:solidFill>
          <a:ln w="9525">
            <a:noFill/>
            <a:miter lim="800000"/>
            <a:headEnd/>
            <a:tailEnd/>
          </a:ln>
          <a:effectLst/>
        </p:spPr>
        <p:txBody>
          <a:bodyPr wrap="none" tIns="0" bIns="18288" anchor="ctr">
            <a:spAutoFit/>
          </a:bodyPr>
          <a:lstStyle/>
          <a:p>
            <a:pPr algn="r"/>
            <a:r>
              <a:rPr lang="en-US" b="1">
                <a:solidFill>
                  <a:schemeClr val="bg1"/>
                </a:solidFill>
              </a:rPr>
              <a:t>intron</a:t>
            </a:r>
          </a:p>
        </p:txBody>
      </p:sp>
      <p:sp>
        <p:nvSpPr>
          <p:cNvPr id="560152" name="Rectangle 24"/>
          <p:cNvSpPr>
            <a:spLocks noChangeArrowheads="1"/>
          </p:cNvSpPr>
          <p:nvPr/>
        </p:nvSpPr>
        <p:spPr bwMode="auto">
          <a:xfrm>
            <a:off x="8229600" y="2209800"/>
            <a:ext cx="755650" cy="293688"/>
          </a:xfrm>
          <a:prstGeom prst="rect">
            <a:avLst/>
          </a:prstGeom>
          <a:solidFill>
            <a:srgbClr val="CC0000"/>
          </a:solidFill>
          <a:ln w="9525">
            <a:noFill/>
            <a:miter lim="800000"/>
            <a:headEnd/>
            <a:tailEnd/>
          </a:ln>
          <a:effectLst/>
        </p:spPr>
        <p:txBody>
          <a:bodyPr wrap="none" tIns="0" bIns="18288">
            <a:spAutoFit/>
          </a:bodyPr>
          <a:lstStyle/>
          <a:p>
            <a:pPr algn="l"/>
            <a:r>
              <a:rPr lang="en-US" sz="1800" b="1">
                <a:solidFill>
                  <a:schemeClr val="bg1"/>
                </a:solidFill>
              </a:rPr>
              <a:t>tRNA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2"/>
                                        </p:tgtEl>
                                        <p:attrNameLst>
                                          <p:attrName>style.visibility</p:attrName>
                                        </p:attrNameLst>
                                      </p:cBhvr>
                                      <p:to>
                                        <p:strVal val="visible"/>
                                      </p:to>
                                    </p:set>
                                    <p:animEffect transition="in" filter="wipe(left)">
                                      <p:cBhvr>
                                        <p:cTn id="7" dur="500"/>
                                        <p:tgtEl>
                                          <p:spTgt spid="56013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0149"/>
                                        </p:tgtEl>
                                        <p:attrNameLst>
                                          <p:attrName>style.visibility</p:attrName>
                                        </p:attrNameLst>
                                      </p:cBhvr>
                                      <p:to>
                                        <p:strVal val="visible"/>
                                      </p:to>
                                    </p:set>
                                    <p:animEffect transition="in" filter="wipe(left)">
                                      <p:cBhvr>
                                        <p:cTn id="12" dur="500"/>
                                        <p:tgtEl>
                                          <p:spTgt spid="56014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0133"/>
                                        </p:tgtEl>
                                        <p:attrNameLst>
                                          <p:attrName>style.visibility</p:attrName>
                                        </p:attrNameLst>
                                      </p:cBhvr>
                                      <p:to>
                                        <p:strVal val="visible"/>
                                      </p:to>
                                    </p:set>
                                    <p:animEffect transition="in" filter="wipe(left)">
                                      <p:cBhvr>
                                        <p:cTn id="17" dur="500"/>
                                        <p:tgtEl>
                                          <p:spTgt spid="560133"/>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0150"/>
                                        </p:tgtEl>
                                        <p:attrNameLst>
                                          <p:attrName>style.visibility</p:attrName>
                                        </p:attrNameLst>
                                      </p:cBhvr>
                                      <p:to>
                                        <p:strVal val="visible"/>
                                      </p:to>
                                    </p:set>
                                    <p:animEffect transition="in" filter="wipe(left)">
                                      <p:cBhvr>
                                        <p:cTn id="22" dur="500"/>
                                        <p:tgtEl>
                                          <p:spTgt spid="560150"/>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0151"/>
                                        </p:tgtEl>
                                        <p:attrNameLst>
                                          <p:attrName>style.visibility</p:attrName>
                                        </p:attrNameLst>
                                      </p:cBhvr>
                                      <p:to>
                                        <p:strVal val="visible"/>
                                      </p:to>
                                    </p:set>
                                    <p:animEffect transition="in" filter="wipe(left)">
                                      <p:cBhvr>
                                        <p:cTn id="27" dur="500"/>
                                        <p:tgtEl>
                                          <p:spTgt spid="560151"/>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0139"/>
                                        </p:tgtEl>
                                        <p:attrNameLst>
                                          <p:attrName>style.visibility</p:attrName>
                                        </p:attrNameLst>
                                      </p:cBhvr>
                                      <p:to>
                                        <p:strVal val="visible"/>
                                      </p:to>
                                    </p:set>
                                    <p:animEffect transition="in" filter="wipe(left)">
                                      <p:cBhvr>
                                        <p:cTn id="32" dur="500"/>
                                        <p:tgtEl>
                                          <p:spTgt spid="560139"/>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0140"/>
                                        </p:tgtEl>
                                        <p:attrNameLst>
                                          <p:attrName>style.visibility</p:attrName>
                                        </p:attrNameLst>
                                      </p:cBhvr>
                                      <p:to>
                                        <p:strVal val="visible"/>
                                      </p:to>
                                    </p:set>
                                    <p:animEffect transition="in" filter="wipe(left)">
                                      <p:cBhvr>
                                        <p:cTn id="37" dur="500"/>
                                        <p:tgtEl>
                                          <p:spTgt spid="560140"/>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0138"/>
                                        </p:tgtEl>
                                        <p:attrNameLst>
                                          <p:attrName>style.visibility</p:attrName>
                                        </p:attrNameLst>
                                      </p:cBhvr>
                                      <p:to>
                                        <p:strVal val="visible"/>
                                      </p:to>
                                    </p:set>
                                    <p:animEffect transition="in" filter="wipe(left)">
                                      <p:cBhvr>
                                        <p:cTn id="42" dur="500"/>
                                        <p:tgtEl>
                                          <p:spTgt spid="560138"/>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0141"/>
                                        </p:tgtEl>
                                        <p:attrNameLst>
                                          <p:attrName>style.visibility</p:attrName>
                                        </p:attrNameLst>
                                      </p:cBhvr>
                                      <p:to>
                                        <p:strVal val="visible"/>
                                      </p:to>
                                    </p:set>
                                    <p:animEffect transition="in" filter="wipe(left)">
                                      <p:cBhvr>
                                        <p:cTn id="47" dur="500"/>
                                        <p:tgtEl>
                                          <p:spTgt spid="560141"/>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0142"/>
                                        </p:tgtEl>
                                        <p:attrNameLst>
                                          <p:attrName>style.visibility</p:attrName>
                                        </p:attrNameLst>
                                      </p:cBhvr>
                                      <p:to>
                                        <p:strVal val="visible"/>
                                      </p:to>
                                    </p:set>
                                    <p:animEffect transition="in" filter="wipe(left)">
                                      <p:cBhvr>
                                        <p:cTn id="52" dur="500"/>
                                        <p:tgtEl>
                                          <p:spTgt spid="560142"/>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0134"/>
                                        </p:tgtEl>
                                        <p:attrNameLst>
                                          <p:attrName>style.visibility</p:attrName>
                                        </p:attrNameLst>
                                      </p:cBhvr>
                                      <p:to>
                                        <p:strVal val="visible"/>
                                      </p:to>
                                    </p:set>
                                    <p:animEffect transition="in" filter="wipe(left)">
                                      <p:cBhvr>
                                        <p:cTn id="57" dur="500"/>
                                        <p:tgtEl>
                                          <p:spTgt spid="560134"/>
                                        </p:tgtEl>
                                      </p:cBhvr>
                                    </p:animEffect>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60146">
                                            <p:txEl>
                                              <p:pRg st="0" end="0"/>
                                            </p:txEl>
                                          </p:spTgt>
                                        </p:tgtEl>
                                        <p:attrNameLst>
                                          <p:attrName>style.visibility</p:attrName>
                                        </p:attrNameLst>
                                      </p:cBhvr>
                                      <p:to>
                                        <p:strVal val="visible"/>
                                      </p:to>
                                    </p:set>
                                    <p:animEffect transition="in" filter="wipe(left)">
                                      <p:cBhvr>
                                        <p:cTn id="62" dur="500"/>
                                        <p:tgtEl>
                                          <p:spTgt spid="560146">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60145">
                                            <p:txEl>
                                              <p:pRg st="0" end="0"/>
                                            </p:txEl>
                                          </p:spTgt>
                                        </p:tgtEl>
                                        <p:attrNameLst>
                                          <p:attrName>style.visibility</p:attrName>
                                        </p:attrNameLst>
                                      </p:cBhvr>
                                      <p:to>
                                        <p:strVal val="visible"/>
                                      </p:to>
                                    </p:set>
                                    <p:animEffect transition="in" filter="wipe(left)">
                                      <p:cBhvr>
                                        <p:cTn id="67" dur="500"/>
                                        <p:tgtEl>
                                          <p:spTgt spid="560145">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60144">
                                            <p:txEl>
                                              <p:pRg st="0" end="0"/>
                                            </p:txEl>
                                          </p:spTgt>
                                        </p:tgtEl>
                                        <p:attrNameLst>
                                          <p:attrName>style.visibility</p:attrName>
                                        </p:attrNameLst>
                                      </p:cBhvr>
                                      <p:to>
                                        <p:strVal val="visible"/>
                                      </p:to>
                                    </p:set>
                                    <p:animEffect transition="in" filter="wipe(left)">
                                      <p:cBhvr>
                                        <p:cTn id="72" dur="500"/>
                                        <p:tgtEl>
                                          <p:spTgt spid="560144">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60147">
                                            <p:txEl>
                                              <p:pRg st="0" end="0"/>
                                            </p:txEl>
                                          </p:spTgt>
                                        </p:tgtEl>
                                        <p:attrNameLst>
                                          <p:attrName>style.visibility</p:attrName>
                                        </p:attrNameLst>
                                      </p:cBhvr>
                                      <p:to>
                                        <p:strVal val="visible"/>
                                      </p:to>
                                    </p:set>
                                    <p:animEffect transition="in" filter="wipe(left)">
                                      <p:cBhvr>
                                        <p:cTn id="77" dur="500"/>
                                        <p:tgtEl>
                                          <p:spTgt spid="560147">
                                            <p:txEl>
                                              <p:pRg st="0" end="0"/>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3" name="Whoosh"/>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60148">
                                            <p:txEl>
                                              <p:pRg st="0" end="0"/>
                                            </p:txEl>
                                          </p:spTgt>
                                        </p:tgtEl>
                                        <p:attrNameLst>
                                          <p:attrName>style.visibility</p:attrName>
                                        </p:attrNameLst>
                                      </p:cBhvr>
                                      <p:to>
                                        <p:strVal val="visible"/>
                                      </p:to>
                                    </p:set>
                                    <p:animEffect transition="in" filter="wipe(left)">
                                      <p:cBhvr>
                                        <p:cTn id="82" dur="500"/>
                                        <p:tgtEl>
                                          <p:spTgt spid="560148">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Whoosh"/>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60135"/>
                                        </p:tgtEl>
                                        <p:attrNameLst>
                                          <p:attrName>style.visibility</p:attrName>
                                        </p:attrNameLst>
                                      </p:cBhvr>
                                      <p:to>
                                        <p:strVal val="visible"/>
                                      </p:to>
                                    </p:set>
                                    <p:animEffect transition="in" filter="wipe(left)">
                                      <p:cBhvr>
                                        <p:cTn id="87" dur="500"/>
                                        <p:tgtEl>
                                          <p:spTgt spid="560135"/>
                                        </p:tgtEl>
                                      </p:cBhvr>
                                    </p:animEffect>
                                  </p:childTnLst>
                                  <p:subTnLst>
                                    <p:audio>
                                      <p:cMediaNode>
                                        <p:cTn display="0" masterRel="sameClick">
                                          <p:stCondLst>
                                            <p:cond evt="begin" delay="0">
                                              <p:tn val="85"/>
                                            </p:cond>
                                          </p:stCondLst>
                                          <p:endCondLst>
                                            <p:cond evt="onStopAudio" delay="0">
                                              <p:tgtEl>
                                                <p:sldTgt/>
                                              </p:tgtEl>
                                            </p:cond>
                                          </p:endCondLst>
                                        </p:cTn>
                                        <p:tgtEl>
                                          <p:sndTgt r:embed="rId3" name="Whoosh"/>
                                        </p:tgtEl>
                                      </p:cMediaNode>
                                    </p:audio>
                                  </p:sub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60152"/>
                                        </p:tgtEl>
                                        <p:attrNameLst>
                                          <p:attrName>style.visibility</p:attrName>
                                        </p:attrNameLst>
                                      </p:cBhvr>
                                      <p:to>
                                        <p:strVal val="visible"/>
                                      </p:to>
                                    </p:set>
                                    <p:animEffect transition="in" filter="wipe(left)">
                                      <p:cBhvr>
                                        <p:cTn id="92" dur="500"/>
                                        <p:tgtEl>
                                          <p:spTgt spid="560152"/>
                                        </p:tgtEl>
                                      </p:cBhvr>
                                    </p:animEffect>
                                  </p:childTnLst>
                                  <p:subTnLst>
                                    <p:audio>
                                      <p:cMediaNode>
                                        <p:cTn display="0" masterRel="sameClick">
                                          <p:stCondLst>
                                            <p:cond evt="begin" delay="0">
                                              <p:tn val="90"/>
                                            </p:cond>
                                          </p:stCondLst>
                                          <p:endCondLst>
                                            <p:cond evt="onStopAudio" delay="0">
                                              <p:tgtEl>
                                                <p:sldTgt/>
                                              </p:tgtEl>
                                            </p:cond>
                                          </p:endCondLst>
                                        </p:cTn>
                                        <p:tgtEl>
                                          <p:sndTgt r:embed="rId3" name="Whoosh"/>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60136"/>
                                        </p:tgtEl>
                                        <p:attrNameLst>
                                          <p:attrName>style.visibility</p:attrName>
                                        </p:attrNameLst>
                                      </p:cBhvr>
                                      <p:to>
                                        <p:strVal val="visible"/>
                                      </p:to>
                                    </p:set>
                                    <p:animEffect transition="in" filter="wipe(left)">
                                      <p:cBhvr>
                                        <p:cTn id="97" dur="500"/>
                                        <p:tgtEl>
                                          <p:spTgt spid="560136"/>
                                        </p:tgtEl>
                                      </p:cBhvr>
                                    </p:animEffect>
                                  </p:childTnLst>
                                  <p:subTnLst>
                                    <p:audio>
                                      <p:cMediaNode>
                                        <p:cTn display="0" masterRel="sameClick">
                                          <p:stCondLst>
                                            <p:cond evt="begin" delay="0">
                                              <p:tn val="95"/>
                                            </p:cond>
                                          </p:stCondLst>
                                          <p:endCondLst>
                                            <p:cond evt="onStopAudio" delay="0">
                                              <p:tgtEl>
                                                <p:sldTgt/>
                                              </p:tgtEl>
                                            </p:cond>
                                          </p:endCondLst>
                                        </p:cTn>
                                        <p:tgtEl>
                                          <p:sndTgt r:embed="rId3" name="Whoosh"/>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60143"/>
                                        </p:tgtEl>
                                        <p:attrNameLst>
                                          <p:attrName>style.visibility</p:attrName>
                                        </p:attrNameLst>
                                      </p:cBhvr>
                                      <p:to>
                                        <p:strVal val="visible"/>
                                      </p:to>
                                    </p:set>
                                    <p:animEffect transition="in" filter="wipe(left)">
                                      <p:cBhvr>
                                        <p:cTn id="102" dur="500"/>
                                        <p:tgtEl>
                                          <p:spTgt spid="560143"/>
                                        </p:tgtEl>
                                      </p:cBhvr>
                                    </p:animEffect>
                                  </p:childTnLst>
                                  <p:subTnLst>
                                    <p:audio>
                                      <p:cMediaNode>
                                        <p:cTn display="0" masterRel="sameClick">
                                          <p:stCondLst>
                                            <p:cond evt="begin" delay="0">
                                              <p:tn val="100"/>
                                            </p:cond>
                                          </p:stCondLst>
                                          <p:endCondLst>
                                            <p:cond evt="onStopAudio" delay="0">
                                              <p:tgtEl>
                                                <p:sldTgt/>
                                              </p:tgtEl>
                                            </p:cond>
                                          </p:endCondLst>
                                        </p:cTn>
                                        <p:tgtEl>
                                          <p:sndTgt r:embed="rId3" name="Whoosh"/>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60137"/>
                                        </p:tgtEl>
                                        <p:attrNameLst>
                                          <p:attrName>style.visibility</p:attrName>
                                        </p:attrNameLst>
                                      </p:cBhvr>
                                      <p:to>
                                        <p:strVal val="visible"/>
                                      </p:to>
                                    </p:set>
                                    <p:animEffect transition="in" filter="wipe(left)">
                                      <p:cBhvr>
                                        <p:cTn id="107" dur="500"/>
                                        <p:tgtEl>
                                          <p:spTgt spid="560137"/>
                                        </p:tgtEl>
                                      </p:cBhvr>
                                    </p:animEffect>
                                  </p:childTnLst>
                                  <p:subTnLst>
                                    <p:audio>
                                      <p:cMediaNode>
                                        <p:cTn display="0" masterRel="sameClick">
                                          <p:stCondLst>
                                            <p:cond evt="begin" delay="0">
                                              <p:tn val="10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2" grpId="0" animBg="1" autoUpdateAnimBg="0"/>
      <p:bldP spid="560133" grpId="0" animBg="1" autoUpdateAnimBg="0"/>
      <p:bldP spid="560134" grpId="0" animBg="1" autoUpdateAnimBg="0"/>
      <p:bldP spid="560135" grpId="0" animBg="1" autoUpdateAnimBg="0"/>
      <p:bldP spid="560136" grpId="0" animBg="1" autoUpdateAnimBg="0"/>
      <p:bldP spid="560137" grpId="0" animBg="1" autoUpdateAnimBg="0"/>
      <p:bldP spid="560138" grpId="0" animBg="1" autoUpdateAnimBg="0"/>
      <p:bldP spid="560139" grpId="0" animBg="1" autoUpdateAnimBg="0"/>
      <p:bldP spid="560140" grpId="0" animBg="1" autoUpdateAnimBg="0"/>
      <p:bldP spid="560141" grpId="0" animBg="1" autoUpdateAnimBg="0"/>
      <p:bldP spid="560142" grpId="0" animBg="1" autoUpdateAnimBg="0"/>
      <p:bldP spid="560143" grpId="0" animBg="1" autoUpdateAnimBg="0"/>
      <p:bldP spid="560144" grpId="0" build="p" autoUpdateAnimBg="0"/>
      <p:bldP spid="560145" grpId="0" build="p" autoUpdateAnimBg="0"/>
      <p:bldP spid="560146" grpId="0" build="p" autoUpdateAnimBg="0"/>
      <p:bldP spid="560147" grpId="0" build="p" autoUpdateAnimBg="0"/>
      <p:bldP spid="560148" grpId="0" build="p" autoUpdateAnimBg="0"/>
      <p:bldP spid="560149" grpId="0" animBg="1" autoUpdateAnimBg="0"/>
      <p:bldP spid="560150" grpId="0" animBg="1" autoUpdateAnimBg="0"/>
      <p:bldP spid="560151" grpId="0" animBg="1" autoUpdateAnimBg="0"/>
      <p:bldP spid="56015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5778" name="Rectangle 2"/>
          <p:cNvSpPr>
            <a:spLocks noGrp="1" noChangeArrowheads="1"/>
          </p:cNvSpPr>
          <p:nvPr>
            <p:ph type="ctrTitle"/>
          </p:nvPr>
        </p:nvSpPr>
        <p:spPr>
          <a:xfrm>
            <a:off x="990600" y="1981200"/>
            <a:ext cx="3521075" cy="1325563"/>
          </a:xfrm>
        </p:spPr>
        <p:txBody>
          <a:bodyPr anchor="t"/>
          <a:lstStyle/>
          <a:p>
            <a:pPr algn="ctr"/>
            <a:r>
              <a:rPr lang="en-US"/>
              <a:t>Protein Synthesis in Prokaryotes</a:t>
            </a:r>
          </a:p>
        </p:txBody>
      </p:sp>
      <p:pic>
        <p:nvPicPr>
          <p:cNvPr id="715779" name="Picture 3" descr="15_21"/>
          <p:cNvPicPr>
            <a:picLocks noChangeAspect="1" noChangeArrowheads="1"/>
          </p:cNvPicPr>
          <p:nvPr/>
        </p:nvPicPr>
        <p:blipFill>
          <a:blip r:embed="rId2" cstate="print"/>
          <a:srcRect t="7500" r="50626" b="9450"/>
          <a:stretch>
            <a:fillRect/>
          </a:stretch>
        </p:blipFill>
        <p:spPr bwMode="auto">
          <a:xfrm>
            <a:off x="4586288" y="973138"/>
            <a:ext cx="4154487" cy="5237162"/>
          </a:xfrm>
          <a:prstGeom prst="rect">
            <a:avLst/>
          </a:prstGeom>
          <a:noFill/>
          <a:ln w="9525">
            <a:noFill/>
            <a:miter lim="800000"/>
            <a:headEnd/>
            <a:tailEnd/>
          </a:ln>
          <a:effectLst/>
        </p:spPr>
      </p:pic>
      <p:sp>
        <p:nvSpPr>
          <p:cNvPr id="715780" name="Rectangle 4"/>
          <p:cNvSpPr>
            <a:spLocks noChangeArrowheads="1"/>
          </p:cNvSpPr>
          <p:nvPr/>
        </p:nvSpPr>
        <p:spPr bwMode="auto">
          <a:xfrm>
            <a:off x="6165850" y="593725"/>
            <a:ext cx="2738438" cy="258763"/>
          </a:xfrm>
          <a:prstGeom prst="rect">
            <a:avLst/>
          </a:prstGeom>
          <a:noFill/>
          <a:ln w="9525">
            <a:noFill/>
            <a:miter lim="800000"/>
            <a:headEnd/>
            <a:tailEnd/>
          </a:ln>
        </p:spPr>
        <p:txBody>
          <a:bodyPr wrap="none" lIns="0" tIns="0" rIns="0" bIns="0">
            <a:spAutoFit/>
          </a:bodyPr>
          <a:lstStyle/>
          <a:p>
            <a:pPr algn="l">
              <a:lnSpc>
                <a:spcPct val="85000"/>
              </a:lnSpc>
            </a:pPr>
            <a:r>
              <a:rPr lang="en-US" sz="2000" b="1">
                <a:solidFill>
                  <a:srgbClr val="000000"/>
                </a:solidFill>
              </a:rPr>
              <a:t>Bacterial chromosome</a:t>
            </a:r>
            <a:endParaRPr lang="en-US" sz="2000" b="1"/>
          </a:p>
        </p:txBody>
      </p:sp>
      <p:sp>
        <p:nvSpPr>
          <p:cNvPr id="715781" name="Rectangle 5"/>
          <p:cNvSpPr>
            <a:spLocks noChangeArrowheads="1"/>
          </p:cNvSpPr>
          <p:nvPr/>
        </p:nvSpPr>
        <p:spPr bwMode="auto">
          <a:xfrm>
            <a:off x="7196138" y="2860675"/>
            <a:ext cx="776287" cy="258763"/>
          </a:xfrm>
          <a:prstGeom prst="rect">
            <a:avLst/>
          </a:prstGeom>
          <a:noFill/>
          <a:ln w="9525">
            <a:noFill/>
            <a:miter lim="800000"/>
            <a:headEnd/>
            <a:tailEnd/>
          </a:ln>
        </p:spPr>
        <p:txBody>
          <a:bodyPr wrap="none" lIns="0" tIns="0" rIns="0" bIns="0">
            <a:spAutoFit/>
          </a:bodyPr>
          <a:lstStyle/>
          <a:p>
            <a:pPr algn="l">
              <a:lnSpc>
                <a:spcPct val="85000"/>
              </a:lnSpc>
            </a:pPr>
            <a:r>
              <a:rPr lang="en-US" sz="2000" b="1">
                <a:solidFill>
                  <a:srgbClr val="000000"/>
                </a:solidFill>
              </a:rPr>
              <a:t>mRNA</a:t>
            </a:r>
            <a:endParaRPr lang="en-US" sz="2000" b="1"/>
          </a:p>
        </p:txBody>
      </p:sp>
      <p:sp>
        <p:nvSpPr>
          <p:cNvPr id="715782" name="Rectangle 6"/>
          <p:cNvSpPr>
            <a:spLocks noChangeArrowheads="1"/>
          </p:cNvSpPr>
          <p:nvPr/>
        </p:nvSpPr>
        <p:spPr bwMode="auto">
          <a:xfrm>
            <a:off x="3200400" y="5932488"/>
            <a:ext cx="1016000" cy="258762"/>
          </a:xfrm>
          <a:prstGeom prst="rect">
            <a:avLst/>
          </a:prstGeom>
          <a:noFill/>
          <a:ln w="9525">
            <a:noFill/>
            <a:miter lim="800000"/>
            <a:headEnd/>
            <a:tailEnd/>
          </a:ln>
        </p:spPr>
        <p:txBody>
          <a:bodyPr wrap="none" lIns="0" tIns="0" rIns="0" bIns="0">
            <a:spAutoFit/>
          </a:bodyPr>
          <a:lstStyle/>
          <a:p>
            <a:pPr algn="l">
              <a:lnSpc>
                <a:spcPct val="85000"/>
              </a:lnSpc>
            </a:pPr>
            <a:r>
              <a:rPr lang="en-US" sz="2000" b="1">
                <a:solidFill>
                  <a:srgbClr val="000000"/>
                </a:solidFill>
              </a:rPr>
              <a:t>Cell wall</a:t>
            </a:r>
            <a:endParaRPr lang="en-US" sz="2000" b="1"/>
          </a:p>
        </p:txBody>
      </p:sp>
      <p:sp>
        <p:nvSpPr>
          <p:cNvPr id="715783" name="Line 7"/>
          <p:cNvSpPr>
            <a:spLocks noChangeShapeType="1"/>
          </p:cNvSpPr>
          <p:nvPr/>
        </p:nvSpPr>
        <p:spPr bwMode="auto">
          <a:xfrm flipV="1">
            <a:off x="6762750" y="876300"/>
            <a:ext cx="492125" cy="704850"/>
          </a:xfrm>
          <a:prstGeom prst="line">
            <a:avLst/>
          </a:prstGeom>
          <a:noFill/>
          <a:ln w="12700">
            <a:solidFill>
              <a:srgbClr val="000000"/>
            </a:solidFill>
            <a:round/>
            <a:headEnd/>
            <a:tailEnd/>
          </a:ln>
        </p:spPr>
        <p:txBody>
          <a:bodyPr/>
          <a:lstStyle/>
          <a:p>
            <a:endParaRPr lang="en-US"/>
          </a:p>
        </p:txBody>
      </p:sp>
      <p:sp>
        <p:nvSpPr>
          <p:cNvPr id="715784" name="Rectangle 8"/>
          <p:cNvSpPr>
            <a:spLocks noChangeArrowheads="1"/>
          </p:cNvSpPr>
          <p:nvPr/>
        </p:nvSpPr>
        <p:spPr bwMode="auto">
          <a:xfrm>
            <a:off x="3019425" y="5140325"/>
            <a:ext cx="1284288" cy="517525"/>
          </a:xfrm>
          <a:prstGeom prst="rect">
            <a:avLst/>
          </a:prstGeom>
          <a:noFill/>
          <a:ln w="9525">
            <a:noFill/>
            <a:miter lim="800000"/>
            <a:headEnd/>
            <a:tailEnd/>
          </a:ln>
        </p:spPr>
        <p:txBody>
          <a:bodyPr wrap="none" lIns="0" tIns="0" rIns="0" bIns="0">
            <a:spAutoFit/>
          </a:bodyPr>
          <a:lstStyle/>
          <a:p>
            <a:pPr algn="l">
              <a:lnSpc>
                <a:spcPct val="85000"/>
              </a:lnSpc>
            </a:pPr>
            <a:r>
              <a:rPr lang="en-US" sz="2000" b="1">
                <a:solidFill>
                  <a:srgbClr val="000000"/>
                </a:solidFill>
              </a:rPr>
              <a:t>Cell</a:t>
            </a:r>
          </a:p>
          <a:p>
            <a:pPr algn="l">
              <a:lnSpc>
                <a:spcPct val="85000"/>
              </a:lnSpc>
            </a:pPr>
            <a:r>
              <a:rPr lang="en-US" sz="2000" b="1">
                <a:solidFill>
                  <a:srgbClr val="000000"/>
                </a:solidFill>
              </a:rPr>
              <a:t>membrane</a:t>
            </a:r>
            <a:endParaRPr lang="en-US" sz="2000" b="1"/>
          </a:p>
        </p:txBody>
      </p:sp>
      <p:sp>
        <p:nvSpPr>
          <p:cNvPr id="715785" name="Line 9"/>
          <p:cNvSpPr>
            <a:spLocks noChangeShapeType="1"/>
          </p:cNvSpPr>
          <p:nvPr/>
        </p:nvSpPr>
        <p:spPr bwMode="auto">
          <a:xfrm flipH="1">
            <a:off x="4348163" y="5445125"/>
            <a:ext cx="703262" cy="58738"/>
          </a:xfrm>
          <a:prstGeom prst="line">
            <a:avLst/>
          </a:prstGeom>
          <a:noFill/>
          <a:ln w="12700">
            <a:solidFill>
              <a:srgbClr val="000000"/>
            </a:solidFill>
            <a:round/>
            <a:headEnd/>
            <a:tailEnd/>
          </a:ln>
        </p:spPr>
        <p:txBody>
          <a:bodyPr/>
          <a:lstStyle/>
          <a:p>
            <a:endParaRPr lang="en-US"/>
          </a:p>
        </p:txBody>
      </p:sp>
      <p:sp>
        <p:nvSpPr>
          <p:cNvPr id="715786" name="Rectangle 10"/>
          <p:cNvSpPr>
            <a:spLocks noChangeArrowheads="1"/>
          </p:cNvSpPr>
          <p:nvPr/>
        </p:nvSpPr>
        <p:spPr bwMode="auto">
          <a:xfrm>
            <a:off x="4765675" y="2527300"/>
            <a:ext cx="1622425" cy="258763"/>
          </a:xfrm>
          <a:prstGeom prst="rect">
            <a:avLst/>
          </a:prstGeom>
          <a:noFill/>
          <a:ln w="9525">
            <a:noFill/>
            <a:miter lim="800000"/>
            <a:headEnd/>
            <a:tailEnd/>
          </a:ln>
        </p:spPr>
        <p:txBody>
          <a:bodyPr wrap="none" lIns="0" tIns="0" rIns="0" bIns="0">
            <a:spAutoFit/>
          </a:bodyPr>
          <a:lstStyle/>
          <a:p>
            <a:pPr algn="l">
              <a:lnSpc>
                <a:spcPct val="85000"/>
              </a:lnSpc>
            </a:pPr>
            <a:r>
              <a:rPr lang="en-US" sz="2000" b="1">
                <a:solidFill>
                  <a:srgbClr val="000000"/>
                </a:solidFill>
              </a:rPr>
              <a:t>Transcription</a:t>
            </a:r>
            <a:endParaRPr lang="en-US" sz="2000" b="1"/>
          </a:p>
        </p:txBody>
      </p:sp>
      <p:sp>
        <p:nvSpPr>
          <p:cNvPr id="715787" name="Line 11"/>
          <p:cNvSpPr>
            <a:spLocks noChangeShapeType="1"/>
          </p:cNvSpPr>
          <p:nvPr/>
        </p:nvSpPr>
        <p:spPr bwMode="auto">
          <a:xfrm flipH="1">
            <a:off x="4252913" y="5910263"/>
            <a:ext cx="1443037" cy="120650"/>
          </a:xfrm>
          <a:prstGeom prst="line">
            <a:avLst/>
          </a:prstGeom>
          <a:noFill/>
          <a:ln w="12700">
            <a:solidFill>
              <a:srgbClr val="000000"/>
            </a:solidFill>
            <a:round/>
            <a:headEnd/>
            <a:tailEnd/>
          </a:ln>
        </p:spPr>
        <p:txBody>
          <a:bodyPr/>
          <a:lstStyle/>
          <a:p>
            <a:endParaRPr lang="en-US"/>
          </a:p>
        </p:txBody>
      </p:sp>
      <p:sp>
        <p:nvSpPr>
          <p:cNvPr id="715788" name="Rectangle 12"/>
          <p:cNvSpPr>
            <a:spLocks noChangeArrowheads="1"/>
          </p:cNvSpPr>
          <p:nvPr/>
        </p:nvSpPr>
        <p:spPr bwMode="auto">
          <a:xfrm>
            <a:off x="4670425" y="3228975"/>
            <a:ext cx="1758950" cy="711200"/>
          </a:xfrm>
          <a:prstGeom prst="rect">
            <a:avLst/>
          </a:prstGeom>
          <a:solidFill>
            <a:srgbClr val="FEF4C3"/>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t>The “Central Dogma”</a:t>
            </a:r>
          </a:p>
        </p:txBody>
      </p:sp>
      <p:sp>
        <p:nvSpPr>
          <p:cNvPr id="588803" name="Rectangle 3" descr="Rectangle: Click to edit Master text styles&#10;Second level&#10;Third level&#10;Fourth level&#10;Fifth level"/>
          <p:cNvSpPr>
            <a:spLocks noGrp="1" noChangeArrowheads="1"/>
          </p:cNvSpPr>
          <p:nvPr>
            <p:ph type="body" idx="1"/>
          </p:nvPr>
        </p:nvSpPr>
        <p:spPr>
          <a:xfrm>
            <a:off x="533400" y="1371600"/>
            <a:ext cx="8610600" cy="1143000"/>
          </a:xfrm>
          <a:noFill/>
          <a:ln/>
        </p:spPr>
        <p:txBody>
          <a:bodyPr/>
          <a:lstStyle/>
          <a:p>
            <a:r>
              <a:rPr lang="en-US" sz="2600"/>
              <a:t>Flow of genetic information in a cell</a:t>
            </a:r>
          </a:p>
          <a:p>
            <a:pPr lvl="1"/>
            <a:r>
              <a:rPr lang="en-US" sz="2400"/>
              <a:t>How do we move information from DNA to proteins?</a:t>
            </a:r>
            <a:endParaRPr lang="en-US" sz="2400" b="0">
              <a:latin typeface="Times" pitchFamily="-72" charset="0"/>
            </a:endParaRPr>
          </a:p>
        </p:txBody>
      </p:sp>
      <p:pic>
        <p:nvPicPr>
          <p:cNvPr id="588829" name="Picture 29"/>
          <p:cNvPicPr>
            <a:picLocks noChangeAspect="1" noChangeArrowheads="1"/>
          </p:cNvPicPr>
          <p:nvPr/>
        </p:nvPicPr>
        <p:blipFill>
          <a:blip r:embed="rId7" cstate="print"/>
          <a:srcRect/>
          <a:stretch>
            <a:fillRect/>
          </a:stretch>
        </p:blipFill>
        <p:spPr bwMode="auto">
          <a:xfrm>
            <a:off x="7634288" y="382588"/>
            <a:ext cx="1425575" cy="1425575"/>
          </a:xfrm>
          <a:prstGeom prst="rect">
            <a:avLst/>
          </a:prstGeom>
          <a:noFill/>
          <a:ln w="9525">
            <a:solidFill>
              <a:srgbClr val="000000"/>
            </a:solidFill>
            <a:miter lim="800000"/>
            <a:headEnd/>
            <a:tailEnd/>
          </a:ln>
          <a:effectLst>
            <a:outerShdw dist="35921" dir="2700000" algn="ctr" rotWithShape="0">
              <a:srgbClr val="808080"/>
            </a:outerShdw>
          </a:effectLst>
        </p:spPr>
      </p:pic>
      <p:sp>
        <p:nvSpPr>
          <p:cNvPr id="588831" name="AutoShape 31"/>
          <p:cNvSpPr>
            <a:spLocks noChangeArrowheads="1"/>
          </p:cNvSpPr>
          <p:nvPr/>
        </p:nvSpPr>
        <p:spPr bwMode="auto">
          <a:xfrm>
            <a:off x="6213475" y="3344863"/>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lstStyle/>
          <a:p>
            <a:endParaRPr lang="en-US" sz="2400"/>
          </a:p>
        </p:txBody>
      </p:sp>
      <p:sp>
        <p:nvSpPr>
          <p:cNvPr id="588832" name="AutoShape 32"/>
          <p:cNvSpPr>
            <a:spLocks noChangeArrowheads="1"/>
          </p:cNvSpPr>
          <p:nvPr/>
        </p:nvSpPr>
        <p:spPr bwMode="auto">
          <a:xfrm>
            <a:off x="1255713" y="3344863"/>
            <a:ext cx="1579562"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lstStyle/>
          <a:p>
            <a:endParaRPr lang="en-US" sz="2400"/>
          </a:p>
        </p:txBody>
      </p:sp>
      <p:sp>
        <p:nvSpPr>
          <p:cNvPr id="588835" name="AutoShape 35"/>
          <p:cNvSpPr>
            <a:spLocks noChangeArrowheads="1"/>
          </p:cNvSpPr>
          <p:nvPr/>
        </p:nvSpPr>
        <p:spPr bwMode="auto">
          <a:xfrm>
            <a:off x="3749675" y="3344863"/>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lstStyle/>
          <a:p>
            <a:endParaRPr lang="en-US" sz="2400"/>
          </a:p>
        </p:txBody>
      </p:sp>
      <p:sp>
        <p:nvSpPr>
          <p:cNvPr id="588836" name="AutoShape 36"/>
          <p:cNvSpPr>
            <a:spLocks noChangeArrowheads="1"/>
          </p:cNvSpPr>
          <p:nvPr/>
        </p:nvSpPr>
        <p:spPr bwMode="auto">
          <a:xfrm rot="10800000">
            <a:off x="709613" y="3414713"/>
            <a:ext cx="1752600" cy="1752600"/>
          </a:xfrm>
          <a:custGeom>
            <a:avLst/>
            <a:gdLst>
              <a:gd name="G0" fmla="+- 0 0 0"/>
              <a:gd name="G1" fmla="+- 5905106 0 0"/>
              <a:gd name="G2" fmla="+- 0 0 5905106"/>
              <a:gd name="G3" fmla="+- 10800 0 0"/>
              <a:gd name="G4" fmla="+- 0 0 0"/>
              <a:gd name="T0" fmla="*/ 360 256 1"/>
              <a:gd name="T1" fmla="*/ 0 256 1"/>
              <a:gd name="G5" fmla="+- G2 T0 T1"/>
              <a:gd name="G6" fmla="?: G2 G2 G5"/>
              <a:gd name="G7" fmla="+- 0 0 G6"/>
              <a:gd name="G8" fmla="+- 8570 0 0"/>
              <a:gd name="G9" fmla="+- 0 0 5905106"/>
              <a:gd name="G10" fmla="+- 8570 0 2700"/>
              <a:gd name="G11" fmla="cos G10 0"/>
              <a:gd name="G12" fmla="sin G10 0"/>
              <a:gd name="G13" fmla="cos 13500 0"/>
              <a:gd name="G14" fmla="sin 13500 0"/>
              <a:gd name="G15" fmla="+- G11 10800 0"/>
              <a:gd name="G16" fmla="+- G12 10800 0"/>
              <a:gd name="G17" fmla="+- G13 10800 0"/>
              <a:gd name="G18" fmla="+- G14 10800 0"/>
              <a:gd name="G19" fmla="*/ 8570 1 2"/>
              <a:gd name="G20" fmla="+- G19 5400 0"/>
              <a:gd name="G21" fmla="cos G20 0"/>
              <a:gd name="G22" fmla="sin G20 0"/>
              <a:gd name="G23" fmla="+- G21 10800 0"/>
              <a:gd name="G24" fmla="+- G12 G23 G22"/>
              <a:gd name="G25" fmla="+- G22 G23 G11"/>
              <a:gd name="G26" fmla="cos 10800 0"/>
              <a:gd name="G27" fmla="sin 10800 0"/>
              <a:gd name="G28" fmla="cos 8570 0"/>
              <a:gd name="G29" fmla="sin 8570 0"/>
              <a:gd name="G30" fmla="+- G26 10800 0"/>
              <a:gd name="G31" fmla="+- G27 10800 0"/>
              <a:gd name="G32" fmla="+- G28 10800 0"/>
              <a:gd name="G33" fmla="+- G29 10800 0"/>
              <a:gd name="G34" fmla="+- G19 5400 0"/>
              <a:gd name="G35" fmla="cos G34 5905106"/>
              <a:gd name="G36" fmla="sin G34 5905106"/>
              <a:gd name="G37" fmla="+/ 5905106 0 2"/>
              <a:gd name="T2" fmla="*/ 180 256 1"/>
              <a:gd name="T3" fmla="*/ 0 256 1"/>
              <a:gd name="G38" fmla="+- G37 T2 T3"/>
              <a:gd name="G39" fmla="?: G2 G37 G38"/>
              <a:gd name="G40" fmla="cos 10800 G39"/>
              <a:gd name="G41" fmla="sin 10800 G39"/>
              <a:gd name="G42" fmla="cos 8570 G39"/>
              <a:gd name="G43" fmla="sin 8570 G39"/>
              <a:gd name="G44" fmla="+- G40 10800 0"/>
              <a:gd name="G45" fmla="+- G41 10800 0"/>
              <a:gd name="G46" fmla="+- G42 10800 0"/>
              <a:gd name="G47" fmla="+- G43 10800 0"/>
              <a:gd name="G48" fmla="+- G35 10800 0"/>
              <a:gd name="G49" fmla="+- G36 10800 0"/>
              <a:gd name="T4" fmla="*/ 3170 w 21600"/>
              <a:gd name="T5" fmla="*/ 3156 h 21600"/>
              <a:gd name="T6" fmla="*/ 10782 w 21600"/>
              <a:gd name="T7" fmla="*/ 20484 h 21600"/>
              <a:gd name="T8" fmla="*/ 4745 w 21600"/>
              <a:gd name="T9" fmla="*/ 4734 h 21600"/>
              <a:gd name="T10" fmla="*/ 24300 w 21600"/>
              <a:gd name="T11" fmla="*/ 10800 h 21600"/>
              <a:gd name="T12" fmla="*/ 20485 w 21600"/>
              <a:gd name="T13" fmla="*/ 14615 h 21600"/>
              <a:gd name="T14" fmla="*/ 1667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1"/>
                  <a:pt x="21599" y="4835"/>
                  <a:pt x="21600" y="10799"/>
                </a:cubicBezTo>
                <a:lnTo>
                  <a:pt x="21600" y="10800"/>
                </a:ln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a:effectLst/>
        </p:spPr>
        <p:txBody>
          <a:bodyPr wrap="none" anchor="ctr"/>
          <a:lstStyle/>
          <a:p>
            <a:endParaRPr lang="en-US"/>
          </a:p>
        </p:txBody>
      </p:sp>
      <p:sp>
        <p:nvSpPr>
          <p:cNvPr id="588837" name="Text Box 37"/>
          <p:cNvSpPr txBox="1">
            <a:spLocks noChangeArrowheads="1"/>
          </p:cNvSpPr>
          <p:nvPr/>
        </p:nvSpPr>
        <p:spPr bwMode="auto">
          <a:xfrm rot="-900000">
            <a:off x="1584325" y="2773363"/>
            <a:ext cx="2046288" cy="457200"/>
          </a:xfrm>
          <a:prstGeom prst="rect">
            <a:avLst/>
          </a:prstGeom>
          <a:noFill/>
          <a:ln w="9525">
            <a:noFill/>
            <a:miter lim="800000"/>
            <a:headEnd/>
            <a:tailEnd/>
          </a:ln>
          <a:effectLst/>
        </p:spPr>
        <p:txBody>
          <a:bodyPr wrap="none" anchor="ctr">
            <a:spAutoFit/>
          </a:bodyPr>
          <a:lstStyle/>
          <a:p>
            <a:r>
              <a:rPr lang="en-US" sz="2400" b="1">
                <a:solidFill>
                  <a:srgbClr val="006604"/>
                </a:solidFill>
              </a:rPr>
              <a:t>transcription</a:t>
            </a:r>
            <a:endParaRPr lang="en-US" sz="2400"/>
          </a:p>
        </p:txBody>
      </p:sp>
      <p:sp>
        <p:nvSpPr>
          <p:cNvPr id="588838" name="Text Box 38"/>
          <p:cNvSpPr txBox="1">
            <a:spLocks noChangeArrowheads="1"/>
          </p:cNvSpPr>
          <p:nvPr/>
        </p:nvSpPr>
        <p:spPr bwMode="auto">
          <a:xfrm rot="-900000">
            <a:off x="4092575" y="2773363"/>
            <a:ext cx="1741488" cy="457200"/>
          </a:xfrm>
          <a:prstGeom prst="rect">
            <a:avLst/>
          </a:prstGeom>
          <a:noFill/>
          <a:ln w="9525">
            <a:noFill/>
            <a:miter lim="800000"/>
            <a:headEnd/>
            <a:tailEnd/>
          </a:ln>
          <a:effectLst/>
        </p:spPr>
        <p:txBody>
          <a:bodyPr wrap="none" anchor="ctr">
            <a:spAutoFit/>
          </a:bodyPr>
          <a:lstStyle/>
          <a:p>
            <a:r>
              <a:rPr lang="en-US" sz="2400" b="1">
                <a:solidFill>
                  <a:srgbClr val="006604"/>
                </a:solidFill>
              </a:rPr>
              <a:t>translation</a:t>
            </a:r>
            <a:endParaRPr lang="en-US" sz="2400">
              <a:solidFill>
                <a:srgbClr val="006604"/>
              </a:solidFill>
            </a:endParaRPr>
          </a:p>
        </p:txBody>
      </p:sp>
      <p:sp>
        <p:nvSpPr>
          <p:cNvPr id="588839" name="Text Box 39"/>
          <p:cNvSpPr txBox="1">
            <a:spLocks noChangeArrowheads="1"/>
          </p:cNvSpPr>
          <p:nvPr/>
        </p:nvSpPr>
        <p:spPr bwMode="auto">
          <a:xfrm>
            <a:off x="730250" y="5129213"/>
            <a:ext cx="1725613" cy="457200"/>
          </a:xfrm>
          <a:prstGeom prst="rect">
            <a:avLst/>
          </a:prstGeom>
          <a:noFill/>
          <a:ln w="9525">
            <a:noFill/>
            <a:miter lim="800000"/>
            <a:headEnd/>
            <a:tailEnd/>
          </a:ln>
          <a:effectLst/>
        </p:spPr>
        <p:txBody>
          <a:bodyPr wrap="none" anchor="ctr">
            <a:spAutoFit/>
          </a:bodyPr>
          <a:lstStyle/>
          <a:p>
            <a:r>
              <a:rPr lang="en-US" sz="2400" b="1">
                <a:solidFill>
                  <a:srgbClr val="006604"/>
                </a:solidFill>
              </a:rPr>
              <a:t>replication</a:t>
            </a:r>
            <a:endParaRPr lang="en-US" sz="2400">
              <a:solidFill>
                <a:srgbClr val="006604"/>
              </a:solidFill>
            </a:endParaRPr>
          </a:p>
        </p:txBody>
      </p:sp>
      <p:sp>
        <p:nvSpPr>
          <p:cNvPr id="588840" name="AutoShape 40"/>
          <p:cNvSpPr>
            <a:spLocks noChangeArrowheads="1"/>
          </p:cNvSpPr>
          <p:nvPr/>
        </p:nvSpPr>
        <p:spPr bwMode="auto">
          <a:xfrm>
            <a:off x="5392738" y="3140075"/>
            <a:ext cx="1809750" cy="714375"/>
          </a:xfrm>
          <a:prstGeom prst="roundRect">
            <a:avLst>
              <a:gd name="adj" fmla="val 16667"/>
            </a:avLst>
          </a:prstGeom>
          <a:solidFill>
            <a:srgbClr val="FFEA18"/>
          </a:solidFill>
          <a:ln w="12700">
            <a:solidFill>
              <a:srgbClr val="391C00"/>
            </a:solidFill>
            <a:round/>
            <a:headEnd/>
            <a:tailEnd/>
          </a:ln>
          <a:effectLst/>
        </p:spPr>
        <p:txBody>
          <a:bodyPr wrap="none" anchor="ctr">
            <a:spAutoFit/>
          </a:bodyPr>
          <a:lstStyle/>
          <a:p>
            <a:r>
              <a:rPr lang="en-US" sz="3600" b="1">
                <a:solidFill>
                  <a:srgbClr val="0F116A"/>
                </a:solidFill>
              </a:rPr>
              <a:t>protein</a:t>
            </a:r>
            <a:endParaRPr lang="en-US" sz="3200" b="1">
              <a:solidFill>
                <a:schemeClr val="tx2"/>
              </a:solidFill>
            </a:endParaRPr>
          </a:p>
        </p:txBody>
      </p:sp>
      <p:sp>
        <p:nvSpPr>
          <p:cNvPr id="588841" name="AutoShape 41"/>
          <p:cNvSpPr>
            <a:spLocks noChangeArrowheads="1"/>
          </p:cNvSpPr>
          <p:nvPr/>
        </p:nvSpPr>
        <p:spPr bwMode="auto">
          <a:xfrm>
            <a:off x="2895600" y="3138488"/>
            <a:ext cx="1247775" cy="714375"/>
          </a:xfrm>
          <a:prstGeom prst="roundRect">
            <a:avLst>
              <a:gd name="adj" fmla="val 16667"/>
            </a:avLst>
          </a:prstGeom>
          <a:solidFill>
            <a:srgbClr val="FFEA18"/>
          </a:solidFill>
          <a:ln w="12700">
            <a:solidFill>
              <a:srgbClr val="391C00"/>
            </a:solidFill>
            <a:round/>
            <a:headEnd/>
            <a:tailEnd/>
          </a:ln>
          <a:effectLst/>
        </p:spPr>
        <p:txBody>
          <a:bodyPr wrap="none" anchor="ctr">
            <a:spAutoFit/>
          </a:bodyPr>
          <a:lstStyle/>
          <a:p>
            <a:r>
              <a:rPr lang="en-US" sz="3600" b="1">
                <a:solidFill>
                  <a:srgbClr val="0F116A"/>
                </a:solidFill>
              </a:rPr>
              <a:t>RNA</a:t>
            </a:r>
            <a:endParaRPr lang="en-US" sz="3200" b="1">
              <a:solidFill>
                <a:schemeClr val="tx2"/>
              </a:solidFill>
            </a:endParaRPr>
          </a:p>
        </p:txBody>
      </p:sp>
      <p:sp>
        <p:nvSpPr>
          <p:cNvPr id="588842" name="AutoShape 42"/>
          <p:cNvSpPr>
            <a:spLocks noChangeArrowheads="1"/>
          </p:cNvSpPr>
          <p:nvPr/>
        </p:nvSpPr>
        <p:spPr bwMode="auto">
          <a:xfrm>
            <a:off x="390525" y="3140075"/>
            <a:ext cx="1247775" cy="714375"/>
          </a:xfrm>
          <a:prstGeom prst="roundRect">
            <a:avLst>
              <a:gd name="adj" fmla="val 16667"/>
            </a:avLst>
          </a:prstGeom>
          <a:solidFill>
            <a:srgbClr val="FFEA18"/>
          </a:solidFill>
          <a:ln w="12700">
            <a:solidFill>
              <a:srgbClr val="391C00"/>
            </a:solidFill>
            <a:round/>
            <a:headEnd/>
            <a:tailEnd/>
          </a:ln>
          <a:effectLst/>
        </p:spPr>
        <p:txBody>
          <a:bodyPr wrap="none" anchor="ctr">
            <a:spAutoFit/>
          </a:bodyPr>
          <a:lstStyle/>
          <a:p>
            <a:r>
              <a:rPr lang="en-US" sz="3600" b="1">
                <a:solidFill>
                  <a:srgbClr val="0F116A"/>
                </a:solidFill>
              </a:rPr>
              <a:t>DNA</a:t>
            </a:r>
            <a:endParaRPr lang="en-US" sz="3200" b="1">
              <a:solidFill>
                <a:schemeClr val="tx2"/>
              </a:solidFill>
            </a:endParaRPr>
          </a:p>
        </p:txBody>
      </p:sp>
      <p:sp>
        <p:nvSpPr>
          <p:cNvPr id="588843" name="AutoShape 43"/>
          <p:cNvSpPr>
            <a:spLocks noChangeArrowheads="1"/>
          </p:cNvSpPr>
          <p:nvPr/>
        </p:nvSpPr>
        <p:spPr bwMode="auto">
          <a:xfrm>
            <a:off x="7845425" y="3140075"/>
            <a:ext cx="1120775" cy="714375"/>
          </a:xfrm>
          <a:prstGeom prst="roundRect">
            <a:avLst>
              <a:gd name="adj" fmla="val 16667"/>
            </a:avLst>
          </a:prstGeom>
          <a:solidFill>
            <a:srgbClr val="CC0000"/>
          </a:solidFill>
          <a:ln w="12700">
            <a:solidFill>
              <a:srgbClr val="201A17"/>
            </a:solidFill>
            <a:round/>
            <a:headEnd/>
            <a:tailEnd/>
          </a:ln>
          <a:effectLst/>
        </p:spPr>
        <p:txBody>
          <a:bodyPr wrap="none" anchor="ctr">
            <a:spAutoFit/>
          </a:bodyPr>
          <a:lstStyle/>
          <a:p>
            <a:r>
              <a:rPr lang="en-US" sz="3600" b="1">
                <a:solidFill>
                  <a:schemeClr val="bg1"/>
                </a:solidFill>
              </a:rPr>
              <a:t>trait</a:t>
            </a:r>
            <a:endParaRPr lang="en-US" sz="3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anim calcmode="lin" valueType="num">
                                      <p:cBhvr additive="base">
                                        <p:cTn id="7" dur="500" fill="hold"/>
                                        <p:tgtEl>
                                          <p:spTgt spid="588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88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8803">
                                            <p:txEl>
                                              <p:pRg st="1" end="1"/>
                                            </p:txEl>
                                          </p:spTgt>
                                        </p:tgtEl>
                                        <p:attrNameLst>
                                          <p:attrName>style.visibility</p:attrName>
                                        </p:attrNameLst>
                                      </p:cBhvr>
                                      <p:to>
                                        <p:strVal val="visible"/>
                                      </p:to>
                                    </p:set>
                                    <p:anim calcmode="lin" valueType="num">
                                      <p:cBhvr additive="base">
                                        <p:cTn id="13" dur="500" fill="hold"/>
                                        <p:tgtEl>
                                          <p:spTgt spid="588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88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88842"/>
                                        </p:tgtEl>
                                        <p:attrNameLst>
                                          <p:attrName>style.visibility</p:attrName>
                                        </p:attrNameLst>
                                      </p:cBhvr>
                                      <p:to>
                                        <p:strVal val="visible"/>
                                      </p:to>
                                    </p:set>
                                    <p:animEffect transition="in" filter="wipe(left)">
                                      <p:cBhvr>
                                        <p:cTn id="19" dur="500"/>
                                        <p:tgtEl>
                                          <p:spTgt spid="588842"/>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588836"/>
                                        </p:tgtEl>
                                        <p:attrNameLst>
                                          <p:attrName>style.visibility</p:attrName>
                                        </p:attrNameLst>
                                      </p:cBhvr>
                                      <p:to>
                                        <p:strVal val="visible"/>
                                      </p:to>
                                    </p:set>
                                    <p:anim calcmode="lin" valueType="num">
                                      <p:cBhvr>
                                        <p:cTn id="24" dur="500" fill="hold"/>
                                        <p:tgtEl>
                                          <p:spTgt spid="588836"/>
                                        </p:tgtEl>
                                        <p:attrNameLst>
                                          <p:attrName>ppt_w</p:attrName>
                                        </p:attrNameLst>
                                      </p:cBhvr>
                                      <p:tavLst>
                                        <p:tav tm="0">
                                          <p:val>
                                            <p:fltVal val="0"/>
                                          </p:val>
                                        </p:tav>
                                        <p:tav tm="100000">
                                          <p:val>
                                            <p:strVal val="#ppt_w"/>
                                          </p:val>
                                        </p:tav>
                                      </p:tavLst>
                                    </p:anim>
                                    <p:anim calcmode="lin" valueType="num">
                                      <p:cBhvr>
                                        <p:cTn id="25" dur="500" fill="hold"/>
                                        <p:tgtEl>
                                          <p:spTgt spid="588836"/>
                                        </p:tgtEl>
                                        <p:attrNameLst>
                                          <p:attrName>ppt_h</p:attrName>
                                        </p:attrNameLst>
                                      </p:cBhvr>
                                      <p:tavLst>
                                        <p:tav tm="0">
                                          <p:val>
                                            <p:fltVal val="0"/>
                                          </p:val>
                                        </p:tav>
                                        <p:tav tm="100000">
                                          <p:val>
                                            <p:strVal val="#ppt_h"/>
                                          </p:val>
                                        </p:tav>
                                      </p:tavLst>
                                    </p:anim>
                                    <p:anim calcmode="lin" valueType="num">
                                      <p:cBhvr>
                                        <p:cTn id="26" dur="500" fill="hold"/>
                                        <p:tgtEl>
                                          <p:spTgt spid="588836"/>
                                        </p:tgtEl>
                                        <p:attrNameLst>
                                          <p:attrName>style.rotation</p:attrName>
                                        </p:attrNameLst>
                                      </p:cBhvr>
                                      <p:tavLst>
                                        <p:tav tm="0">
                                          <p:val>
                                            <p:fltVal val="360"/>
                                          </p:val>
                                        </p:tav>
                                        <p:tav tm="100000">
                                          <p:val>
                                            <p:fltVal val="0"/>
                                          </p:val>
                                        </p:tav>
                                      </p:tavLst>
                                    </p:anim>
                                    <p:animEffect transition="in" filter="fade">
                                      <p:cBhvr>
                                        <p:cTn id="27" dur="500"/>
                                        <p:tgtEl>
                                          <p:spTgt spid="588836"/>
                                        </p:tgtEl>
                                      </p:cBhvr>
                                    </p:animEffect>
                                  </p:childTnLst>
                                  <p:subTnLst>
                                    <p:audio>
                                      <p:cMediaNode>
                                        <p:cTn display="0" masterRel="sameClick">
                                          <p:stCondLst>
                                            <p:cond evt="begin" delay="0">
                                              <p:tn val="22"/>
                                            </p:cond>
                                          </p:stCondLst>
                                          <p:endCondLst>
                                            <p:cond evt="onStopAudio" delay="0">
                                              <p:tgtEl>
                                                <p:sldTgt/>
                                              </p:tgtEl>
                                            </p:cond>
                                          </p:endCondLst>
                                        </p:cTn>
                                        <p:tgtEl>
                                          <p:sndTgt r:embed="rId5" name="Arrow"/>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8839">
                                            <p:txEl>
                                              <p:pRg st="0" end="0"/>
                                            </p:txEl>
                                          </p:spTgt>
                                        </p:tgtEl>
                                        <p:attrNameLst>
                                          <p:attrName>style.visibility</p:attrName>
                                        </p:attrNameLst>
                                      </p:cBhvr>
                                      <p:to>
                                        <p:strVal val="visible"/>
                                      </p:to>
                                    </p:set>
                                    <p:animEffect transition="in" filter="wipe(left)">
                                      <p:cBhvr>
                                        <p:cTn id="32" dur="500"/>
                                        <p:tgtEl>
                                          <p:spTgt spid="588839">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8832"/>
                                        </p:tgtEl>
                                        <p:attrNameLst>
                                          <p:attrName>style.visibility</p:attrName>
                                        </p:attrNameLst>
                                      </p:cBhvr>
                                      <p:to>
                                        <p:strVal val="visible"/>
                                      </p:to>
                                    </p:set>
                                    <p:animEffect transition="in" filter="wipe(left)">
                                      <p:cBhvr>
                                        <p:cTn id="37" dur="500"/>
                                        <p:tgtEl>
                                          <p:spTgt spid="588832"/>
                                        </p:tgtEl>
                                      </p:cBhvr>
                                    </p:animEffect>
                                  </p:childTnLst>
                                  <p:subTnLst>
                                    <p:audio>
                                      <p:cMediaNode>
                                        <p:cTn display="0" masterRel="sameClick">
                                          <p:stCondLst>
                                            <p:cond evt="begin" delay="0">
                                              <p:tn val="35"/>
                                            </p:cond>
                                          </p:stCondLst>
                                          <p:endCondLst>
                                            <p:cond evt="onStopAudio" delay="0">
                                              <p:tgtEl>
                                                <p:sldTgt/>
                                              </p:tgtEl>
                                            </p:cond>
                                          </p:endCondLst>
                                        </p:cTn>
                                        <p:tgtEl>
                                          <p:sndTgt r:embed="rId5" name="Arrow"/>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8841"/>
                                        </p:tgtEl>
                                        <p:attrNameLst>
                                          <p:attrName>style.visibility</p:attrName>
                                        </p:attrNameLst>
                                      </p:cBhvr>
                                      <p:to>
                                        <p:strVal val="visible"/>
                                      </p:to>
                                    </p:set>
                                    <p:animEffect transition="in" filter="wipe(left)">
                                      <p:cBhvr>
                                        <p:cTn id="42" dur="500"/>
                                        <p:tgtEl>
                                          <p:spTgt spid="588841"/>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8837">
                                            <p:txEl>
                                              <p:pRg st="0" end="0"/>
                                            </p:txEl>
                                          </p:spTgt>
                                        </p:tgtEl>
                                        <p:attrNameLst>
                                          <p:attrName>style.visibility</p:attrName>
                                        </p:attrNameLst>
                                      </p:cBhvr>
                                      <p:to>
                                        <p:strVal val="visible"/>
                                      </p:to>
                                    </p:set>
                                    <p:animEffect transition="in" filter="wipe(left)">
                                      <p:cBhvr>
                                        <p:cTn id="47" dur="500"/>
                                        <p:tgtEl>
                                          <p:spTgt spid="588837">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6" name="Chimes"/>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88835"/>
                                        </p:tgtEl>
                                        <p:attrNameLst>
                                          <p:attrName>style.visibility</p:attrName>
                                        </p:attrNameLst>
                                      </p:cBhvr>
                                      <p:to>
                                        <p:strVal val="visible"/>
                                      </p:to>
                                    </p:set>
                                    <p:animEffect transition="in" filter="wipe(left)">
                                      <p:cBhvr>
                                        <p:cTn id="52" dur="500"/>
                                        <p:tgtEl>
                                          <p:spTgt spid="588835"/>
                                        </p:tgtEl>
                                      </p:cBhvr>
                                    </p:animEffect>
                                  </p:childTnLst>
                                  <p:subTnLst>
                                    <p:audio>
                                      <p:cMediaNode>
                                        <p:cTn display="0" masterRel="sameClick">
                                          <p:stCondLst>
                                            <p:cond evt="begin" delay="0">
                                              <p:tn val="50"/>
                                            </p:cond>
                                          </p:stCondLst>
                                          <p:endCondLst>
                                            <p:cond evt="onStopAudio" delay="0">
                                              <p:tgtEl>
                                                <p:sldTgt/>
                                              </p:tgtEl>
                                            </p:cond>
                                          </p:endCondLst>
                                        </p:cTn>
                                        <p:tgtEl>
                                          <p:sndTgt r:embed="rId5" name="Arrow"/>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88840"/>
                                        </p:tgtEl>
                                        <p:attrNameLst>
                                          <p:attrName>style.visibility</p:attrName>
                                        </p:attrNameLst>
                                      </p:cBhvr>
                                      <p:to>
                                        <p:strVal val="visible"/>
                                      </p:to>
                                    </p:set>
                                    <p:animEffect transition="in" filter="wipe(left)">
                                      <p:cBhvr>
                                        <p:cTn id="57" dur="500"/>
                                        <p:tgtEl>
                                          <p:spTgt spid="588840"/>
                                        </p:tgtEl>
                                      </p:cBhvr>
                                    </p:animEffect>
                                  </p:childTnLst>
                                  <p:subTnLst>
                                    <p:audio>
                                      <p:cMediaNode>
                                        <p:cTn display="0" masterRel="sameClick">
                                          <p:stCondLst>
                                            <p:cond evt="begin" delay="0">
                                              <p:tn val="55"/>
                                            </p:cond>
                                          </p:stCondLst>
                                          <p:endCondLst>
                                            <p:cond evt="onStopAudio" delay="0">
                                              <p:tgtEl>
                                                <p:sldTgt/>
                                              </p:tgtEl>
                                            </p:cond>
                                          </p:endCondLst>
                                        </p:cTn>
                                        <p:tgtEl>
                                          <p:sndTgt r:embed="rId4" name="Vibro Up"/>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88838">
                                            <p:txEl>
                                              <p:pRg st="0" end="0"/>
                                            </p:txEl>
                                          </p:spTgt>
                                        </p:tgtEl>
                                        <p:attrNameLst>
                                          <p:attrName>style.visibility</p:attrName>
                                        </p:attrNameLst>
                                      </p:cBhvr>
                                      <p:to>
                                        <p:strVal val="visible"/>
                                      </p:to>
                                    </p:set>
                                    <p:animEffect transition="in" filter="wipe(left)">
                                      <p:cBhvr>
                                        <p:cTn id="62" dur="500"/>
                                        <p:tgtEl>
                                          <p:spTgt spid="588838">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6" name="Chimes"/>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88831"/>
                                        </p:tgtEl>
                                        <p:attrNameLst>
                                          <p:attrName>style.visibility</p:attrName>
                                        </p:attrNameLst>
                                      </p:cBhvr>
                                      <p:to>
                                        <p:strVal val="visible"/>
                                      </p:to>
                                    </p:set>
                                    <p:animEffect transition="in" filter="wipe(left)">
                                      <p:cBhvr>
                                        <p:cTn id="67" dur="500"/>
                                        <p:tgtEl>
                                          <p:spTgt spid="588831"/>
                                        </p:tgtEl>
                                      </p:cBhvr>
                                    </p:animEffect>
                                  </p:childTnLst>
                                  <p:subTnLst>
                                    <p:audio>
                                      <p:cMediaNode>
                                        <p:cTn display="0" masterRel="sameClick">
                                          <p:stCondLst>
                                            <p:cond evt="begin" delay="0">
                                              <p:tn val="65"/>
                                            </p:cond>
                                          </p:stCondLst>
                                          <p:endCondLst>
                                            <p:cond evt="onStopAudio" delay="0">
                                              <p:tgtEl>
                                                <p:sldTgt/>
                                              </p:tgtEl>
                                            </p:cond>
                                          </p:endCondLst>
                                        </p:cTn>
                                        <p:tgtEl>
                                          <p:sndTgt r:embed="rId5" name="Arrow"/>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88843"/>
                                        </p:tgtEl>
                                        <p:attrNameLst>
                                          <p:attrName>style.visibility</p:attrName>
                                        </p:attrNameLst>
                                      </p:cBhvr>
                                      <p:to>
                                        <p:strVal val="visible"/>
                                      </p:to>
                                    </p:set>
                                    <p:animEffect transition="in" filter="wipe(left)">
                                      <p:cBhvr>
                                        <p:cTn id="72" dur="500"/>
                                        <p:tgtEl>
                                          <p:spTgt spid="588843"/>
                                        </p:tgtEl>
                                      </p:cBhvr>
                                    </p:animEffect>
                                  </p:childTnLst>
                                  <p:subTnLst>
                                    <p:audio>
                                      <p:cMediaNode>
                                        <p:cTn display="0" masterRel="sameClick">
                                          <p:stCondLst>
                                            <p:cond evt="begin" delay="0">
                                              <p:tn val="70"/>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autoUpdateAnimBg="0"/>
      <p:bldP spid="588831" grpId="0" animBg="1" autoUpdateAnimBg="0"/>
      <p:bldP spid="588832" grpId="0" animBg="1" autoUpdateAnimBg="0"/>
      <p:bldP spid="588835" grpId="0" animBg="1" autoUpdateAnimBg="0"/>
      <p:bldP spid="588836" grpId="0" animBg="1"/>
      <p:bldP spid="588837" grpId="0" build="p" autoUpdateAnimBg="0"/>
      <p:bldP spid="588838" grpId="0" build="p" autoUpdateAnimBg="0"/>
      <p:bldP spid="588839" grpId="0" build="p" autoUpdateAnimBg="0"/>
      <p:bldP spid="588840" grpId="0" animBg="1" autoUpdateAnimBg="0"/>
      <p:bldP spid="588841" grpId="0" animBg="1" autoUpdateAnimBg="0"/>
      <p:bldP spid="588842" grpId="0" animBg="1" autoUpdateAnimBg="0"/>
      <p:bldP spid="58884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Prokaryote vs. Eukaryote genes</a:t>
            </a:r>
          </a:p>
        </p:txBody>
      </p:sp>
      <p:sp>
        <p:nvSpPr>
          <p:cNvPr id="480259" name="Rectangle 3" descr="Rectangle: Click to edit Master text styles&#10;Second level&#10;Third level&#10;Fourth level&#10;Fifth level"/>
          <p:cNvSpPr>
            <a:spLocks noGrp="1" noChangeArrowheads="1"/>
          </p:cNvSpPr>
          <p:nvPr>
            <p:ph type="body" sz="half" idx="1"/>
          </p:nvPr>
        </p:nvSpPr>
        <p:spPr>
          <a:xfrm>
            <a:off x="838200" y="1371600"/>
            <a:ext cx="3810000" cy="3200400"/>
          </a:xfrm>
        </p:spPr>
        <p:txBody>
          <a:bodyPr/>
          <a:lstStyle/>
          <a:p>
            <a:r>
              <a:rPr lang="en-US" sz="2600"/>
              <a:t>Prokaryotes</a:t>
            </a:r>
          </a:p>
          <a:p>
            <a:pPr lvl="1"/>
            <a:r>
              <a:rPr lang="en-US"/>
              <a:t>DNA in cytoplasm</a:t>
            </a:r>
          </a:p>
          <a:p>
            <a:pPr lvl="1"/>
            <a:r>
              <a:rPr lang="en-US"/>
              <a:t>circular chromosome</a:t>
            </a:r>
          </a:p>
          <a:p>
            <a:pPr lvl="1"/>
            <a:r>
              <a:rPr lang="en-US"/>
              <a:t>naked DNA</a:t>
            </a:r>
          </a:p>
          <a:p>
            <a:pPr lvl="1"/>
            <a:endParaRPr lang="en-US"/>
          </a:p>
          <a:p>
            <a:pPr lvl="1"/>
            <a:r>
              <a:rPr lang="en-US"/>
              <a:t>no </a:t>
            </a:r>
            <a:r>
              <a:rPr lang="en-US" u="sng">
                <a:solidFill>
                  <a:srgbClr val="CC0000"/>
                </a:solidFill>
              </a:rPr>
              <a:t>introns</a:t>
            </a:r>
            <a:endParaRPr lang="en-US"/>
          </a:p>
        </p:txBody>
      </p:sp>
      <p:sp>
        <p:nvSpPr>
          <p:cNvPr id="480260" name="Rectangle 4" descr="Rectangle: Click to edit Master text styles&#10;Second level&#10;Third level&#10;Fourth level&#10;Fifth level"/>
          <p:cNvSpPr>
            <a:spLocks noGrp="1" noChangeArrowheads="1"/>
          </p:cNvSpPr>
          <p:nvPr>
            <p:ph type="body" sz="half" idx="2"/>
          </p:nvPr>
        </p:nvSpPr>
        <p:spPr>
          <a:xfrm>
            <a:off x="4800600" y="1371600"/>
            <a:ext cx="3810000" cy="3124200"/>
          </a:xfrm>
        </p:spPr>
        <p:txBody>
          <a:bodyPr/>
          <a:lstStyle/>
          <a:p>
            <a:r>
              <a:rPr lang="en-US" sz="2600"/>
              <a:t>Eukaryotes</a:t>
            </a:r>
          </a:p>
          <a:p>
            <a:pPr lvl="1"/>
            <a:r>
              <a:rPr lang="en-US"/>
              <a:t>DNA in nucleus</a:t>
            </a:r>
          </a:p>
          <a:p>
            <a:pPr lvl="1"/>
            <a:r>
              <a:rPr lang="en-US"/>
              <a:t>linear chromosomes</a:t>
            </a:r>
          </a:p>
          <a:p>
            <a:pPr lvl="1"/>
            <a:r>
              <a:rPr lang="en-US"/>
              <a:t>DNA wound on histone proteins</a:t>
            </a:r>
          </a:p>
          <a:p>
            <a:pPr lvl="1"/>
            <a:r>
              <a:rPr lang="en-US" u="sng">
                <a:solidFill>
                  <a:srgbClr val="CC0000"/>
                </a:solidFill>
              </a:rPr>
              <a:t>introns</a:t>
            </a:r>
            <a:r>
              <a:rPr lang="en-US"/>
              <a:t> vs. </a:t>
            </a:r>
            <a:r>
              <a:rPr lang="en-US" u="sng">
                <a:solidFill>
                  <a:srgbClr val="CC0000"/>
                </a:solidFill>
              </a:rPr>
              <a:t>exons</a:t>
            </a:r>
            <a:endParaRPr lang="en-US"/>
          </a:p>
        </p:txBody>
      </p:sp>
      <p:pic>
        <p:nvPicPr>
          <p:cNvPr id="480262" name="Picture 6" descr="f15-18a_the_eukaryotic__cb"/>
          <p:cNvPicPr>
            <a:picLocks noChangeAspect="1" noChangeArrowheads="1"/>
          </p:cNvPicPr>
          <p:nvPr/>
        </p:nvPicPr>
        <p:blipFill>
          <a:blip r:embed="rId5" cstate="print"/>
          <a:srcRect l="13499" t="34500" b="56700"/>
          <a:stretch>
            <a:fillRect/>
          </a:stretch>
        </p:blipFill>
        <p:spPr bwMode="auto">
          <a:xfrm>
            <a:off x="1327150" y="5435600"/>
            <a:ext cx="6248400" cy="477838"/>
          </a:xfrm>
          <a:prstGeom prst="rect">
            <a:avLst/>
          </a:prstGeom>
          <a:noFill/>
          <a:ln w="9525">
            <a:noFill/>
            <a:miter lim="800000"/>
            <a:headEnd/>
            <a:tailEnd/>
          </a:ln>
        </p:spPr>
      </p:pic>
      <p:sp>
        <p:nvSpPr>
          <p:cNvPr id="480263" name="Rectangle 7"/>
          <p:cNvSpPr>
            <a:spLocks noChangeArrowheads="1"/>
          </p:cNvSpPr>
          <p:nvPr/>
        </p:nvSpPr>
        <p:spPr bwMode="auto">
          <a:xfrm>
            <a:off x="433388" y="5364163"/>
            <a:ext cx="1328737" cy="641350"/>
          </a:xfrm>
          <a:prstGeom prst="rect">
            <a:avLst/>
          </a:prstGeom>
          <a:noFill/>
          <a:ln w="9525">
            <a:noFill/>
            <a:miter lim="800000"/>
            <a:headEnd/>
            <a:tailEnd/>
          </a:ln>
          <a:effectLst/>
        </p:spPr>
        <p:txBody>
          <a:bodyPr wrap="none" anchor="ctr">
            <a:spAutoFit/>
          </a:bodyPr>
          <a:lstStyle/>
          <a:p>
            <a:pPr algn="r"/>
            <a:r>
              <a:rPr lang="en-US" sz="1800" b="1">
                <a:solidFill>
                  <a:srgbClr val="000000"/>
                </a:solidFill>
                <a:sym typeface="Symbol" pitchFamily="48" charset="2"/>
              </a:rPr>
              <a:t>eukaryotic</a:t>
            </a:r>
          </a:p>
          <a:p>
            <a:pPr algn="r"/>
            <a:r>
              <a:rPr lang="en-US" sz="1800" b="1">
                <a:solidFill>
                  <a:srgbClr val="000000"/>
                </a:solidFill>
                <a:sym typeface="Symbol" pitchFamily="48" charset="2"/>
              </a:rPr>
              <a:t>DNA</a:t>
            </a:r>
          </a:p>
        </p:txBody>
      </p:sp>
      <p:grpSp>
        <p:nvGrpSpPr>
          <p:cNvPr id="480274" name="Group 18"/>
          <p:cNvGrpSpPr>
            <a:grpSpLocks/>
          </p:cNvGrpSpPr>
          <p:nvPr/>
        </p:nvGrpSpPr>
        <p:grpSpPr bwMode="auto">
          <a:xfrm>
            <a:off x="1739900" y="5805488"/>
            <a:ext cx="4192588" cy="519112"/>
            <a:chOff x="1076" y="3657"/>
            <a:chExt cx="2641" cy="327"/>
          </a:xfrm>
        </p:grpSpPr>
        <p:sp>
          <p:nvSpPr>
            <p:cNvPr id="480264" name="Rectangle 8"/>
            <p:cNvSpPr>
              <a:spLocks noChangeArrowheads="1"/>
            </p:cNvSpPr>
            <p:nvPr/>
          </p:nvSpPr>
          <p:spPr bwMode="auto">
            <a:xfrm>
              <a:off x="1076" y="3753"/>
              <a:ext cx="2641" cy="231"/>
            </a:xfrm>
            <a:prstGeom prst="rect">
              <a:avLst/>
            </a:prstGeom>
            <a:noFill/>
            <a:ln w="9525">
              <a:noFill/>
              <a:miter lim="800000"/>
              <a:headEnd/>
              <a:tailEnd/>
            </a:ln>
            <a:effectLst/>
          </p:spPr>
          <p:txBody>
            <a:bodyPr wrap="none" anchor="ctr">
              <a:spAutoFit/>
            </a:bodyPr>
            <a:lstStyle/>
            <a:p>
              <a:pPr algn="l"/>
              <a:r>
                <a:rPr lang="en-US" sz="1800" b="1">
                  <a:solidFill>
                    <a:srgbClr val="000000"/>
                  </a:solidFill>
                  <a:sym typeface="Symbol" pitchFamily="48" charset="2"/>
                </a:rPr>
                <a:t>exon = coding </a:t>
              </a:r>
              <a:r>
                <a:rPr lang="en-US" sz="1800" b="1">
                  <a:solidFill>
                    <a:srgbClr val="CC0000"/>
                  </a:solidFill>
                  <a:sym typeface="Symbol" pitchFamily="48" charset="2"/>
                </a:rPr>
                <a:t>(expressed)</a:t>
              </a:r>
              <a:r>
                <a:rPr lang="en-US" sz="1800" b="1">
                  <a:solidFill>
                    <a:srgbClr val="000000"/>
                  </a:solidFill>
                  <a:sym typeface="Symbol" pitchFamily="48" charset="2"/>
                </a:rPr>
                <a:t> sequence</a:t>
              </a:r>
            </a:p>
          </p:txBody>
        </p:sp>
        <p:sp>
          <p:nvSpPr>
            <p:cNvPr id="480266" name="Line 10"/>
            <p:cNvSpPr>
              <a:spLocks noChangeShapeType="1"/>
            </p:cNvSpPr>
            <p:nvPr/>
          </p:nvSpPr>
          <p:spPr bwMode="auto">
            <a:xfrm>
              <a:off x="1124" y="3657"/>
              <a:ext cx="192" cy="144"/>
            </a:xfrm>
            <a:prstGeom prst="line">
              <a:avLst/>
            </a:prstGeom>
            <a:noFill/>
            <a:ln w="25400">
              <a:solidFill>
                <a:srgbClr val="000000"/>
              </a:solidFill>
              <a:round/>
              <a:headEnd/>
              <a:tailEnd/>
            </a:ln>
            <a:effectLst/>
          </p:spPr>
          <p:txBody>
            <a:bodyPr wrap="none" anchor="ctr"/>
            <a:lstStyle/>
            <a:p>
              <a:endParaRPr lang="en-US"/>
            </a:p>
          </p:txBody>
        </p:sp>
        <p:sp>
          <p:nvSpPr>
            <p:cNvPr id="480267" name="Line 11"/>
            <p:cNvSpPr>
              <a:spLocks noChangeShapeType="1"/>
            </p:cNvSpPr>
            <p:nvPr/>
          </p:nvSpPr>
          <p:spPr bwMode="auto">
            <a:xfrm flipH="1">
              <a:off x="1316" y="3657"/>
              <a:ext cx="144" cy="144"/>
            </a:xfrm>
            <a:prstGeom prst="line">
              <a:avLst/>
            </a:prstGeom>
            <a:noFill/>
            <a:ln w="25400">
              <a:solidFill>
                <a:srgbClr val="000000"/>
              </a:solidFill>
              <a:round/>
              <a:headEnd/>
              <a:tailEnd/>
            </a:ln>
            <a:effectLst/>
          </p:spPr>
          <p:txBody>
            <a:bodyPr wrap="none" anchor="ctr"/>
            <a:lstStyle/>
            <a:p>
              <a:endParaRPr lang="en-US"/>
            </a:p>
          </p:txBody>
        </p:sp>
      </p:grpSp>
      <p:grpSp>
        <p:nvGrpSpPr>
          <p:cNvPr id="480275" name="Group 19"/>
          <p:cNvGrpSpPr>
            <a:grpSpLocks/>
          </p:cNvGrpSpPr>
          <p:nvPr/>
        </p:nvGrpSpPr>
        <p:grpSpPr bwMode="auto">
          <a:xfrm>
            <a:off x="2386013" y="5043488"/>
            <a:ext cx="4787900" cy="533400"/>
            <a:chOff x="1508" y="3177"/>
            <a:chExt cx="3016" cy="336"/>
          </a:xfrm>
        </p:grpSpPr>
        <p:grpSp>
          <p:nvGrpSpPr>
            <p:cNvPr id="480273" name="Group 17"/>
            <p:cNvGrpSpPr>
              <a:grpSpLocks/>
            </p:cNvGrpSpPr>
            <p:nvPr/>
          </p:nvGrpSpPr>
          <p:grpSpPr bwMode="auto">
            <a:xfrm>
              <a:off x="1556" y="3177"/>
              <a:ext cx="2968" cy="336"/>
              <a:chOff x="1556" y="3177"/>
              <a:chExt cx="2968" cy="336"/>
            </a:xfrm>
          </p:grpSpPr>
          <p:sp>
            <p:nvSpPr>
              <p:cNvPr id="480265" name="Rectangle 9"/>
              <p:cNvSpPr>
                <a:spLocks noChangeArrowheads="1"/>
              </p:cNvSpPr>
              <p:nvPr/>
            </p:nvSpPr>
            <p:spPr bwMode="auto">
              <a:xfrm>
                <a:off x="1556" y="3177"/>
                <a:ext cx="2968" cy="231"/>
              </a:xfrm>
              <a:prstGeom prst="rect">
                <a:avLst/>
              </a:prstGeom>
              <a:noFill/>
              <a:ln w="9525">
                <a:noFill/>
                <a:miter lim="800000"/>
                <a:headEnd/>
                <a:tailEnd/>
              </a:ln>
              <a:effectLst/>
            </p:spPr>
            <p:txBody>
              <a:bodyPr wrap="none" anchor="ctr">
                <a:spAutoFit/>
              </a:bodyPr>
              <a:lstStyle/>
              <a:p>
                <a:pPr algn="l"/>
                <a:r>
                  <a:rPr lang="en-US" sz="1800" b="1">
                    <a:solidFill>
                      <a:srgbClr val="000000"/>
                    </a:solidFill>
                    <a:sym typeface="Symbol" pitchFamily="48" charset="2"/>
                  </a:rPr>
                  <a:t>intron = noncoding </a:t>
                </a:r>
                <a:r>
                  <a:rPr lang="en-US" sz="1800" b="1">
                    <a:solidFill>
                      <a:srgbClr val="CC0000"/>
                    </a:solidFill>
                    <a:sym typeface="Symbol" pitchFamily="48" charset="2"/>
                  </a:rPr>
                  <a:t>(inbetween)</a:t>
                </a:r>
                <a:r>
                  <a:rPr lang="en-US" sz="1800" b="1">
                    <a:solidFill>
                      <a:srgbClr val="000000"/>
                    </a:solidFill>
                    <a:sym typeface="Symbol" pitchFamily="48" charset="2"/>
                  </a:rPr>
                  <a:t> sequence</a:t>
                </a:r>
              </a:p>
            </p:txBody>
          </p:sp>
          <p:sp>
            <p:nvSpPr>
              <p:cNvPr id="480268" name="Line 12"/>
              <p:cNvSpPr>
                <a:spLocks noChangeShapeType="1"/>
              </p:cNvSpPr>
              <p:nvPr/>
            </p:nvSpPr>
            <p:spPr bwMode="auto">
              <a:xfrm>
                <a:off x="1700" y="3369"/>
                <a:ext cx="192" cy="144"/>
              </a:xfrm>
              <a:prstGeom prst="line">
                <a:avLst/>
              </a:prstGeom>
              <a:noFill/>
              <a:ln w="25400">
                <a:solidFill>
                  <a:srgbClr val="000000"/>
                </a:solidFill>
                <a:round/>
                <a:headEnd/>
                <a:tailEnd/>
              </a:ln>
              <a:effectLst/>
            </p:spPr>
            <p:txBody>
              <a:bodyPr wrap="none" anchor="ctr"/>
              <a:lstStyle/>
              <a:p>
                <a:endParaRPr lang="en-US"/>
              </a:p>
            </p:txBody>
          </p:sp>
        </p:grpSp>
        <p:sp>
          <p:nvSpPr>
            <p:cNvPr id="480269" name="Line 13"/>
            <p:cNvSpPr>
              <a:spLocks noChangeShapeType="1"/>
            </p:cNvSpPr>
            <p:nvPr/>
          </p:nvSpPr>
          <p:spPr bwMode="auto">
            <a:xfrm flipH="1">
              <a:off x="1508" y="3369"/>
              <a:ext cx="192" cy="144"/>
            </a:xfrm>
            <a:prstGeom prst="line">
              <a:avLst/>
            </a:prstGeom>
            <a:noFill/>
            <a:ln w="25400">
              <a:solidFill>
                <a:srgbClr val="0000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0259">
                                            <p:txEl>
                                              <p:pRg st="1" end="1"/>
                                            </p:txEl>
                                          </p:spTgt>
                                        </p:tgtEl>
                                        <p:attrNameLst>
                                          <p:attrName>style.visibility</p:attrName>
                                        </p:attrNameLst>
                                      </p:cBhvr>
                                      <p:to>
                                        <p:strVal val="visible"/>
                                      </p:to>
                                    </p:set>
                                    <p:animEffect transition="in" filter="wipe(left)">
                                      <p:cBhvr>
                                        <p:cTn id="7" dur="500"/>
                                        <p:tgtEl>
                                          <p:spTgt spid="480259">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0260">
                                            <p:txEl>
                                              <p:pRg st="1" end="1"/>
                                            </p:txEl>
                                          </p:spTgt>
                                        </p:tgtEl>
                                        <p:attrNameLst>
                                          <p:attrName>style.visibility</p:attrName>
                                        </p:attrNameLst>
                                      </p:cBhvr>
                                      <p:to>
                                        <p:strVal val="visible"/>
                                      </p:to>
                                    </p:set>
                                    <p:animEffect transition="in" filter="wipe(left)">
                                      <p:cBhvr>
                                        <p:cTn id="12" dur="500"/>
                                        <p:tgtEl>
                                          <p:spTgt spid="48026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wipe(left)">
                                      <p:cBhvr>
                                        <p:cTn id="17" dur="500"/>
                                        <p:tgtEl>
                                          <p:spTgt spid="480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0260">
                                            <p:txEl>
                                              <p:pRg st="2" end="2"/>
                                            </p:txEl>
                                          </p:spTgt>
                                        </p:tgtEl>
                                        <p:attrNameLst>
                                          <p:attrName>style.visibility</p:attrName>
                                        </p:attrNameLst>
                                      </p:cBhvr>
                                      <p:to>
                                        <p:strVal val="visible"/>
                                      </p:to>
                                    </p:set>
                                    <p:animEffect transition="in" filter="wipe(left)">
                                      <p:cBhvr>
                                        <p:cTn id="22" dur="500"/>
                                        <p:tgtEl>
                                          <p:spTgt spid="480260">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0259">
                                            <p:txEl>
                                              <p:pRg st="3" end="3"/>
                                            </p:txEl>
                                          </p:spTgt>
                                        </p:tgtEl>
                                        <p:attrNameLst>
                                          <p:attrName>style.visibility</p:attrName>
                                        </p:attrNameLst>
                                      </p:cBhvr>
                                      <p:to>
                                        <p:strVal val="visible"/>
                                      </p:to>
                                    </p:set>
                                    <p:animEffect transition="in" filter="wipe(left)">
                                      <p:cBhvr>
                                        <p:cTn id="27" dur="500"/>
                                        <p:tgtEl>
                                          <p:spTgt spid="48025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0260">
                                            <p:txEl>
                                              <p:pRg st="3" end="3"/>
                                            </p:txEl>
                                          </p:spTgt>
                                        </p:tgtEl>
                                        <p:attrNameLst>
                                          <p:attrName>style.visibility</p:attrName>
                                        </p:attrNameLst>
                                      </p:cBhvr>
                                      <p:to>
                                        <p:strVal val="visible"/>
                                      </p:to>
                                    </p:set>
                                    <p:animEffect transition="in" filter="wipe(left)">
                                      <p:cBhvr>
                                        <p:cTn id="32" dur="500"/>
                                        <p:tgtEl>
                                          <p:spTgt spid="480260">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0259">
                                            <p:txEl>
                                              <p:pRg st="5" end="5"/>
                                            </p:txEl>
                                          </p:spTgt>
                                        </p:tgtEl>
                                        <p:attrNameLst>
                                          <p:attrName>style.visibility</p:attrName>
                                        </p:attrNameLst>
                                      </p:cBhvr>
                                      <p:to>
                                        <p:strVal val="visible"/>
                                      </p:to>
                                    </p:set>
                                    <p:animEffect transition="in" filter="wipe(left)">
                                      <p:cBhvr>
                                        <p:cTn id="37" dur="500"/>
                                        <p:tgtEl>
                                          <p:spTgt spid="48025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0260">
                                            <p:txEl>
                                              <p:pRg st="4" end="4"/>
                                            </p:txEl>
                                          </p:spTgt>
                                        </p:tgtEl>
                                        <p:attrNameLst>
                                          <p:attrName>style.visibility</p:attrName>
                                        </p:attrNameLst>
                                      </p:cBhvr>
                                      <p:to>
                                        <p:strVal val="visible"/>
                                      </p:to>
                                    </p:set>
                                    <p:animEffect transition="in" filter="wipe(left)">
                                      <p:cBhvr>
                                        <p:cTn id="42" dur="500"/>
                                        <p:tgtEl>
                                          <p:spTgt spid="480260">
                                            <p:txEl>
                                              <p:pRg st="4" end="4"/>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0275"/>
                                        </p:tgtEl>
                                        <p:attrNameLst>
                                          <p:attrName>style.visibility</p:attrName>
                                        </p:attrNameLst>
                                      </p:cBhvr>
                                      <p:to>
                                        <p:strVal val="visible"/>
                                      </p:to>
                                    </p:set>
                                    <p:animEffect transition="in" filter="wipe(left)">
                                      <p:cBhvr>
                                        <p:cTn id="47" dur="500"/>
                                        <p:tgtEl>
                                          <p:spTgt spid="480275"/>
                                        </p:tgtEl>
                                      </p:cBhvr>
                                    </p:animEffect>
                                  </p:childTnLst>
                                  <p:subTnLst>
                                    <p:audio>
                                      <p:cMediaNode>
                                        <p:cTn display="0" masterRel="sameClick">
                                          <p:stCondLst>
                                            <p:cond evt="begin" delay="0">
                                              <p:tn val="45"/>
                                            </p:cond>
                                          </p:stCondLst>
                                          <p:endCondLst>
                                            <p:cond evt="onStopAudio" delay="0">
                                              <p:tgtEl>
                                                <p:sldTgt/>
                                              </p:tgtEl>
                                            </p:cond>
                                          </p:endCondLst>
                                        </p:cTn>
                                        <p:tgtEl>
                                          <p:sndTgt r:embed="rId4" name="Vibro Up"/>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0274"/>
                                        </p:tgtEl>
                                        <p:attrNameLst>
                                          <p:attrName>style.visibility</p:attrName>
                                        </p:attrNameLst>
                                      </p:cBhvr>
                                      <p:to>
                                        <p:strVal val="visible"/>
                                      </p:to>
                                    </p:set>
                                    <p:animEffect transition="in" filter="wipe(left)">
                                      <p:cBhvr>
                                        <p:cTn id="52" dur="500"/>
                                        <p:tgtEl>
                                          <p:spTgt spid="480274"/>
                                        </p:tgtEl>
                                      </p:cBhvr>
                                    </p:animEffect>
                                  </p:childTnLst>
                                  <p:subTnLst>
                                    <p:audio>
                                      <p:cMediaNode>
                                        <p:cTn display="0" masterRel="sameClick">
                                          <p:stCondLst>
                                            <p:cond evt="begin" delay="0">
                                              <p:tn val="50"/>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autoUpdateAnimBg="0"/>
      <p:bldP spid="48026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2437" name="Picture 5" descr="17-02-TranscriptTranslat-L5"/>
          <p:cNvPicPr>
            <a:picLocks noChangeAspect="1" noChangeArrowheads="1"/>
          </p:cNvPicPr>
          <p:nvPr/>
        </p:nvPicPr>
        <p:blipFill>
          <a:blip r:embed="rId4" cstate="print"/>
          <a:srcRect r="8421" b="64799"/>
          <a:stretch>
            <a:fillRect/>
          </a:stretch>
        </p:blipFill>
        <p:spPr bwMode="auto">
          <a:xfrm>
            <a:off x="990600" y="4311650"/>
            <a:ext cx="3733800" cy="2520950"/>
          </a:xfrm>
          <a:prstGeom prst="rect">
            <a:avLst/>
          </a:prstGeom>
          <a:noFill/>
          <a:ln w="9525">
            <a:noFill/>
            <a:miter lim="800000"/>
            <a:headEnd/>
            <a:tailEnd/>
          </a:ln>
        </p:spPr>
      </p:pic>
      <p:pic>
        <p:nvPicPr>
          <p:cNvPr id="402436" name="Picture 4" descr="17-02-TranscriptTranslat-L5"/>
          <p:cNvPicPr>
            <a:picLocks noChangeAspect="1" noChangeArrowheads="1"/>
          </p:cNvPicPr>
          <p:nvPr/>
        </p:nvPicPr>
        <p:blipFill>
          <a:blip r:embed="rId4" cstate="print"/>
          <a:srcRect t="36000" r="8421" b="3600"/>
          <a:stretch>
            <a:fillRect/>
          </a:stretch>
        </p:blipFill>
        <p:spPr bwMode="auto">
          <a:xfrm>
            <a:off x="5334000" y="2819400"/>
            <a:ext cx="3487738" cy="4038600"/>
          </a:xfrm>
          <a:prstGeom prst="rect">
            <a:avLst/>
          </a:prstGeom>
          <a:noFill/>
          <a:ln w="9525">
            <a:noFill/>
            <a:miter lim="800000"/>
            <a:headEnd/>
            <a:tailEnd/>
          </a:ln>
        </p:spPr>
      </p:pic>
      <p:sp>
        <p:nvSpPr>
          <p:cNvPr id="402434" name="Rectangle 2"/>
          <p:cNvSpPr>
            <a:spLocks noGrp="1" noChangeArrowheads="1"/>
          </p:cNvSpPr>
          <p:nvPr>
            <p:ph type="title"/>
          </p:nvPr>
        </p:nvSpPr>
        <p:spPr>
          <a:xfrm>
            <a:off x="609600" y="685800"/>
            <a:ext cx="8534400" cy="762000"/>
          </a:xfrm>
        </p:spPr>
        <p:txBody>
          <a:bodyPr/>
          <a:lstStyle/>
          <a:p>
            <a:r>
              <a:rPr lang="en-US" sz="3200"/>
              <a:t>Translation: prokaryotes vs. eukaryotes</a:t>
            </a:r>
          </a:p>
        </p:txBody>
      </p:sp>
      <p:sp>
        <p:nvSpPr>
          <p:cNvPr id="402435" name="Rectangle 3" descr="Rectangle: Click to edit Master text styles&#10;Second level&#10;Third level&#10;Fourth level&#10;Fifth level"/>
          <p:cNvSpPr>
            <a:spLocks noGrp="1" noChangeArrowheads="1"/>
          </p:cNvSpPr>
          <p:nvPr>
            <p:ph type="body" idx="1"/>
          </p:nvPr>
        </p:nvSpPr>
        <p:spPr>
          <a:xfrm>
            <a:off x="685800" y="1371600"/>
            <a:ext cx="8124825" cy="3138488"/>
          </a:xfrm>
        </p:spPr>
        <p:txBody>
          <a:bodyPr/>
          <a:lstStyle/>
          <a:p>
            <a:pPr>
              <a:lnSpc>
                <a:spcPct val="90000"/>
              </a:lnSpc>
            </a:pPr>
            <a:r>
              <a:rPr lang="en-US"/>
              <a:t>Differences between prokaryotes &amp; eukaryotes</a:t>
            </a:r>
          </a:p>
          <a:p>
            <a:pPr lvl="1">
              <a:lnSpc>
                <a:spcPct val="90000"/>
              </a:lnSpc>
            </a:pPr>
            <a:r>
              <a:rPr lang="en-US"/>
              <a:t>time &amp; physical separation between processes</a:t>
            </a:r>
          </a:p>
          <a:p>
            <a:pPr lvl="2">
              <a:lnSpc>
                <a:spcPct val="90000"/>
              </a:lnSpc>
            </a:pPr>
            <a:r>
              <a:rPr lang="en-US"/>
              <a:t>takes eukaryote ~1 hour </a:t>
            </a:r>
            <a:br>
              <a:rPr lang="en-US"/>
            </a:br>
            <a:r>
              <a:rPr lang="en-US"/>
              <a:t>from DNA to protein</a:t>
            </a:r>
          </a:p>
          <a:p>
            <a:pPr lvl="1">
              <a:lnSpc>
                <a:spcPct val="90000"/>
              </a:lnSpc>
            </a:pPr>
            <a:r>
              <a:rPr lang="en-US"/>
              <a:t>no RNA processing</a:t>
            </a:r>
          </a:p>
        </p:txBody>
      </p:sp>
      <p:sp>
        <p:nvSpPr>
          <p:cNvPr id="402438" name="Rectangle 6"/>
          <p:cNvSpPr>
            <a:spLocks noChangeArrowheads="1"/>
          </p:cNvSpPr>
          <p:nvPr/>
        </p:nvSpPr>
        <p:spPr bwMode="auto">
          <a:xfrm>
            <a:off x="6030913" y="427038"/>
            <a:ext cx="3003550" cy="366712"/>
          </a:xfrm>
          <a:prstGeom prst="rect">
            <a:avLst/>
          </a:prstGeom>
          <a:noFill/>
          <a:ln w="9525">
            <a:noFill/>
            <a:miter lim="800000"/>
            <a:headEnd/>
            <a:tailEnd/>
          </a:ln>
          <a:effectLst/>
        </p:spPr>
        <p:txBody>
          <a:bodyPr wrap="none">
            <a:spAutoFit/>
          </a:bodyPr>
          <a:lstStyle/>
          <a:p>
            <a:pPr eaLnBrk="1" hangingPunct="1"/>
            <a:r>
              <a:rPr lang="en-US" sz="1800">
                <a:hlinkClick r:id="rId5"/>
              </a:rPr>
              <a:t>SEE PROCESSING VIDEO</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2435">
                                            <p:txEl>
                                              <p:pRg st="1" end="1"/>
                                            </p:txEl>
                                          </p:spTgt>
                                        </p:tgtEl>
                                        <p:attrNameLst>
                                          <p:attrName>style.visibility</p:attrName>
                                        </p:attrNameLst>
                                      </p:cBhvr>
                                      <p:to>
                                        <p:strVal val="visible"/>
                                      </p:to>
                                    </p:set>
                                    <p:anim calcmode="lin" valueType="num">
                                      <p:cBhvr additive="base">
                                        <p:cTn id="7" dur="500" fill="hold"/>
                                        <p:tgtEl>
                                          <p:spTgt spid="4024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2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2435">
                                            <p:txEl>
                                              <p:pRg st="2" end="2"/>
                                            </p:txEl>
                                          </p:spTgt>
                                        </p:tgtEl>
                                        <p:attrNameLst>
                                          <p:attrName>style.visibility</p:attrName>
                                        </p:attrNameLst>
                                      </p:cBhvr>
                                      <p:to>
                                        <p:strVal val="visible"/>
                                      </p:to>
                                    </p:set>
                                    <p:anim calcmode="lin" valueType="num">
                                      <p:cBhvr additive="base">
                                        <p:cTn id="13" dur="500" fill="hold"/>
                                        <p:tgtEl>
                                          <p:spTgt spid="4024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2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2435">
                                            <p:txEl>
                                              <p:pRg st="3" end="3"/>
                                            </p:txEl>
                                          </p:spTgt>
                                        </p:tgtEl>
                                        <p:attrNameLst>
                                          <p:attrName>style.visibility</p:attrName>
                                        </p:attrNameLst>
                                      </p:cBhvr>
                                      <p:to>
                                        <p:strVal val="visible"/>
                                      </p:to>
                                    </p:set>
                                    <p:anim calcmode="lin" valueType="num">
                                      <p:cBhvr additive="base">
                                        <p:cTn id="19" dur="500" fill="hold"/>
                                        <p:tgtEl>
                                          <p:spTgt spid="402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2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pic>
        <p:nvPicPr>
          <p:cNvPr id="728066" name="Picture 2"/>
          <p:cNvPicPr>
            <a:picLocks noChangeAspect="1" noChangeArrowheads="1"/>
          </p:cNvPicPr>
          <p:nvPr/>
        </p:nvPicPr>
        <p:blipFill>
          <a:blip r:embed="rId3" cstate="print"/>
          <a:srcRect r="3546" b="3360"/>
          <a:stretch>
            <a:fillRect/>
          </a:stretch>
        </p:blipFill>
        <p:spPr bwMode="auto">
          <a:xfrm>
            <a:off x="4848225" y="990600"/>
            <a:ext cx="4219575" cy="5713413"/>
          </a:xfrm>
          <a:prstGeom prst="rect">
            <a:avLst/>
          </a:prstGeom>
          <a:noFill/>
        </p:spPr>
      </p:pic>
      <p:sp>
        <p:nvSpPr>
          <p:cNvPr id="728067" name="Rectangle 3"/>
          <p:cNvSpPr>
            <a:spLocks noGrp="1" noChangeArrowheads="1"/>
          </p:cNvSpPr>
          <p:nvPr>
            <p:ph type="title"/>
          </p:nvPr>
        </p:nvSpPr>
        <p:spPr/>
        <p:txBody>
          <a:bodyPr/>
          <a:lstStyle/>
          <a:p>
            <a:r>
              <a:rPr lang="en-US"/>
              <a:t>Mutations </a:t>
            </a:r>
          </a:p>
        </p:txBody>
      </p:sp>
      <p:sp>
        <p:nvSpPr>
          <p:cNvPr id="728068" name="Rectangle 4" descr="Rectangle: Click to edit Master text styles&#10;Second level&#10;Third level&#10;Fourth level&#10;Fifth level"/>
          <p:cNvSpPr>
            <a:spLocks noGrp="1" noChangeArrowheads="1"/>
          </p:cNvSpPr>
          <p:nvPr>
            <p:ph type="body" idx="1"/>
          </p:nvPr>
        </p:nvSpPr>
        <p:spPr>
          <a:xfrm>
            <a:off x="533400" y="1371600"/>
            <a:ext cx="4572000" cy="4419600"/>
          </a:xfrm>
        </p:spPr>
        <p:txBody>
          <a:bodyPr/>
          <a:lstStyle/>
          <a:p>
            <a:pPr>
              <a:lnSpc>
                <a:spcPct val="90000"/>
              </a:lnSpc>
            </a:pPr>
            <a:r>
              <a:rPr lang="en-US"/>
              <a:t>Point mutations</a:t>
            </a:r>
          </a:p>
          <a:p>
            <a:pPr lvl="1">
              <a:lnSpc>
                <a:spcPct val="90000"/>
              </a:lnSpc>
            </a:pPr>
            <a:r>
              <a:rPr lang="en-US"/>
              <a:t>single base change</a:t>
            </a:r>
          </a:p>
          <a:p>
            <a:pPr lvl="1">
              <a:lnSpc>
                <a:spcPct val="90000"/>
              </a:lnSpc>
            </a:pPr>
            <a:r>
              <a:rPr lang="en-US"/>
              <a:t>base-pair substitution</a:t>
            </a:r>
          </a:p>
          <a:p>
            <a:pPr lvl="2">
              <a:lnSpc>
                <a:spcPct val="90000"/>
              </a:lnSpc>
            </a:pPr>
            <a:r>
              <a:rPr lang="en-US"/>
              <a:t>silent mutation</a:t>
            </a:r>
          </a:p>
          <a:p>
            <a:pPr lvl="3">
              <a:lnSpc>
                <a:spcPct val="90000"/>
              </a:lnSpc>
            </a:pPr>
            <a:r>
              <a:rPr lang="en-US"/>
              <a:t>no amino acid change</a:t>
            </a:r>
          </a:p>
          <a:p>
            <a:pPr lvl="3">
              <a:lnSpc>
                <a:spcPct val="90000"/>
              </a:lnSpc>
            </a:pPr>
            <a:r>
              <a:rPr lang="en-US"/>
              <a:t>redundancy in code</a:t>
            </a:r>
          </a:p>
          <a:p>
            <a:pPr lvl="2">
              <a:lnSpc>
                <a:spcPct val="90000"/>
              </a:lnSpc>
            </a:pPr>
            <a:r>
              <a:rPr lang="en-US"/>
              <a:t>missense</a:t>
            </a:r>
          </a:p>
          <a:p>
            <a:pPr lvl="3">
              <a:lnSpc>
                <a:spcPct val="90000"/>
              </a:lnSpc>
            </a:pPr>
            <a:r>
              <a:rPr lang="en-US"/>
              <a:t>change amino acid</a:t>
            </a:r>
          </a:p>
          <a:p>
            <a:pPr lvl="2">
              <a:lnSpc>
                <a:spcPct val="90000"/>
              </a:lnSpc>
            </a:pPr>
            <a:r>
              <a:rPr lang="en-US"/>
              <a:t>nonsense</a:t>
            </a:r>
          </a:p>
          <a:p>
            <a:pPr lvl="3">
              <a:lnSpc>
                <a:spcPct val="90000"/>
              </a:lnSpc>
            </a:pPr>
            <a:r>
              <a:rPr lang="en-US"/>
              <a:t>change to stop codon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609600" y="685800"/>
            <a:ext cx="8534400" cy="762000"/>
          </a:xfrm>
        </p:spPr>
        <p:txBody>
          <a:bodyPr/>
          <a:lstStyle/>
          <a:p>
            <a:r>
              <a:rPr lang="en-US" sz="3200"/>
              <a:t>Point mutation leads to Sickle cell anemia</a:t>
            </a:r>
            <a:endParaRPr lang="en-US"/>
          </a:p>
        </p:txBody>
      </p:sp>
      <p:pic>
        <p:nvPicPr>
          <p:cNvPr id="730115" name="Picture 3" descr="17-23-SickleCellDisease-L"/>
          <p:cNvPicPr>
            <a:picLocks noChangeAspect="1" noChangeArrowheads="1"/>
          </p:cNvPicPr>
          <p:nvPr/>
        </p:nvPicPr>
        <p:blipFill>
          <a:blip r:embed="rId3" cstate="print"/>
          <a:srcRect b="4045"/>
          <a:stretch>
            <a:fillRect/>
          </a:stretch>
        </p:blipFill>
        <p:spPr bwMode="auto">
          <a:xfrm>
            <a:off x="1066800" y="1882775"/>
            <a:ext cx="7173913" cy="4594225"/>
          </a:xfrm>
          <a:prstGeom prst="rect">
            <a:avLst/>
          </a:prstGeom>
          <a:noFill/>
        </p:spPr>
      </p:pic>
      <p:sp>
        <p:nvSpPr>
          <p:cNvPr id="730116" name="Rectangle 4" descr="Rectangle: Click to edit Master text styles&#10;Second level&#10;Third level&#10;Fourth level&#10;Fifth level"/>
          <p:cNvSpPr>
            <a:spLocks noGrp="1" noChangeArrowheads="1"/>
          </p:cNvSpPr>
          <p:nvPr>
            <p:ph type="body" idx="1"/>
          </p:nvPr>
        </p:nvSpPr>
        <p:spPr>
          <a:xfrm>
            <a:off x="381000" y="1600200"/>
            <a:ext cx="4114800" cy="468313"/>
          </a:xfrm>
          <a:solidFill>
            <a:srgbClr val="FFCC18"/>
          </a:solidFill>
          <a:ln/>
        </p:spPr>
        <p:txBody>
          <a:bodyPr/>
          <a:lstStyle/>
          <a:p>
            <a:pPr>
              <a:lnSpc>
                <a:spcPct val="90000"/>
              </a:lnSpc>
              <a:buFont typeface="Wingdings" pitchFamily="48" charset="2"/>
              <a:buNone/>
            </a:pPr>
            <a:r>
              <a:rPr lang="en-US" sz="2600"/>
              <a:t>What kind of mutation?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r>
              <a:rPr lang="en-US"/>
              <a:t>Sickle cell anemia</a:t>
            </a:r>
          </a:p>
        </p:txBody>
      </p:sp>
      <p:pic>
        <p:nvPicPr>
          <p:cNvPr id="732163" name="Picture 3" descr="05-19-SickleCellDisease-L"/>
          <p:cNvPicPr>
            <a:picLocks noChangeAspect="1" noChangeArrowheads="1"/>
          </p:cNvPicPr>
          <p:nvPr/>
        </p:nvPicPr>
        <p:blipFill>
          <a:blip r:embed="rId3" cstate="print"/>
          <a:srcRect b="4538"/>
          <a:stretch>
            <a:fillRect/>
          </a:stretch>
        </p:blipFill>
        <p:spPr bwMode="auto">
          <a:xfrm>
            <a:off x="762000" y="1511300"/>
            <a:ext cx="8235950" cy="43561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609600" y="0"/>
            <a:ext cx="2819400" cy="1143000"/>
          </a:xfrm>
        </p:spPr>
        <p:txBody>
          <a:bodyPr/>
          <a:lstStyle/>
          <a:p>
            <a:r>
              <a:rPr lang="en-US"/>
              <a:t>Mutations </a:t>
            </a:r>
          </a:p>
        </p:txBody>
      </p:sp>
      <p:pic>
        <p:nvPicPr>
          <p:cNvPr id="734211" name="Picture 3" descr="17-24a-PointMutations-L"/>
          <p:cNvPicPr>
            <a:picLocks noChangeAspect="1" noChangeArrowheads="1"/>
          </p:cNvPicPr>
          <p:nvPr/>
        </p:nvPicPr>
        <p:blipFill>
          <a:blip r:embed="rId3" cstate="print"/>
          <a:srcRect b="3600"/>
          <a:stretch>
            <a:fillRect/>
          </a:stretch>
        </p:blipFill>
        <p:spPr bwMode="auto">
          <a:xfrm>
            <a:off x="4776788" y="381000"/>
            <a:ext cx="4367212" cy="6477000"/>
          </a:xfrm>
          <a:prstGeom prst="rect">
            <a:avLst/>
          </a:prstGeom>
          <a:noFill/>
        </p:spPr>
      </p:pic>
      <p:sp>
        <p:nvSpPr>
          <p:cNvPr id="734212" name="Rectangle 4" descr="Rectangle: Click to edit Master text styles&#10;Second level&#10;Third level&#10;Fourth level&#10;Fifth level"/>
          <p:cNvSpPr>
            <a:spLocks noGrp="1" noChangeArrowheads="1"/>
          </p:cNvSpPr>
          <p:nvPr>
            <p:ph type="body" idx="1"/>
          </p:nvPr>
        </p:nvSpPr>
        <p:spPr>
          <a:xfrm>
            <a:off x="0" y="1066800"/>
            <a:ext cx="4876800" cy="5257800"/>
          </a:xfrm>
        </p:spPr>
        <p:txBody>
          <a:bodyPr/>
          <a:lstStyle/>
          <a:p>
            <a:r>
              <a:rPr lang="en-US"/>
              <a:t>Frameshift </a:t>
            </a:r>
          </a:p>
          <a:p>
            <a:pPr lvl="1"/>
            <a:r>
              <a:rPr lang="en-US"/>
              <a:t>shift in the reading frame</a:t>
            </a:r>
          </a:p>
          <a:p>
            <a:pPr lvl="2"/>
            <a:r>
              <a:rPr lang="en-US"/>
              <a:t>changes everything “downstream”</a:t>
            </a:r>
          </a:p>
          <a:p>
            <a:pPr lvl="1"/>
            <a:r>
              <a:rPr lang="en-US"/>
              <a:t>insertions</a:t>
            </a:r>
          </a:p>
          <a:p>
            <a:pPr lvl="2"/>
            <a:r>
              <a:rPr lang="en-US"/>
              <a:t>adding base(s)</a:t>
            </a:r>
          </a:p>
          <a:p>
            <a:pPr lvl="1"/>
            <a:r>
              <a:rPr lang="en-US"/>
              <a:t>deletions</a:t>
            </a:r>
          </a:p>
          <a:p>
            <a:pPr lvl="2"/>
            <a:r>
              <a:rPr lang="en-US"/>
              <a:t>losing base(s)</a:t>
            </a:r>
          </a:p>
          <a:p>
            <a:pPr lvl="1"/>
            <a:r>
              <a:rPr lang="en-US"/>
              <a:t>More damaging at</a:t>
            </a:r>
            <a:br>
              <a:rPr lang="en-US"/>
            </a:br>
            <a:r>
              <a:rPr lang="en-US"/>
              <a:t>beginning of gene than at end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36258" name="Rectangle 2" descr="Rectangle: Click to edit Master text styles&#10;Second level&#10;Third level&#10;Fourth level&#10;Fifth level"/>
          <p:cNvSpPr>
            <a:spLocks noGrp="1" noChangeArrowheads="1"/>
          </p:cNvSpPr>
          <p:nvPr>
            <p:ph type="body" idx="1"/>
          </p:nvPr>
        </p:nvSpPr>
        <p:spPr>
          <a:xfrm>
            <a:off x="304800" y="457200"/>
            <a:ext cx="8610600" cy="5668963"/>
          </a:xfrm>
        </p:spPr>
        <p:txBody>
          <a:bodyPr/>
          <a:lstStyle/>
          <a:p>
            <a:pPr>
              <a:buFont typeface="Wingdings" pitchFamily="48" charset="2"/>
              <a:buNone/>
            </a:pPr>
            <a:r>
              <a:rPr lang="en-US" sz="4300">
                <a:latin typeface="Comic Sans MS" pitchFamily="66" charset="0"/>
              </a:rPr>
              <a:t>DNA </a:t>
            </a:r>
            <a:r>
              <a:rPr lang="en-US" sz="4300">
                <a:latin typeface="Comic Sans MS" pitchFamily="66" charset="0"/>
                <a:cs typeface="Times New Roman" pitchFamily="18" charset="0"/>
              </a:rPr>
              <a:t>→ DNA  ____________</a:t>
            </a:r>
          </a:p>
          <a:p>
            <a:pPr>
              <a:buFont typeface="Wingdings" pitchFamily="48" charset="2"/>
              <a:buNone/>
            </a:pPr>
            <a:endParaRPr lang="en-US" sz="4300">
              <a:latin typeface="Comic Sans MS" pitchFamily="66" charset="0"/>
              <a:cs typeface="Times New Roman" pitchFamily="18" charset="0"/>
            </a:endParaRPr>
          </a:p>
          <a:p>
            <a:pPr>
              <a:buFont typeface="Wingdings" pitchFamily="48" charset="2"/>
              <a:buNone/>
            </a:pPr>
            <a:r>
              <a:rPr lang="en-US" sz="4300">
                <a:latin typeface="Comic Sans MS" pitchFamily="66" charset="0"/>
                <a:cs typeface="Times New Roman" pitchFamily="18" charset="0"/>
              </a:rPr>
              <a:t>DNA → RNA   ____________</a:t>
            </a:r>
          </a:p>
          <a:p>
            <a:pPr>
              <a:buFont typeface="Wingdings" pitchFamily="48" charset="2"/>
              <a:buNone/>
            </a:pPr>
            <a:endParaRPr lang="en-US" sz="4300">
              <a:latin typeface="Comic Sans MS" pitchFamily="66" charset="0"/>
              <a:cs typeface="Times New Roman" pitchFamily="18" charset="0"/>
            </a:endParaRPr>
          </a:p>
          <a:p>
            <a:pPr>
              <a:buFont typeface="Wingdings" pitchFamily="48" charset="2"/>
              <a:buNone/>
            </a:pPr>
            <a:r>
              <a:rPr lang="en-US" sz="4300">
                <a:latin typeface="Comic Sans MS" pitchFamily="66" charset="0"/>
                <a:cs typeface="Times New Roman" pitchFamily="18" charset="0"/>
              </a:rPr>
              <a:t>RNA→ Protein  ___________</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5" name="Rectangle 3" descr="Rectangle: Click to edit Master text styles&#10;Second level&#10;Third level&#10;Fourth level&#10;Fifth level"/>
          <p:cNvSpPr>
            <a:spLocks noGrp="1" noChangeArrowheads="1"/>
          </p:cNvSpPr>
          <p:nvPr>
            <p:ph type="body" idx="1"/>
          </p:nvPr>
        </p:nvSpPr>
        <p:spPr>
          <a:xfrm>
            <a:off x="712788" y="1371600"/>
            <a:ext cx="8270875" cy="3963988"/>
          </a:xfrm>
        </p:spPr>
        <p:txBody>
          <a:bodyPr/>
          <a:lstStyle/>
          <a:p>
            <a:r>
              <a:rPr lang="en-US"/>
              <a:t>Inheritance of metabolic diseases</a:t>
            </a:r>
          </a:p>
          <a:p>
            <a:pPr lvl="1"/>
            <a:r>
              <a:rPr lang="en-US"/>
              <a:t>suggested that genes coded for enzymes</a:t>
            </a:r>
          </a:p>
          <a:p>
            <a:pPr lvl="1"/>
            <a:r>
              <a:rPr lang="en-US"/>
              <a:t>each disease (phenotype) is caused by non-functional gene product </a:t>
            </a:r>
          </a:p>
          <a:p>
            <a:pPr marL="1085850" lvl="2"/>
            <a:r>
              <a:rPr lang="en-US"/>
              <a:t>lack of an enzyme</a:t>
            </a:r>
          </a:p>
          <a:p>
            <a:pPr marL="1085850" lvl="2"/>
            <a:r>
              <a:rPr lang="en-US"/>
              <a:t>Tay sachs</a:t>
            </a:r>
          </a:p>
          <a:p>
            <a:pPr marL="1085850" lvl="2"/>
            <a:r>
              <a:rPr lang="en-US"/>
              <a:t>PKU (phenylketonuria)</a:t>
            </a:r>
          </a:p>
          <a:p>
            <a:pPr marL="1085850" lvl="2"/>
            <a:r>
              <a:rPr lang="en-US"/>
              <a:t>albinism</a:t>
            </a:r>
          </a:p>
        </p:txBody>
      </p:sp>
      <p:sp>
        <p:nvSpPr>
          <p:cNvPr id="371739" name="AutoShape 27"/>
          <p:cNvSpPr>
            <a:spLocks noChangeArrowheads="1"/>
          </p:cNvSpPr>
          <p:nvPr/>
        </p:nvSpPr>
        <p:spPr bwMode="auto">
          <a:xfrm>
            <a:off x="762000" y="5859463"/>
            <a:ext cx="7848600" cy="838200"/>
          </a:xfrm>
          <a:prstGeom prst="roundRect">
            <a:avLst>
              <a:gd name="adj" fmla="val 16667"/>
            </a:avLst>
          </a:prstGeom>
          <a:solidFill>
            <a:srgbClr val="FFCC18"/>
          </a:solidFill>
          <a:ln w="9525">
            <a:noFill/>
            <a:round/>
            <a:headEnd/>
            <a:tailEnd/>
          </a:ln>
          <a:effectLst/>
        </p:spPr>
        <p:txBody>
          <a:bodyPr wrap="none" anchor="ctr"/>
          <a:lstStyle/>
          <a:p>
            <a:endParaRPr lang="en-US"/>
          </a:p>
        </p:txBody>
      </p:sp>
      <p:sp>
        <p:nvSpPr>
          <p:cNvPr id="371714" name="Rectangle 2"/>
          <p:cNvSpPr>
            <a:spLocks noGrp="1" noChangeArrowheads="1"/>
          </p:cNvSpPr>
          <p:nvPr>
            <p:ph type="title"/>
          </p:nvPr>
        </p:nvSpPr>
        <p:spPr>
          <a:xfrm>
            <a:off x="609600" y="685800"/>
            <a:ext cx="8077200" cy="762000"/>
          </a:xfrm>
        </p:spPr>
        <p:txBody>
          <a:bodyPr/>
          <a:lstStyle/>
          <a:p>
            <a:r>
              <a:rPr lang="en-US"/>
              <a:t>Metabolism taught us about genes</a:t>
            </a:r>
          </a:p>
        </p:txBody>
      </p:sp>
      <p:grpSp>
        <p:nvGrpSpPr>
          <p:cNvPr id="371716" name="Group 4"/>
          <p:cNvGrpSpPr>
            <a:grpSpLocks/>
          </p:cNvGrpSpPr>
          <p:nvPr/>
        </p:nvGrpSpPr>
        <p:grpSpPr bwMode="auto">
          <a:xfrm>
            <a:off x="762000" y="5900738"/>
            <a:ext cx="7673975" cy="739775"/>
            <a:chOff x="696" y="1812"/>
            <a:chExt cx="4762" cy="466"/>
          </a:xfrm>
        </p:grpSpPr>
        <p:sp>
          <p:nvSpPr>
            <p:cNvPr id="371717" name="Oval 5"/>
            <p:cNvSpPr>
              <a:spLocks noChangeArrowheads="1"/>
            </p:cNvSpPr>
            <p:nvPr/>
          </p:nvSpPr>
          <p:spPr bwMode="auto">
            <a:xfrm>
              <a:off x="696" y="1812"/>
              <a:ext cx="361" cy="466"/>
            </a:xfrm>
            <a:prstGeom prst="ellipse">
              <a:avLst/>
            </a:prstGeom>
            <a:solidFill>
              <a:schemeClr val="folHlink"/>
            </a:solidFill>
            <a:ln w="9525">
              <a:noFill/>
              <a:round/>
              <a:headEnd/>
              <a:tailEnd/>
            </a:ln>
            <a:effectLst/>
          </p:spPr>
          <p:txBody>
            <a:bodyPr wrap="none" anchor="ctr">
              <a:spAutoFit/>
            </a:bodyPr>
            <a:lstStyle/>
            <a:p>
              <a:r>
                <a:rPr lang="en-US" sz="3000" b="1">
                  <a:solidFill>
                    <a:srgbClr val="0F116A"/>
                  </a:solidFill>
                </a:rPr>
                <a:t>A</a:t>
              </a:r>
            </a:p>
          </p:txBody>
        </p:sp>
        <p:sp>
          <p:nvSpPr>
            <p:cNvPr id="371718" name="Oval 6"/>
            <p:cNvSpPr>
              <a:spLocks noChangeArrowheads="1"/>
            </p:cNvSpPr>
            <p:nvPr/>
          </p:nvSpPr>
          <p:spPr bwMode="auto">
            <a:xfrm>
              <a:off x="1800" y="1812"/>
              <a:ext cx="361" cy="466"/>
            </a:xfrm>
            <a:prstGeom prst="ellipse">
              <a:avLst/>
            </a:prstGeom>
            <a:solidFill>
              <a:schemeClr val="folHlink"/>
            </a:solidFill>
            <a:ln w="9525">
              <a:noFill/>
              <a:round/>
              <a:headEnd/>
              <a:tailEnd/>
            </a:ln>
            <a:effectLst/>
          </p:spPr>
          <p:txBody>
            <a:bodyPr wrap="none" anchor="ctr">
              <a:spAutoFit/>
            </a:bodyPr>
            <a:lstStyle/>
            <a:p>
              <a:r>
                <a:rPr lang="en-US" sz="3000" b="1">
                  <a:solidFill>
                    <a:srgbClr val="0F116A"/>
                  </a:solidFill>
                </a:rPr>
                <a:t>B</a:t>
              </a:r>
            </a:p>
          </p:txBody>
        </p:sp>
        <p:sp>
          <p:nvSpPr>
            <p:cNvPr id="371719" name="Oval 7"/>
            <p:cNvSpPr>
              <a:spLocks noChangeArrowheads="1"/>
            </p:cNvSpPr>
            <p:nvPr/>
          </p:nvSpPr>
          <p:spPr bwMode="auto">
            <a:xfrm>
              <a:off x="2904" y="1812"/>
              <a:ext cx="361" cy="466"/>
            </a:xfrm>
            <a:prstGeom prst="ellipse">
              <a:avLst/>
            </a:prstGeom>
            <a:solidFill>
              <a:schemeClr val="folHlink"/>
            </a:solidFill>
            <a:ln w="9525">
              <a:noFill/>
              <a:round/>
              <a:headEnd/>
              <a:tailEnd/>
            </a:ln>
            <a:effectLst/>
          </p:spPr>
          <p:txBody>
            <a:bodyPr wrap="none" anchor="ctr">
              <a:spAutoFit/>
            </a:bodyPr>
            <a:lstStyle/>
            <a:p>
              <a:r>
                <a:rPr lang="en-US" sz="3000" b="1">
                  <a:solidFill>
                    <a:srgbClr val="0F116A"/>
                  </a:solidFill>
                </a:rPr>
                <a:t>C</a:t>
              </a:r>
            </a:p>
          </p:txBody>
        </p:sp>
        <p:sp>
          <p:nvSpPr>
            <p:cNvPr id="371720" name="Oval 8"/>
            <p:cNvSpPr>
              <a:spLocks noChangeArrowheads="1"/>
            </p:cNvSpPr>
            <p:nvPr/>
          </p:nvSpPr>
          <p:spPr bwMode="auto">
            <a:xfrm>
              <a:off x="4008" y="1812"/>
              <a:ext cx="361" cy="466"/>
            </a:xfrm>
            <a:prstGeom prst="ellipse">
              <a:avLst/>
            </a:prstGeom>
            <a:solidFill>
              <a:schemeClr val="folHlink"/>
            </a:solidFill>
            <a:ln w="9525">
              <a:noFill/>
              <a:round/>
              <a:headEnd/>
              <a:tailEnd/>
            </a:ln>
            <a:effectLst/>
          </p:spPr>
          <p:txBody>
            <a:bodyPr wrap="none" anchor="ctr">
              <a:spAutoFit/>
            </a:bodyPr>
            <a:lstStyle/>
            <a:p>
              <a:r>
                <a:rPr lang="en-US" sz="3000" b="1">
                  <a:solidFill>
                    <a:srgbClr val="0F116A"/>
                  </a:solidFill>
                </a:rPr>
                <a:t>D</a:t>
              </a:r>
            </a:p>
          </p:txBody>
        </p:sp>
        <p:sp>
          <p:nvSpPr>
            <p:cNvPr id="371721" name="Line 9"/>
            <p:cNvSpPr>
              <a:spLocks noChangeShapeType="1"/>
            </p:cNvSpPr>
            <p:nvPr/>
          </p:nvSpPr>
          <p:spPr bwMode="auto">
            <a:xfrm>
              <a:off x="1140" y="2045"/>
              <a:ext cx="576"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71722" name="Line 10"/>
            <p:cNvSpPr>
              <a:spLocks noChangeShapeType="1"/>
            </p:cNvSpPr>
            <p:nvPr/>
          </p:nvSpPr>
          <p:spPr bwMode="auto">
            <a:xfrm>
              <a:off x="2244" y="2045"/>
              <a:ext cx="576"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71723" name="Line 11"/>
            <p:cNvSpPr>
              <a:spLocks noChangeShapeType="1"/>
            </p:cNvSpPr>
            <p:nvPr/>
          </p:nvSpPr>
          <p:spPr bwMode="auto">
            <a:xfrm>
              <a:off x="3348" y="2045"/>
              <a:ext cx="576"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71724" name="Oval 12"/>
            <p:cNvSpPr>
              <a:spLocks noChangeArrowheads="1"/>
            </p:cNvSpPr>
            <p:nvPr/>
          </p:nvSpPr>
          <p:spPr bwMode="auto">
            <a:xfrm>
              <a:off x="5114" y="1812"/>
              <a:ext cx="344" cy="466"/>
            </a:xfrm>
            <a:prstGeom prst="ellipse">
              <a:avLst/>
            </a:prstGeom>
            <a:solidFill>
              <a:schemeClr val="folHlink"/>
            </a:solidFill>
            <a:ln w="9525">
              <a:noFill/>
              <a:round/>
              <a:headEnd/>
              <a:tailEnd/>
            </a:ln>
            <a:effectLst/>
          </p:spPr>
          <p:txBody>
            <a:bodyPr wrap="none" anchor="ctr">
              <a:spAutoFit/>
            </a:bodyPr>
            <a:lstStyle/>
            <a:p>
              <a:r>
                <a:rPr lang="en-US" sz="3000" b="1">
                  <a:solidFill>
                    <a:srgbClr val="0F116A"/>
                  </a:solidFill>
                </a:rPr>
                <a:t>E</a:t>
              </a:r>
            </a:p>
          </p:txBody>
        </p:sp>
        <p:sp>
          <p:nvSpPr>
            <p:cNvPr id="371725" name="Line 13"/>
            <p:cNvSpPr>
              <a:spLocks noChangeShapeType="1"/>
            </p:cNvSpPr>
            <p:nvPr/>
          </p:nvSpPr>
          <p:spPr bwMode="auto">
            <a:xfrm>
              <a:off x="4452" y="2045"/>
              <a:ext cx="576" cy="0"/>
            </a:xfrm>
            <a:prstGeom prst="line">
              <a:avLst/>
            </a:prstGeom>
            <a:noFill/>
            <a:ln w="57150">
              <a:solidFill>
                <a:schemeClr val="tx1"/>
              </a:solidFill>
              <a:round/>
              <a:headEnd/>
              <a:tailEnd type="triangle" w="med" len="med"/>
            </a:ln>
            <a:effectLst/>
          </p:spPr>
          <p:txBody>
            <a:bodyPr wrap="none" anchor="ctr"/>
            <a:lstStyle/>
            <a:p>
              <a:endParaRPr lang="en-US"/>
            </a:p>
          </p:txBody>
        </p:sp>
      </p:grpSp>
      <p:grpSp>
        <p:nvGrpSpPr>
          <p:cNvPr id="371767" name="Group 55"/>
          <p:cNvGrpSpPr>
            <a:grpSpLocks/>
          </p:cNvGrpSpPr>
          <p:nvPr/>
        </p:nvGrpSpPr>
        <p:grpSpPr bwMode="auto">
          <a:xfrm>
            <a:off x="1582738" y="5581650"/>
            <a:ext cx="1927225" cy="698500"/>
            <a:chOff x="987" y="2846"/>
            <a:chExt cx="1214" cy="440"/>
          </a:xfrm>
        </p:grpSpPr>
        <p:sp>
          <p:nvSpPr>
            <p:cNvPr id="371765" name="Freeform 53"/>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lstStyle/>
            <a:p>
              <a:endParaRPr lang="en-US"/>
            </a:p>
          </p:txBody>
        </p:sp>
        <p:sp>
          <p:nvSpPr>
            <p:cNvPr id="371766" name="AutoShape 54"/>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spAutoFit/>
            </a:bodyPr>
            <a:lstStyle/>
            <a:p>
              <a:r>
                <a:rPr lang="en-US" sz="2200" b="1">
                  <a:solidFill>
                    <a:schemeClr val="bg1"/>
                  </a:solidFill>
                </a:rPr>
                <a:t>disease</a:t>
              </a:r>
            </a:p>
          </p:txBody>
        </p:sp>
      </p:grpSp>
      <p:grpSp>
        <p:nvGrpSpPr>
          <p:cNvPr id="371768" name="Group 56"/>
          <p:cNvGrpSpPr>
            <a:grpSpLocks/>
          </p:cNvGrpSpPr>
          <p:nvPr/>
        </p:nvGrpSpPr>
        <p:grpSpPr bwMode="auto">
          <a:xfrm>
            <a:off x="3340100" y="5581650"/>
            <a:ext cx="1927225" cy="698500"/>
            <a:chOff x="987" y="2846"/>
            <a:chExt cx="1214" cy="440"/>
          </a:xfrm>
        </p:grpSpPr>
        <p:sp>
          <p:nvSpPr>
            <p:cNvPr id="371769" name="Freeform 57"/>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lstStyle/>
            <a:p>
              <a:endParaRPr lang="en-US"/>
            </a:p>
          </p:txBody>
        </p:sp>
        <p:sp>
          <p:nvSpPr>
            <p:cNvPr id="371770" name="AutoShape 58"/>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spAutoFit/>
            </a:bodyPr>
            <a:lstStyle/>
            <a:p>
              <a:r>
                <a:rPr lang="en-US" sz="2200" b="1">
                  <a:solidFill>
                    <a:schemeClr val="bg1"/>
                  </a:solidFill>
                </a:rPr>
                <a:t>disease</a:t>
              </a:r>
            </a:p>
          </p:txBody>
        </p:sp>
      </p:grpSp>
      <p:grpSp>
        <p:nvGrpSpPr>
          <p:cNvPr id="371771" name="Group 59"/>
          <p:cNvGrpSpPr>
            <a:grpSpLocks/>
          </p:cNvGrpSpPr>
          <p:nvPr/>
        </p:nvGrpSpPr>
        <p:grpSpPr bwMode="auto">
          <a:xfrm>
            <a:off x="5095875" y="5581650"/>
            <a:ext cx="1927225" cy="698500"/>
            <a:chOff x="987" y="2846"/>
            <a:chExt cx="1214" cy="440"/>
          </a:xfrm>
        </p:grpSpPr>
        <p:sp>
          <p:nvSpPr>
            <p:cNvPr id="371772" name="Freeform 60"/>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lstStyle/>
            <a:p>
              <a:endParaRPr lang="en-US"/>
            </a:p>
          </p:txBody>
        </p:sp>
        <p:sp>
          <p:nvSpPr>
            <p:cNvPr id="371773" name="AutoShape 61"/>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spAutoFit/>
            </a:bodyPr>
            <a:lstStyle/>
            <a:p>
              <a:r>
                <a:rPr lang="en-US" sz="2200" b="1">
                  <a:solidFill>
                    <a:schemeClr val="bg1"/>
                  </a:solidFill>
                </a:rPr>
                <a:t>disease</a:t>
              </a:r>
            </a:p>
          </p:txBody>
        </p:sp>
      </p:grpSp>
      <p:grpSp>
        <p:nvGrpSpPr>
          <p:cNvPr id="371778" name="Group 66"/>
          <p:cNvGrpSpPr>
            <a:grpSpLocks/>
          </p:cNvGrpSpPr>
          <p:nvPr/>
        </p:nvGrpSpPr>
        <p:grpSpPr bwMode="auto">
          <a:xfrm>
            <a:off x="6845300" y="5581650"/>
            <a:ext cx="1927225" cy="698500"/>
            <a:chOff x="987" y="2846"/>
            <a:chExt cx="1214" cy="440"/>
          </a:xfrm>
        </p:grpSpPr>
        <p:sp>
          <p:nvSpPr>
            <p:cNvPr id="371779" name="Freeform 67"/>
            <p:cNvSpPr>
              <a:spLocks/>
            </p:cNvSpPr>
            <p:nvPr/>
          </p:nvSpPr>
          <p:spPr bwMode="auto">
            <a:xfrm>
              <a:off x="987" y="3013"/>
              <a:ext cx="537" cy="273"/>
            </a:xfrm>
            <a:custGeom>
              <a:avLst/>
              <a:gdLst/>
              <a:ahLst/>
              <a:cxnLst>
                <a:cxn ang="0">
                  <a:pos x="0" y="263"/>
                </a:cxn>
                <a:cxn ang="0">
                  <a:pos x="120" y="263"/>
                </a:cxn>
                <a:cxn ang="0">
                  <a:pos x="321" y="201"/>
                </a:cxn>
                <a:cxn ang="0">
                  <a:pos x="537" y="0"/>
                </a:cxn>
              </a:cxnLst>
              <a:rect l="0" t="0" r="r" b="b"/>
              <a:pathLst>
                <a:path w="537" h="273">
                  <a:moveTo>
                    <a:pt x="0" y="263"/>
                  </a:moveTo>
                  <a:cubicBezTo>
                    <a:pt x="33" y="268"/>
                    <a:pt x="67" y="273"/>
                    <a:pt x="120" y="263"/>
                  </a:cubicBezTo>
                  <a:cubicBezTo>
                    <a:pt x="173" y="253"/>
                    <a:pt x="252" y="245"/>
                    <a:pt x="321" y="201"/>
                  </a:cubicBezTo>
                  <a:cubicBezTo>
                    <a:pt x="390" y="157"/>
                    <a:pt x="463" y="78"/>
                    <a:pt x="537" y="0"/>
                  </a:cubicBezTo>
                </a:path>
              </a:pathLst>
            </a:custGeom>
            <a:noFill/>
            <a:ln w="63500" cap="flat" cmpd="sng">
              <a:solidFill>
                <a:srgbClr val="CC0000"/>
              </a:solidFill>
              <a:prstDash val="solid"/>
              <a:round/>
              <a:headEnd/>
              <a:tailEnd type="triangle" w="med" len="med"/>
            </a:ln>
            <a:effectLst/>
          </p:spPr>
          <p:txBody>
            <a:bodyPr wrap="none" anchor="ctr"/>
            <a:lstStyle/>
            <a:p>
              <a:endParaRPr lang="en-US"/>
            </a:p>
          </p:txBody>
        </p:sp>
        <p:sp>
          <p:nvSpPr>
            <p:cNvPr id="371780" name="AutoShape 68"/>
            <p:cNvSpPr>
              <a:spLocks noChangeArrowheads="1"/>
            </p:cNvSpPr>
            <p:nvPr/>
          </p:nvSpPr>
          <p:spPr bwMode="auto">
            <a:xfrm>
              <a:off x="1531" y="2846"/>
              <a:ext cx="670" cy="235"/>
            </a:xfrm>
            <a:prstGeom prst="roundRect">
              <a:avLst>
                <a:gd name="adj" fmla="val 16667"/>
              </a:avLst>
            </a:prstGeom>
            <a:solidFill>
              <a:srgbClr val="CC0000"/>
            </a:solidFill>
            <a:ln w="9525">
              <a:noFill/>
              <a:round/>
              <a:headEnd/>
              <a:tailEnd/>
            </a:ln>
            <a:effectLst/>
          </p:spPr>
          <p:txBody>
            <a:bodyPr wrap="none" lIns="0" tIns="0" rIns="0" bIns="0" anchor="ctr">
              <a:spAutoFit/>
            </a:bodyPr>
            <a:lstStyle/>
            <a:p>
              <a:r>
                <a:rPr lang="en-US" sz="2200" b="1">
                  <a:solidFill>
                    <a:schemeClr val="bg1"/>
                  </a:solidFill>
                </a:rPr>
                <a:t>disease</a:t>
              </a:r>
            </a:p>
          </p:txBody>
        </p:sp>
      </p:grpSp>
      <p:sp>
        <p:nvSpPr>
          <p:cNvPr id="371746" name="Text Box 34"/>
          <p:cNvSpPr txBox="1">
            <a:spLocks noChangeArrowheads="1"/>
          </p:cNvSpPr>
          <p:nvPr/>
        </p:nvSpPr>
        <p:spPr bwMode="auto">
          <a:xfrm>
            <a:off x="1573213" y="6027738"/>
            <a:ext cx="715962" cy="695325"/>
          </a:xfrm>
          <a:prstGeom prst="rect">
            <a:avLst/>
          </a:prstGeom>
          <a:noFill/>
          <a:ln w="9525">
            <a:noFill/>
            <a:miter lim="800000"/>
            <a:headEnd/>
            <a:tailEnd/>
          </a:ln>
          <a:effectLst/>
        </p:spPr>
        <p:txBody>
          <a:bodyPr wrap="none" anchor="ctr">
            <a:spAutoFit/>
          </a:bodyPr>
          <a:lstStyle/>
          <a:p>
            <a:pPr>
              <a:lnSpc>
                <a:spcPct val="60000"/>
              </a:lnSpc>
            </a:pPr>
            <a:r>
              <a:rPr lang="en-US" sz="6600">
                <a:solidFill>
                  <a:srgbClr val="000000"/>
                </a:solidFill>
                <a:sym typeface="Wingdings" pitchFamily="48" charset="2"/>
              </a:rPr>
              <a:t></a:t>
            </a:r>
            <a:endParaRPr lang="en-US" sz="6600">
              <a:solidFill>
                <a:srgbClr val="000000"/>
              </a:solidFill>
            </a:endParaRPr>
          </a:p>
        </p:txBody>
      </p:sp>
      <p:sp>
        <p:nvSpPr>
          <p:cNvPr id="371747" name="Text Box 35"/>
          <p:cNvSpPr txBox="1">
            <a:spLocks noChangeArrowheads="1"/>
          </p:cNvSpPr>
          <p:nvPr/>
        </p:nvSpPr>
        <p:spPr bwMode="auto">
          <a:xfrm>
            <a:off x="3322638" y="6027738"/>
            <a:ext cx="715962" cy="695325"/>
          </a:xfrm>
          <a:prstGeom prst="rect">
            <a:avLst/>
          </a:prstGeom>
          <a:noFill/>
          <a:ln w="9525">
            <a:noFill/>
            <a:miter lim="800000"/>
            <a:headEnd/>
            <a:tailEnd/>
          </a:ln>
          <a:effectLst/>
        </p:spPr>
        <p:txBody>
          <a:bodyPr wrap="none" anchor="ctr">
            <a:spAutoFit/>
          </a:bodyPr>
          <a:lstStyle/>
          <a:p>
            <a:pPr>
              <a:lnSpc>
                <a:spcPct val="60000"/>
              </a:lnSpc>
            </a:pPr>
            <a:r>
              <a:rPr lang="en-US" sz="6600">
                <a:solidFill>
                  <a:srgbClr val="000000"/>
                </a:solidFill>
                <a:sym typeface="Wingdings" pitchFamily="48" charset="2"/>
              </a:rPr>
              <a:t></a:t>
            </a:r>
            <a:endParaRPr lang="en-US" sz="6600">
              <a:solidFill>
                <a:srgbClr val="000000"/>
              </a:solidFill>
            </a:endParaRPr>
          </a:p>
        </p:txBody>
      </p:sp>
      <p:sp>
        <p:nvSpPr>
          <p:cNvPr id="371748" name="Text Box 36"/>
          <p:cNvSpPr txBox="1">
            <a:spLocks noChangeArrowheads="1"/>
          </p:cNvSpPr>
          <p:nvPr/>
        </p:nvSpPr>
        <p:spPr bwMode="auto">
          <a:xfrm>
            <a:off x="5078413" y="6027738"/>
            <a:ext cx="715962" cy="695325"/>
          </a:xfrm>
          <a:prstGeom prst="rect">
            <a:avLst/>
          </a:prstGeom>
          <a:noFill/>
          <a:ln w="9525">
            <a:noFill/>
            <a:miter lim="800000"/>
            <a:headEnd/>
            <a:tailEnd/>
          </a:ln>
          <a:effectLst/>
        </p:spPr>
        <p:txBody>
          <a:bodyPr wrap="none" anchor="ctr">
            <a:spAutoFit/>
          </a:bodyPr>
          <a:lstStyle/>
          <a:p>
            <a:pPr>
              <a:lnSpc>
                <a:spcPct val="60000"/>
              </a:lnSpc>
            </a:pPr>
            <a:r>
              <a:rPr lang="en-US" sz="6600">
                <a:solidFill>
                  <a:srgbClr val="000000"/>
                </a:solidFill>
                <a:sym typeface="Wingdings" pitchFamily="48" charset="2"/>
              </a:rPr>
              <a:t></a:t>
            </a:r>
            <a:endParaRPr lang="en-US" sz="6600">
              <a:solidFill>
                <a:srgbClr val="000000"/>
              </a:solidFill>
            </a:endParaRPr>
          </a:p>
        </p:txBody>
      </p:sp>
      <p:sp>
        <p:nvSpPr>
          <p:cNvPr id="371753" name="Text Box 41"/>
          <p:cNvSpPr txBox="1">
            <a:spLocks noChangeArrowheads="1"/>
          </p:cNvSpPr>
          <p:nvPr/>
        </p:nvSpPr>
        <p:spPr bwMode="auto">
          <a:xfrm>
            <a:off x="6843713" y="6027738"/>
            <a:ext cx="715962" cy="695325"/>
          </a:xfrm>
          <a:prstGeom prst="rect">
            <a:avLst/>
          </a:prstGeom>
          <a:noFill/>
          <a:ln w="9525">
            <a:noFill/>
            <a:miter lim="800000"/>
            <a:headEnd/>
            <a:tailEnd/>
          </a:ln>
          <a:effectLst/>
        </p:spPr>
        <p:txBody>
          <a:bodyPr wrap="none" anchor="ctr">
            <a:spAutoFit/>
          </a:bodyPr>
          <a:lstStyle/>
          <a:p>
            <a:pPr>
              <a:lnSpc>
                <a:spcPct val="60000"/>
              </a:lnSpc>
            </a:pPr>
            <a:r>
              <a:rPr lang="en-US" sz="6600">
                <a:solidFill>
                  <a:srgbClr val="000000"/>
                </a:solidFill>
                <a:sym typeface="Wingdings" pitchFamily="48" charset="2"/>
              </a:rPr>
              <a:t></a:t>
            </a:r>
            <a:endParaRPr lang="en-US" sz="6600">
              <a:solidFill>
                <a:srgbClr val="000000"/>
              </a:solidFill>
            </a:endParaRPr>
          </a:p>
        </p:txBody>
      </p:sp>
      <p:sp>
        <p:nvSpPr>
          <p:cNvPr id="371783" name="Rectangle 71"/>
          <p:cNvSpPr>
            <a:spLocks noChangeArrowheads="1"/>
          </p:cNvSpPr>
          <p:nvPr/>
        </p:nvSpPr>
        <p:spPr bwMode="auto">
          <a:xfrm>
            <a:off x="1435100" y="6313488"/>
            <a:ext cx="1098550" cy="336550"/>
          </a:xfrm>
          <a:prstGeom prst="rect">
            <a:avLst/>
          </a:prstGeom>
          <a:noFill/>
          <a:ln w="9525">
            <a:noFill/>
            <a:miter lim="800000"/>
            <a:headEnd/>
            <a:tailEnd/>
          </a:ln>
          <a:effectLst/>
        </p:spPr>
        <p:txBody>
          <a:bodyPr wrap="none" anchor="ctr">
            <a:spAutoFit/>
          </a:bodyPr>
          <a:lstStyle/>
          <a:p>
            <a:pPr algn="l"/>
            <a:r>
              <a:rPr lang="en-US" b="1">
                <a:solidFill>
                  <a:srgbClr val="000000"/>
                </a:solidFill>
              </a:rPr>
              <a:t>enzyme 1</a:t>
            </a:r>
          </a:p>
        </p:txBody>
      </p:sp>
      <p:sp>
        <p:nvSpPr>
          <p:cNvPr id="371784" name="Rectangle 72"/>
          <p:cNvSpPr>
            <a:spLocks noChangeArrowheads="1"/>
          </p:cNvSpPr>
          <p:nvPr/>
        </p:nvSpPr>
        <p:spPr bwMode="auto">
          <a:xfrm>
            <a:off x="3203575" y="6313488"/>
            <a:ext cx="1098550" cy="336550"/>
          </a:xfrm>
          <a:prstGeom prst="rect">
            <a:avLst/>
          </a:prstGeom>
          <a:noFill/>
          <a:ln w="9525">
            <a:noFill/>
            <a:miter lim="800000"/>
            <a:headEnd/>
            <a:tailEnd/>
          </a:ln>
          <a:effectLst/>
        </p:spPr>
        <p:txBody>
          <a:bodyPr wrap="none" anchor="ctr">
            <a:spAutoFit/>
          </a:bodyPr>
          <a:lstStyle/>
          <a:p>
            <a:pPr algn="l"/>
            <a:r>
              <a:rPr lang="en-US" b="1">
                <a:solidFill>
                  <a:srgbClr val="000000"/>
                </a:solidFill>
              </a:rPr>
              <a:t>enzyme 2</a:t>
            </a:r>
          </a:p>
        </p:txBody>
      </p:sp>
      <p:sp>
        <p:nvSpPr>
          <p:cNvPr id="371785" name="Rectangle 73"/>
          <p:cNvSpPr>
            <a:spLocks noChangeArrowheads="1"/>
          </p:cNvSpPr>
          <p:nvPr/>
        </p:nvSpPr>
        <p:spPr bwMode="auto">
          <a:xfrm>
            <a:off x="4972050" y="6313488"/>
            <a:ext cx="1098550" cy="336550"/>
          </a:xfrm>
          <a:prstGeom prst="rect">
            <a:avLst/>
          </a:prstGeom>
          <a:noFill/>
          <a:ln w="9525">
            <a:noFill/>
            <a:miter lim="800000"/>
            <a:headEnd/>
            <a:tailEnd/>
          </a:ln>
          <a:effectLst/>
        </p:spPr>
        <p:txBody>
          <a:bodyPr wrap="none" anchor="ctr">
            <a:spAutoFit/>
          </a:bodyPr>
          <a:lstStyle/>
          <a:p>
            <a:pPr algn="l"/>
            <a:r>
              <a:rPr lang="en-US" b="1">
                <a:solidFill>
                  <a:srgbClr val="000000"/>
                </a:solidFill>
              </a:rPr>
              <a:t>enzyme 3</a:t>
            </a:r>
          </a:p>
        </p:txBody>
      </p:sp>
      <p:sp>
        <p:nvSpPr>
          <p:cNvPr id="371786" name="Rectangle 74"/>
          <p:cNvSpPr>
            <a:spLocks noChangeArrowheads="1"/>
          </p:cNvSpPr>
          <p:nvPr/>
        </p:nvSpPr>
        <p:spPr bwMode="auto">
          <a:xfrm>
            <a:off x="6740525" y="6313488"/>
            <a:ext cx="1098550" cy="336550"/>
          </a:xfrm>
          <a:prstGeom prst="rect">
            <a:avLst/>
          </a:prstGeom>
          <a:noFill/>
          <a:ln w="9525">
            <a:noFill/>
            <a:miter lim="800000"/>
            <a:headEnd/>
            <a:tailEnd/>
          </a:ln>
          <a:effectLst/>
        </p:spPr>
        <p:txBody>
          <a:bodyPr wrap="none" anchor="ctr">
            <a:spAutoFit/>
          </a:bodyPr>
          <a:lstStyle/>
          <a:p>
            <a:pPr algn="l"/>
            <a:r>
              <a:rPr lang="en-US" b="1">
                <a:solidFill>
                  <a:srgbClr val="000000"/>
                </a:solidFill>
              </a:rPr>
              <a:t>enzyme 4</a:t>
            </a:r>
          </a:p>
        </p:txBody>
      </p:sp>
      <p:sp>
        <p:nvSpPr>
          <p:cNvPr id="371787" name="AutoShape 75"/>
          <p:cNvSpPr>
            <a:spLocks noChangeArrowheads="1"/>
          </p:cNvSpPr>
          <p:nvPr/>
        </p:nvSpPr>
        <p:spPr bwMode="auto">
          <a:xfrm>
            <a:off x="31750" y="5541963"/>
            <a:ext cx="2262188" cy="263525"/>
          </a:xfrm>
          <a:prstGeom prst="homePlate">
            <a:avLst>
              <a:gd name="adj" fmla="val 214608"/>
            </a:avLst>
          </a:prstGeom>
          <a:solidFill>
            <a:srgbClr val="CC0000"/>
          </a:solidFill>
          <a:ln w="9525">
            <a:noFill/>
            <a:miter lim="800000"/>
            <a:headEnd/>
            <a:tailEnd/>
          </a:ln>
          <a:effectLst/>
        </p:spPr>
        <p:txBody>
          <a:bodyPr wrap="none" anchor="ctr">
            <a:spAutoFit/>
          </a:bodyPr>
          <a:lstStyle/>
          <a:p>
            <a:pPr algn="l">
              <a:lnSpc>
                <a:spcPct val="70000"/>
              </a:lnSpc>
            </a:pPr>
            <a:r>
              <a:rPr lang="en-US" b="1">
                <a:solidFill>
                  <a:schemeClr val="bg1"/>
                </a:solidFill>
              </a:rPr>
              <a:t>metabolic pathway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5">
                                            <p:txEl>
                                              <p:pRg st="1" end="1"/>
                                            </p:txEl>
                                          </p:spTgt>
                                        </p:tgtEl>
                                        <p:attrNameLst>
                                          <p:attrName>style.visibility</p:attrName>
                                        </p:attrNameLst>
                                      </p:cBhvr>
                                      <p:to>
                                        <p:strVal val="visible"/>
                                      </p:to>
                                    </p:set>
                                    <p:anim calcmode="lin" valueType="num">
                                      <p:cBhvr additive="base">
                                        <p:cTn id="13" dur="500" fill="hold"/>
                                        <p:tgtEl>
                                          <p:spTgt spid="371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5">
                                            <p:txEl>
                                              <p:pRg st="2" end="2"/>
                                            </p:txEl>
                                          </p:spTgt>
                                        </p:tgtEl>
                                        <p:attrNameLst>
                                          <p:attrName>style.visibility</p:attrName>
                                        </p:attrNameLst>
                                      </p:cBhvr>
                                      <p:to>
                                        <p:strVal val="visible"/>
                                      </p:to>
                                    </p:set>
                                    <p:anim calcmode="lin" valueType="num">
                                      <p:cBhvr additive="base">
                                        <p:cTn id="19" dur="500" fill="hold"/>
                                        <p:tgtEl>
                                          <p:spTgt spid="371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5">
                                            <p:txEl>
                                              <p:pRg st="3" end="3"/>
                                            </p:txEl>
                                          </p:spTgt>
                                        </p:tgtEl>
                                        <p:attrNameLst>
                                          <p:attrName>style.visibility</p:attrName>
                                        </p:attrNameLst>
                                      </p:cBhvr>
                                      <p:to>
                                        <p:strVal val="visible"/>
                                      </p:to>
                                    </p:set>
                                    <p:anim calcmode="lin" valueType="num">
                                      <p:cBhvr additive="base">
                                        <p:cTn id="25" dur="500" fill="hold"/>
                                        <p:tgtEl>
                                          <p:spTgt spid="371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71787"/>
                                        </p:tgtEl>
                                        <p:attrNameLst>
                                          <p:attrName>style.visibility</p:attrName>
                                        </p:attrNameLst>
                                      </p:cBhvr>
                                      <p:to>
                                        <p:strVal val="visible"/>
                                      </p:to>
                                    </p:set>
                                    <p:anim calcmode="lin" valueType="num">
                                      <p:cBhvr>
                                        <p:cTn id="31" dur="1000" fill="hold"/>
                                        <p:tgtEl>
                                          <p:spTgt spid="371787"/>
                                        </p:tgtEl>
                                        <p:attrNameLst>
                                          <p:attrName>ppt_x</p:attrName>
                                        </p:attrNameLst>
                                      </p:cBhvr>
                                      <p:tavLst>
                                        <p:tav tm="0">
                                          <p:val>
                                            <p:strVal val="#ppt_x-.2"/>
                                          </p:val>
                                        </p:tav>
                                        <p:tav tm="100000">
                                          <p:val>
                                            <p:strVal val="#ppt_x"/>
                                          </p:val>
                                        </p:tav>
                                      </p:tavLst>
                                    </p:anim>
                                    <p:anim calcmode="lin" valueType="num">
                                      <p:cBhvr>
                                        <p:cTn id="32" dur="1000" fill="hold"/>
                                        <p:tgtEl>
                                          <p:spTgt spid="37178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71787"/>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1746">
                                            <p:txEl>
                                              <p:pRg st="0" end="0"/>
                                            </p:txEl>
                                          </p:spTgt>
                                        </p:tgtEl>
                                        <p:attrNameLst>
                                          <p:attrName>style.visibility</p:attrName>
                                        </p:attrNameLst>
                                      </p:cBhvr>
                                      <p:to>
                                        <p:strVal val="visible"/>
                                      </p:to>
                                    </p:set>
                                    <p:animEffect transition="in" filter="wipe(left)">
                                      <p:cBhvr>
                                        <p:cTn id="38" dur="500"/>
                                        <p:tgtEl>
                                          <p:spTgt spid="371746">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5" name="String"/>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71767"/>
                                        </p:tgtEl>
                                        <p:attrNameLst>
                                          <p:attrName>style.visibility</p:attrName>
                                        </p:attrNameLst>
                                      </p:cBhvr>
                                      <p:to>
                                        <p:strVal val="visible"/>
                                      </p:to>
                                    </p:set>
                                    <p:animEffect transition="in" filter="wipe(left)">
                                      <p:cBhvr>
                                        <p:cTn id="43" dur="500"/>
                                        <p:tgtEl>
                                          <p:spTgt spid="371767"/>
                                        </p:tgtEl>
                                      </p:cBhvr>
                                    </p:animEffect>
                                  </p:childTnLst>
                                  <p:subTnLst>
                                    <p:audio>
                                      <p:cMediaNode>
                                        <p:cTn display="0" masterRel="sameClick">
                                          <p:stCondLst>
                                            <p:cond evt="begin" delay="0">
                                              <p:tn val="41"/>
                                            </p:cond>
                                          </p:stCondLst>
                                          <p:endCondLst>
                                            <p:cond evt="onStopAudio" delay="0">
                                              <p:tgtEl>
                                                <p:sldTgt/>
                                              </p:tgtEl>
                                            </p:cond>
                                          </p:endCondLst>
                                        </p:cTn>
                                        <p:tgtEl>
                                          <p:sndTgt r:embed="rId6" name="Arrow"/>
                                        </p:tgtEl>
                                      </p:cMediaNode>
                                    </p:audio>
                                  </p:sub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2" nodeType="clickEffect">
                                  <p:stCondLst>
                                    <p:cond delay="0"/>
                                  </p:stCondLst>
                                  <p:childTnLst>
                                    <p:animEffect transition="out" filter="dissolve">
                                      <p:cBhvr>
                                        <p:cTn id="47" dur="500"/>
                                        <p:tgtEl>
                                          <p:spTgt spid="371746">
                                            <p:txEl>
                                              <p:pRg st="0" end="0"/>
                                            </p:txEl>
                                          </p:spTgt>
                                        </p:tgtEl>
                                      </p:cBhvr>
                                    </p:animEffect>
                                    <p:set>
                                      <p:cBhvr>
                                        <p:cTn id="48" dur="1" fill="hold">
                                          <p:stCondLst>
                                            <p:cond delay="499"/>
                                          </p:stCondLst>
                                        </p:cTn>
                                        <p:tgtEl>
                                          <p:spTgt spid="371746">
                                            <p:txEl>
                                              <p:pRg st="0" end="0"/>
                                            </p:txEl>
                                          </p:spTgt>
                                        </p:tgtEl>
                                        <p:attrNameLst>
                                          <p:attrName>style.visibility</p:attrName>
                                        </p:attrNameLst>
                                      </p:cBhvr>
                                      <p:to>
                                        <p:strVal val="hidden"/>
                                      </p:to>
                                    </p:set>
                                  </p:childTnLst>
                                </p:cTn>
                              </p:par>
                            </p:childTnLst>
                          </p:cTn>
                        </p:par>
                        <p:par>
                          <p:cTn id="49" fill="hold">
                            <p:stCondLst>
                              <p:cond delay="500"/>
                            </p:stCondLst>
                            <p:childTnLst>
                              <p:par>
                                <p:cTn id="50" presetID="9" presetClass="exit" presetSubtype="0" fill="hold" nodeType="afterEffect">
                                  <p:stCondLst>
                                    <p:cond delay="0"/>
                                  </p:stCondLst>
                                  <p:childTnLst>
                                    <p:animEffect transition="out" filter="dissolve">
                                      <p:cBhvr>
                                        <p:cTn id="51" dur="500"/>
                                        <p:tgtEl>
                                          <p:spTgt spid="371767"/>
                                        </p:tgtEl>
                                      </p:cBhvr>
                                    </p:animEffect>
                                    <p:set>
                                      <p:cBhvr>
                                        <p:cTn id="52" dur="1" fill="hold">
                                          <p:stCondLst>
                                            <p:cond delay="499"/>
                                          </p:stCondLst>
                                        </p:cTn>
                                        <p:tgtEl>
                                          <p:spTgt spid="371767"/>
                                        </p:tgtEl>
                                        <p:attrNameLst>
                                          <p:attrName>style.visibility</p:attrName>
                                        </p:attrNameLst>
                                      </p:cBhvr>
                                      <p:to>
                                        <p:strVal val="hidden"/>
                                      </p:to>
                                    </p:se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371747">
                                            <p:txEl>
                                              <p:pRg st="0" end="0"/>
                                            </p:txEl>
                                          </p:spTgt>
                                        </p:tgtEl>
                                        <p:attrNameLst>
                                          <p:attrName>style.visibility</p:attrName>
                                        </p:attrNameLst>
                                      </p:cBhvr>
                                      <p:to>
                                        <p:strVal val="visible"/>
                                      </p:to>
                                    </p:set>
                                    <p:animEffect transition="in" filter="wipe(left)">
                                      <p:cBhvr>
                                        <p:cTn id="56" dur="500"/>
                                        <p:tgtEl>
                                          <p:spTgt spid="371747">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5" name="String"/>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71768"/>
                                        </p:tgtEl>
                                        <p:attrNameLst>
                                          <p:attrName>style.visibility</p:attrName>
                                        </p:attrNameLst>
                                      </p:cBhvr>
                                      <p:to>
                                        <p:strVal val="visible"/>
                                      </p:to>
                                    </p:set>
                                    <p:animEffect transition="in" filter="wipe(left)">
                                      <p:cBhvr>
                                        <p:cTn id="61" dur="500"/>
                                        <p:tgtEl>
                                          <p:spTgt spid="371768"/>
                                        </p:tgtEl>
                                      </p:cBhvr>
                                    </p:animEffect>
                                  </p:childTnLst>
                                  <p:subTnLst>
                                    <p:audio>
                                      <p:cMediaNode>
                                        <p:cTn display="0" masterRel="sameClick">
                                          <p:stCondLst>
                                            <p:cond evt="begin" delay="0">
                                              <p:tn val="59"/>
                                            </p:cond>
                                          </p:stCondLst>
                                          <p:endCondLst>
                                            <p:cond evt="onStopAudio" delay="0">
                                              <p:tgtEl>
                                                <p:sldTgt/>
                                              </p:tgtEl>
                                            </p:cond>
                                          </p:endCondLst>
                                        </p:cTn>
                                        <p:tgtEl>
                                          <p:sndTgt r:embed="rId6" name="Arrow"/>
                                        </p:tgtEl>
                                      </p:cMediaNode>
                                    </p:audio>
                                  </p:sub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2" nodeType="clickEffect">
                                  <p:stCondLst>
                                    <p:cond delay="0"/>
                                  </p:stCondLst>
                                  <p:childTnLst>
                                    <p:animEffect transition="out" filter="dissolve">
                                      <p:cBhvr>
                                        <p:cTn id="65" dur="500"/>
                                        <p:tgtEl>
                                          <p:spTgt spid="371747">
                                            <p:txEl>
                                              <p:pRg st="0" end="0"/>
                                            </p:txEl>
                                          </p:spTgt>
                                        </p:tgtEl>
                                      </p:cBhvr>
                                    </p:animEffect>
                                    <p:set>
                                      <p:cBhvr>
                                        <p:cTn id="66" dur="1" fill="hold">
                                          <p:stCondLst>
                                            <p:cond delay="499"/>
                                          </p:stCondLst>
                                        </p:cTn>
                                        <p:tgtEl>
                                          <p:spTgt spid="371747">
                                            <p:txEl>
                                              <p:pRg st="0" end="0"/>
                                            </p:txEl>
                                          </p:spTgt>
                                        </p:tgtEl>
                                        <p:attrNameLst>
                                          <p:attrName>style.visibility</p:attrName>
                                        </p:attrNameLst>
                                      </p:cBhvr>
                                      <p:to>
                                        <p:strVal val="hidden"/>
                                      </p:to>
                                    </p:set>
                                  </p:childTnLst>
                                </p:cTn>
                              </p:par>
                            </p:childTnLst>
                          </p:cTn>
                        </p:par>
                        <p:par>
                          <p:cTn id="67" fill="hold">
                            <p:stCondLst>
                              <p:cond delay="500"/>
                            </p:stCondLst>
                            <p:childTnLst>
                              <p:par>
                                <p:cTn id="68" presetID="9" presetClass="exit" presetSubtype="0" fill="hold" nodeType="afterEffect">
                                  <p:stCondLst>
                                    <p:cond delay="0"/>
                                  </p:stCondLst>
                                  <p:childTnLst>
                                    <p:animEffect transition="out" filter="dissolve">
                                      <p:cBhvr>
                                        <p:cTn id="69" dur="500"/>
                                        <p:tgtEl>
                                          <p:spTgt spid="371768"/>
                                        </p:tgtEl>
                                      </p:cBhvr>
                                    </p:animEffect>
                                    <p:set>
                                      <p:cBhvr>
                                        <p:cTn id="70" dur="1" fill="hold">
                                          <p:stCondLst>
                                            <p:cond delay="499"/>
                                          </p:stCondLst>
                                        </p:cTn>
                                        <p:tgtEl>
                                          <p:spTgt spid="371768"/>
                                        </p:tgtEl>
                                        <p:attrNameLst>
                                          <p:attrName>style.visibility</p:attrName>
                                        </p:attrNameLst>
                                      </p:cBhvr>
                                      <p:to>
                                        <p:strVal val="hidden"/>
                                      </p:to>
                                    </p:se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371748">
                                            <p:txEl>
                                              <p:pRg st="0" end="0"/>
                                            </p:txEl>
                                          </p:spTgt>
                                        </p:tgtEl>
                                        <p:attrNameLst>
                                          <p:attrName>style.visibility</p:attrName>
                                        </p:attrNameLst>
                                      </p:cBhvr>
                                      <p:to>
                                        <p:strVal val="visible"/>
                                      </p:to>
                                    </p:set>
                                    <p:animEffect transition="in" filter="wipe(left)">
                                      <p:cBhvr>
                                        <p:cTn id="74" dur="500"/>
                                        <p:tgtEl>
                                          <p:spTgt spid="371748">
                                            <p:txEl>
                                              <p:pRg st="0" end="0"/>
                                            </p:txEl>
                                          </p:spTgt>
                                        </p:tgtEl>
                                      </p:cBhvr>
                                    </p:animEffect>
                                  </p:childTnLst>
                                  <p:subTnLst>
                                    <p:audio>
                                      <p:cMediaNode>
                                        <p:cTn display="0" masterRel="sameClick">
                                          <p:stCondLst>
                                            <p:cond evt="begin" delay="0">
                                              <p:tn val="72"/>
                                            </p:cond>
                                          </p:stCondLst>
                                          <p:endCondLst>
                                            <p:cond evt="onStopAudio" delay="0">
                                              <p:tgtEl>
                                                <p:sldTgt/>
                                              </p:tgtEl>
                                            </p:cond>
                                          </p:endCondLst>
                                        </p:cTn>
                                        <p:tgtEl>
                                          <p:sndTgt r:embed="rId5" name="String"/>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71771"/>
                                        </p:tgtEl>
                                        <p:attrNameLst>
                                          <p:attrName>style.visibility</p:attrName>
                                        </p:attrNameLst>
                                      </p:cBhvr>
                                      <p:to>
                                        <p:strVal val="visible"/>
                                      </p:to>
                                    </p:set>
                                    <p:animEffect transition="in" filter="wipe(left)">
                                      <p:cBhvr>
                                        <p:cTn id="79" dur="500"/>
                                        <p:tgtEl>
                                          <p:spTgt spid="371771"/>
                                        </p:tgtEl>
                                      </p:cBhvr>
                                    </p:animEffect>
                                  </p:childTnLst>
                                  <p:subTnLst>
                                    <p:audio>
                                      <p:cMediaNode>
                                        <p:cTn display="0" masterRel="sameClick">
                                          <p:stCondLst>
                                            <p:cond evt="begin" delay="0">
                                              <p:tn val="77"/>
                                            </p:cond>
                                          </p:stCondLst>
                                          <p:endCondLst>
                                            <p:cond evt="onStopAudio" delay="0">
                                              <p:tgtEl>
                                                <p:sldTgt/>
                                              </p:tgtEl>
                                            </p:cond>
                                          </p:endCondLst>
                                        </p:cTn>
                                        <p:tgtEl>
                                          <p:sndTgt r:embed="rId6" name="Arrow"/>
                                        </p:tgtEl>
                                      </p:cMediaNode>
                                    </p:audio>
                                  </p:sub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2" nodeType="clickEffect">
                                  <p:stCondLst>
                                    <p:cond delay="0"/>
                                  </p:stCondLst>
                                  <p:childTnLst>
                                    <p:animEffect transition="out" filter="dissolve">
                                      <p:cBhvr>
                                        <p:cTn id="83" dur="500"/>
                                        <p:tgtEl>
                                          <p:spTgt spid="371748">
                                            <p:txEl>
                                              <p:pRg st="0" end="0"/>
                                            </p:txEl>
                                          </p:spTgt>
                                        </p:tgtEl>
                                      </p:cBhvr>
                                    </p:animEffect>
                                    <p:set>
                                      <p:cBhvr>
                                        <p:cTn id="84" dur="1" fill="hold">
                                          <p:stCondLst>
                                            <p:cond delay="499"/>
                                          </p:stCondLst>
                                        </p:cTn>
                                        <p:tgtEl>
                                          <p:spTgt spid="371748">
                                            <p:txEl>
                                              <p:pRg st="0" end="0"/>
                                            </p:txEl>
                                          </p:spTgt>
                                        </p:tgtEl>
                                        <p:attrNameLst>
                                          <p:attrName>style.visibility</p:attrName>
                                        </p:attrNameLst>
                                      </p:cBhvr>
                                      <p:to>
                                        <p:strVal val="hidden"/>
                                      </p:to>
                                    </p:set>
                                  </p:childTnLst>
                                </p:cTn>
                              </p:par>
                            </p:childTnLst>
                          </p:cTn>
                        </p:par>
                        <p:par>
                          <p:cTn id="85" fill="hold">
                            <p:stCondLst>
                              <p:cond delay="500"/>
                            </p:stCondLst>
                            <p:childTnLst>
                              <p:par>
                                <p:cTn id="86" presetID="9" presetClass="exit" presetSubtype="0" fill="hold" nodeType="afterEffect">
                                  <p:stCondLst>
                                    <p:cond delay="0"/>
                                  </p:stCondLst>
                                  <p:childTnLst>
                                    <p:animEffect transition="out" filter="dissolve">
                                      <p:cBhvr>
                                        <p:cTn id="87" dur="500"/>
                                        <p:tgtEl>
                                          <p:spTgt spid="371771"/>
                                        </p:tgtEl>
                                      </p:cBhvr>
                                    </p:animEffect>
                                    <p:set>
                                      <p:cBhvr>
                                        <p:cTn id="88" dur="1" fill="hold">
                                          <p:stCondLst>
                                            <p:cond delay="499"/>
                                          </p:stCondLst>
                                        </p:cTn>
                                        <p:tgtEl>
                                          <p:spTgt spid="371771"/>
                                        </p:tgtEl>
                                        <p:attrNameLst>
                                          <p:attrName>style.visibility</p:attrName>
                                        </p:attrNameLst>
                                      </p:cBhvr>
                                      <p:to>
                                        <p:strVal val="hidden"/>
                                      </p:to>
                                    </p:se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371753">
                                            <p:txEl>
                                              <p:pRg st="0" end="0"/>
                                            </p:txEl>
                                          </p:spTgt>
                                        </p:tgtEl>
                                        <p:attrNameLst>
                                          <p:attrName>style.visibility</p:attrName>
                                        </p:attrNameLst>
                                      </p:cBhvr>
                                      <p:to>
                                        <p:strVal val="visible"/>
                                      </p:to>
                                    </p:set>
                                    <p:animEffect transition="in" filter="wipe(left)">
                                      <p:cBhvr>
                                        <p:cTn id="92" dur="500"/>
                                        <p:tgtEl>
                                          <p:spTgt spid="371753">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5" name="String"/>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1778"/>
                                        </p:tgtEl>
                                        <p:attrNameLst>
                                          <p:attrName>style.visibility</p:attrName>
                                        </p:attrNameLst>
                                      </p:cBhvr>
                                      <p:to>
                                        <p:strVal val="visible"/>
                                      </p:to>
                                    </p:set>
                                    <p:animEffect transition="in" filter="wipe(left)">
                                      <p:cBhvr>
                                        <p:cTn id="97" dur="500"/>
                                        <p:tgtEl>
                                          <p:spTgt spid="371778"/>
                                        </p:tgtEl>
                                      </p:cBhvr>
                                    </p:animEffect>
                                  </p:childTnLst>
                                  <p:subTnLst>
                                    <p:audio>
                                      <p:cMediaNode>
                                        <p:cTn display="0" masterRel="sameClick">
                                          <p:stCondLst>
                                            <p:cond evt="begin" delay="0">
                                              <p:tn val="95"/>
                                            </p:cond>
                                          </p:stCondLst>
                                          <p:endCondLst>
                                            <p:cond evt="onStopAudio" delay="0">
                                              <p:tgtEl>
                                                <p:sldTgt/>
                                              </p:tgtEl>
                                            </p:cond>
                                          </p:endCondLst>
                                        </p:cTn>
                                        <p:tgtEl>
                                          <p:sndTgt r:embed="rId6" name="Arrow"/>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371715">
                                            <p:txEl>
                                              <p:pRg st="4" end="4"/>
                                            </p:txEl>
                                          </p:spTgt>
                                        </p:tgtEl>
                                        <p:attrNameLst>
                                          <p:attrName>style.visibility</p:attrName>
                                        </p:attrNameLst>
                                      </p:cBhvr>
                                      <p:to>
                                        <p:strVal val="visible"/>
                                      </p:to>
                                    </p:set>
                                    <p:anim calcmode="lin" valueType="num">
                                      <p:cBhvr additive="base">
                                        <p:cTn id="102" dur="500" fill="hold"/>
                                        <p:tgtEl>
                                          <p:spTgt spid="371715">
                                            <p:txEl>
                                              <p:pRg st="4" end="4"/>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371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3" name="Whoosh"/>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371715">
                                            <p:txEl>
                                              <p:pRg st="5" end="5"/>
                                            </p:txEl>
                                          </p:spTgt>
                                        </p:tgtEl>
                                        <p:attrNameLst>
                                          <p:attrName>style.visibility</p:attrName>
                                        </p:attrNameLst>
                                      </p:cBhvr>
                                      <p:to>
                                        <p:strVal val="visible"/>
                                      </p:to>
                                    </p:set>
                                    <p:anim calcmode="lin" valueType="num">
                                      <p:cBhvr additive="base">
                                        <p:cTn id="108" dur="500" fill="hold"/>
                                        <p:tgtEl>
                                          <p:spTgt spid="371715">
                                            <p:txEl>
                                              <p:pRg st="5" end="5"/>
                                            </p:txEl>
                                          </p:spTgt>
                                        </p:tgtEl>
                                        <p:attrNameLst>
                                          <p:attrName>ppt_x</p:attrName>
                                        </p:attrNameLst>
                                      </p:cBhvr>
                                      <p:tavLst>
                                        <p:tav tm="0">
                                          <p:val>
                                            <p:strVal val="0-#ppt_w/2"/>
                                          </p:val>
                                        </p:tav>
                                        <p:tav tm="100000">
                                          <p:val>
                                            <p:strVal val="#ppt_x"/>
                                          </p:val>
                                        </p:tav>
                                      </p:tavLst>
                                    </p:anim>
                                    <p:anim calcmode="lin" valueType="num">
                                      <p:cBhvr additive="base">
                                        <p:cTn id="109" dur="500" fill="hold"/>
                                        <p:tgtEl>
                                          <p:spTgt spid="3717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3" name="Whoosh"/>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371715">
                                            <p:txEl>
                                              <p:pRg st="6" end="6"/>
                                            </p:txEl>
                                          </p:spTgt>
                                        </p:tgtEl>
                                        <p:attrNameLst>
                                          <p:attrName>style.visibility</p:attrName>
                                        </p:attrNameLst>
                                      </p:cBhvr>
                                      <p:to>
                                        <p:strVal val="visible"/>
                                      </p:to>
                                    </p:set>
                                    <p:anim calcmode="lin" valueType="num">
                                      <p:cBhvr additive="base">
                                        <p:cTn id="114" dur="500" fill="hold"/>
                                        <p:tgtEl>
                                          <p:spTgt spid="371715">
                                            <p:txEl>
                                              <p:pRg st="6" end="6"/>
                                            </p:tx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3717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P spid="371746" grpId="0" build="p" autoUpdateAnimBg="0" advAuto="0"/>
      <p:bldP spid="371746" grpId="2" build="allAtOnce"/>
      <p:bldP spid="371747" grpId="0" build="p" autoUpdateAnimBg="0" advAuto="0"/>
      <p:bldP spid="371747" grpId="2" build="allAtOnce"/>
      <p:bldP spid="371748" grpId="0" build="p" autoUpdateAnimBg="0" advAuto="0"/>
      <p:bldP spid="371748" grpId="2" build="allAtOnce"/>
      <p:bldP spid="371753" grpId="0" build="p" autoUpdateAnimBg="0" advAuto="0"/>
      <p:bldP spid="37178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95972" name="Group 4"/>
          <p:cNvGrpSpPr>
            <a:grpSpLocks/>
          </p:cNvGrpSpPr>
          <p:nvPr/>
        </p:nvGrpSpPr>
        <p:grpSpPr bwMode="auto">
          <a:xfrm>
            <a:off x="4598988" y="354013"/>
            <a:ext cx="4545012" cy="3332162"/>
            <a:chOff x="2897" y="288"/>
            <a:chExt cx="2863" cy="2099"/>
          </a:xfrm>
        </p:grpSpPr>
        <p:pic>
          <p:nvPicPr>
            <p:cNvPr id="595973" name="Picture 5" descr="f15-05_the_central_dogm_c"/>
            <p:cNvPicPr>
              <a:picLocks noChangeAspect="1" noChangeArrowheads="1"/>
            </p:cNvPicPr>
            <p:nvPr/>
          </p:nvPicPr>
          <p:blipFill>
            <a:blip r:embed="rId2" cstate="print"/>
            <a:srcRect t="2251"/>
            <a:stretch>
              <a:fillRect/>
            </a:stretch>
          </p:blipFill>
          <p:spPr bwMode="auto">
            <a:xfrm>
              <a:off x="2897" y="288"/>
              <a:ext cx="2863" cy="2099"/>
            </a:xfrm>
            <a:prstGeom prst="rect">
              <a:avLst/>
            </a:prstGeom>
            <a:noFill/>
            <a:ln w="9525">
              <a:noFill/>
              <a:miter lim="800000"/>
              <a:headEnd/>
              <a:tailEnd/>
            </a:ln>
          </p:spPr>
        </p:pic>
        <p:sp>
          <p:nvSpPr>
            <p:cNvPr id="595974" name="Line 6"/>
            <p:cNvSpPr>
              <a:spLocks noChangeShapeType="1"/>
            </p:cNvSpPr>
            <p:nvPr/>
          </p:nvSpPr>
          <p:spPr bwMode="auto">
            <a:xfrm>
              <a:off x="3171" y="541"/>
              <a:ext cx="0" cy="517"/>
            </a:xfrm>
            <a:prstGeom prst="line">
              <a:avLst/>
            </a:prstGeom>
            <a:noFill/>
            <a:ln w="38100">
              <a:solidFill>
                <a:srgbClr val="CC0000"/>
              </a:solidFill>
              <a:round/>
              <a:headEnd/>
              <a:tailEnd type="stealth" w="med" len="med"/>
            </a:ln>
            <a:effectLst/>
          </p:spPr>
          <p:txBody>
            <a:bodyPr wrap="none" anchor="ctr"/>
            <a:lstStyle/>
            <a:p>
              <a:endParaRPr lang="en-US"/>
            </a:p>
          </p:txBody>
        </p:sp>
        <p:sp>
          <p:nvSpPr>
            <p:cNvPr id="595975" name="Line 7"/>
            <p:cNvSpPr>
              <a:spLocks noChangeShapeType="1"/>
            </p:cNvSpPr>
            <p:nvPr/>
          </p:nvSpPr>
          <p:spPr bwMode="auto">
            <a:xfrm>
              <a:off x="3171" y="1342"/>
              <a:ext cx="0" cy="368"/>
            </a:xfrm>
            <a:prstGeom prst="line">
              <a:avLst/>
            </a:prstGeom>
            <a:noFill/>
            <a:ln w="38100">
              <a:solidFill>
                <a:srgbClr val="CC0000"/>
              </a:solidFill>
              <a:round/>
              <a:headEnd/>
              <a:tailEnd type="stealth" w="med" len="med"/>
            </a:ln>
            <a:effectLst/>
          </p:spPr>
          <p:txBody>
            <a:bodyPr wrap="none" anchor="ctr"/>
            <a:lstStyle/>
            <a:p>
              <a:endParaRPr lang="en-US"/>
            </a:p>
          </p:txBody>
        </p:sp>
      </p:grpSp>
      <p:sp>
        <p:nvSpPr>
          <p:cNvPr id="595970" name="Rectangle 2"/>
          <p:cNvSpPr>
            <a:spLocks noGrp="1" noChangeArrowheads="1"/>
          </p:cNvSpPr>
          <p:nvPr>
            <p:ph type="ctrTitle"/>
          </p:nvPr>
        </p:nvSpPr>
        <p:spPr>
          <a:xfrm>
            <a:off x="990600" y="644979"/>
            <a:ext cx="7239000" cy="783771"/>
          </a:xfrm>
        </p:spPr>
        <p:txBody>
          <a:bodyPr/>
          <a:lstStyle/>
          <a:p>
            <a:r>
              <a:rPr lang="en-US" dirty="0"/>
              <a:t>Transcription</a:t>
            </a:r>
          </a:p>
        </p:txBody>
      </p:sp>
      <p:sp>
        <p:nvSpPr>
          <p:cNvPr id="595971" name="Rectangle 3" descr="Rectangle: Click to edit Master text styles&#10;Second level&#10;Third level&#10;Fourth level&#10;Fifth level"/>
          <p:cNvSpPr>
            <a:spLocks noGrp="1" noChangeArrowheads="1"/>
          </p:cNvSpPr>
          <p:nvPr>
            <p:ph type="subTitle" idx="1"/>
          </p:nvPr>
        </p:nvSpPr>
        <p:spPr>
          <a:xfrm>
            <a:off x="1017588" y="3067050"/>
            <a:ext cx="6400800" cy="2460625"/>
          </a:xfrm>
        </p:spPr>
        <p:txBody>
          <a:bodyPr/>
          <a:lstStyle/>
          <a:p>
            <a:pPr algn="ctr"/>
            <a:r>
              <a:rPr lang="en-US"/>
              <a:t>from</a:t>
            </a:r>
            <a:br>
              <a:rPr lang="en-US"/>
            </a:br>
            <a:r>
              <a:rPr lang="en-US" u="sng"/>
              <a:t>DNA nucleic acid</a:t>
            </a:r>
            <a:r>
              <a:rPr lang="en-US"/>
              <a:t> language</a:t>
            </a:r>
            <a:br>
              <a:rPr lang="en-US"/>
            </a:br>
            <a:r>
              <a:rPr lang="en-US"/>
              <a:t>to</a:t>
            </a:r>
            <a:br>
              <a:rPr lang="en-US"/>
            </a:br>
            <a:r>
              <a:rPr lang="en-US" u="sng"/>
              <a:t>RNA nucleic acid</a:t>
            </a:r>
            <a:r>
              <a:rPr lang="en-US"/>
              <a:t> language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RNA</a:t>
            </a:r>
          </a:p>
        </p:txBody>
      </p:sp>
      <p:sp>
        <p:nvSpPr>
          <p:cNvPr id="390147" name="Rectangle 3" descr="Rectangle: Click to edit Master text styles&#10;Second level&#10;Third level&#10;Fourth level&#10;Fifth level"/>
          <p:cNvSpPr>
            <a:spLocks noGrp="1" noChangeArrowheads="1"/>
          </p:cNvSpPr>
          <p:nvPr>
            <p:ph type="body" idx="1"/>
          </p:nvPr>
        </p:nvSpPr>
        <p:spPr>
          <a:xfrm>
            <a:off x="700088" y="1371600"/>
            <a:ext cx="6462712" cy="4648200"/>
          </a:xfrm>
        </p:spPr>
        <p:txBody>
          <a:bodyPr/>
          <a:lstStyle/>
          <a:p>
            <a:pPr>
              <a:buClrTx/>
            </a:pPr>
            <a:r>
              <a:rPr lang="en-US"/>
              <a:t>ribose sugar </a:t>
            </a:r>
          </a:p>
          <a:p>
            <a:pPr>
              <a:buClrTx/>
            </a:pPr>
            <a:r>
              <a:rPr lang="en-US"/>
              <a:t>N-bases</a:t>
            </a:r>
          </a:p>
          <a:p>
            <a:pPr lvl="1"/>
            <a:r>
              <a:rPr lang="en-US" u="sng">
                <a:solidFill>
                  <a:srgbClr val="CC0000"/>
                </a:solidFill>
              </a:rPr>
              <a:t>uracil instead of thymine</a:t>
            </a:r>
          </a:p>
          <a:p>
            <a:pPr lvl="1"/>
            <a:r>
              <a:rPr lang="en-US" u="sng">
                <a:solidFill>
                  <a:srgbClr val="CC0000"/>
                </a:solidFill>
              </a:rPr>
              <a:t>U : A</a:t>
            </a:r>
          </a:p>
          <a:p>
            <a:pPr lvl="1"/>
            <a:r>
              <a:rPr lang="en-US" u="sng">
                <a:solidFill>
                  <a:srgbClr val="CC0000"/>
                </a:solidFill>
              </a:rPr>
              <a:t>C : G</a:t>
            </a:r>
          </a:p>
          <a:p>
            <a:pPr>
              <a:buClr>
                <a:srgbClr val="000070"/>
              </a:buClr>
            </a:pPr>
            <a:r>
              <a:rPr lang="en-US" u="sng">
                <a:solidFill>
                  <a:srgbClr val="CC0000"/>
                </a:solidFill>
              </a:rPr>
              <a:t>single stranded</a:t>
            </a:r>
            <a:endParaRPr lang="en-US"/>
          </a:p>
          <a:p>
            <a:pPr>
              <a:buClrTx/>
            </a:pPr>
            <a:r>
              <a:rPr lang="en-US"/>
              <a:t>lots of RNAs</a:t>
            </a:r>
          </a:p>
          <a:p>
            <a:pPr lvl="1">
              <a:buClrTx/>
            </a:pPr>
            <a:r>
              <a:rPr lang="en-US" sz="2400"/>
              <a:t>mRNA, tRNA, rRNA, siRNA…</a:t>
            </a:r>
          </a:p>
        </p:txBody>
      </p:sp>
      <p:sp>
        <p:nvSpPr>
          <p:cNvPr id="390148" name="AutoShape 4"/>
          <p:cNvSpPr>
            <a:spLocks noChangeArrowheads="1"/>
          </p:cNvSpPr>
          <p:nvPr/>
        </p:nvSpPr>
        <p:spPr bwMode="auto">
          <a:xfrm>
            <a:off x="4195763" y="5946775"/>
            <a:ext cx="1474787" cy="755650"/>
          </a:xfrm>
          <a:prstGeom prst="roundRect">
            <a:avLst>
              <a:gd name="adj" fmla="val 16667"/>
            </a:avLst>
          </a:prstGeom>
          <a:solidFill>
            <a:srgbClr val="FFEA18"/>
          </a:solidFill>
          <a:ln w="12700">
            <a:solidFill>
              <a:srgbClr val="000000"/>
            </a:solidFill>
            <a:round/>
            <a:headEnd/>
            <a:tailEnd/>
          </a:ln>
          <a:effectLst/>
        </p:spPr>
        <p:txBody>
          <a:bodyPr wrap="none" tIns="0" bIns="0" anchor="ctr">
            <a:spAutoFit/>
          </a:bodyPr>
          <a:lstStyle/>
          <a:p>
            <a:r>
              <a:rPr lang="en-US" sz="4400" b="1">
                <a:solidFill>
                  <a:srgbClr val="0F116A"/>
                </a:solidFill>
              </a:rPr>
              <a:t>RNA</a:t>
            </a:r>
            <a:endParaRPr lang="en-US" sz="4000" b="1">
              <a:solidFill>
                <a:schemeClr val="tx2"/>
              </a:solidFill>
            </a:endParaRPr>
          </a:p>
        </p:txBody>
      </p:sp>
      <p:sp>
        <p:nvSpPr>
          <p:cNvPr id="390149" name="AutoShape 5"/>
          <p:cNvSpPr>
            <a:spLocks noChangeArrowheads="1"/>
          </p:cNvSpPr>
          <p:nvPr/>
        </p:nvSpPr>
        <p:spPr bwMode="auto">
          <a:xfrm>
            <a:off x="112713" y="5946775"/>
            <a:ext cx="1474787" cy="755650"/>
          </a:xfrm>
          <a:prstGeom prst="roundRect">
            <a:avLst>
              <a:gd name="adj" fmla="val 16667"/>
            </a:avLst>
          </a:prstGeom>
          <a:solidFill>
            <a:srgbClr val="FFEA18"/>
          </a:solidFill>
          <a:ln w="12700">
            <a:solidFill>
              <a:srgbClr val="000000"/>
            </a:solidFill>
            <a:round/>
            <a:headEnd/>
            <a:tailEnd/>
          </a:ln>
          <a:effectLst/>
        </p:spPr>
        <p:txBody>
          <a:bodyPr wrap="none" tIns="0" bIns="0" anchor="ctr">
            <a:spAutoFit/>
          </a:bodyPr>
          <a:lstStyle/>
          <a:p>
            <a:r>
              <a:rPr lang="en-US" sz="4400" b="1">
                <a:solidFill>
                  <a:srgbClr val="0F116A"/>
                </a:solidFill>
              </a:rPr>
              <a:t>DNA</a:t>
            </a:r>
            <a:endParaRPr lang="en-US" sz="4000" b="1">
              <a:solidFill>
                <a:schemeClr val="tx2"/>
              </a:solidFill>
            </a:endParaRPr>
          </a:p>
        </p:txBody>
      </p:sp>
      <p:sp>
        <p:nvSpPr>
          <p:cNvPr id="390150" name="AutoShape 6"/>
          <p:cNvSpPr>
            <a:spLocks noChangeArrowheads="1"/>
          </p:cNvSpPr>
          <p:nvPr/>
        </p:nvSpPr>
        <p:spPr bwMode="auto">
          <a:xfrm>
            <a:off x="1663700" y="6180138"/>
            <a:ext cx="2090738" cy="304800"/>
          </a:xfrm>
          <a:prstGeom prst="rightArrow">
            <a:avLst>
              <a:gd name="adj1" fmla="val 50000"/>
              <a:gd name="adj2" fmla="val 171484"/>
            </a:avLst>
          </a:prstGeom>
          <a:solidFill>
            <a:srgbClr val="CC0000"/>
          </a:solidFill>
          <a:ln w="9525">
            <a:solidFill>
              <a:srgbClr val="CC0000"/>
            </a:solidFill>
            <a:miter lim="800000"/>
            <a:headEnd/>
            <a:tailEnd/>
          </a:ln>
          <a:effectLst/>
        </p:spPr>
        <p:txBody>
          <a:bodyPr wrap="none" anchor="ctr"/>
          <a:lstStyle/>
          <a:p>
            <a:endParaRPr lang="en-US"/>
          </a:p>
        </p:txBody>
      </p:sp>
      <p:sp>
        <p:nvSpPr>
          <p:cNvPr id="390151" name="Text Box 7"/>
          <p:cNvSpPr txBox="1">
            <a:spLocks noChangeArrowheads="1"/>
          </p:cNvSpPr>
          <p:nvPr/>
        </p:nvSpPr>
        <p:spPr bwMode="auto">
          <a:xfrm>
            <a:off x="1662113" y="5775325"/>
            <a:ext cx="2046287" cy="457200"/>
          </a:xfrm>
          <a:prstGeom prst="rect">
            <a:avLst/>
          </a:prstGeom>
          <a:noFill/>
          <a:ln w="9525">
            <a:noFill/>
            <a:miter lim="800000"/>
            <a:headEnd/>
            <a:tailEnd/>
          </a:ln>
          <a:effectLst/>
        </p:spPr>
        <p:txBody>
          <a:bodyPr wrap="none" anchor="ctr">
            <a:spAutoFit/>
          </a:bodyPr>
          <a:lstStyle/>
          <a:p>
            <a:r>
              <a:rPr lang="en-US" sz="2400" b="1">
                <a:solidFill>
                  <a:srgbClr val="006604"/>
                </a:solidFill>
              </a:rPr>
              <a:t>transcription</a:t>
            </a:r>
            <a:endParaRPr lang="en-US" sz="2400"/>
          </a:p>
        </p:txBody>
      </p:sp>
      <p:sp>
        <p:nvSpPr>
          <p:cNvPr id="390153" name="Rectangle 9"/>
          <p:cNvSpPr>
            <a:spLocks noChangeArrowheads="1"/>
          </p:cNvSpPr>
          <p:nvPr/>
        </p:nvSpPr>
        <p:spPr bwMode="auto">
          <a:xfrm>
            <a:off x="5638800" y="3048000"/>
            <a:ext cx="381000" cy="228600"/>
          </a:xfrm>
          <a:prstGeom prst="rect">
            <a:avLst/>
          </a:prstGeom>
          <a:noFill/>
          <a:ln w="9525">
            <a:noFill/>
            <a:miter lim="800000"/>
            <a:headEnd/>
            <a:tailEnd/>
          </a:ln>
          <a:effectLst/>
        </p:spPr>
        <p:txBody>
          <a:bodyPr wrap="none" anchor="ctr"/>
          <a:lstStyle/>
          <a:p>
            <a:endParaRPr lang="en-US"/>
          </a:p>
        </p:txBody>
      </p:sp>
      <p:sp>
        <p:nvSpPr>
          <p:cNvPr id="390154" name="Rectangle 10"/>
          <p:cNvSpPr>
            <a:spLocks noChangeArrowheads="1"/>
          </p:cNvSpPr>
          <p:nvPr/>
        </p:nvSpPr>
        <p:spPr bwMode="auto">
          <a:xfrm>
            <a:off x="5734050" y="3003550"/>
            <a:ext cx="242888" cy="304800"/>
          </a:xfrm>
          <a:prstGeom prst="rect">
            <a:avLst/>
          </a:prstGeom>
          <a:solidFill>
            <a:schemeClr val="bg1"/>
          </a:solidFill>
          <a:ln w="9525">
            <a:noFill/>
            <a:miter lim="800000"/>
            <a:headEnd/>
            <a:tailEnd/>
          </a:ln>
          <a:effectLst/>
        </p:spPr>
        <p:txBody>
          <a:bodyPr wrap="none" anchor="ctr"/>
          <a:lstStyle/>
          <a:p>
            <a:endParaRPr lang="en-US"/>
          </a:p>
        </p:txBody>
      </p:sp>
      <p:pic>
        <p:nvPicPr>
          <p:cNvPr id="390155" name="Picture 11"/>
          <p:cNvPicPr>
            <a:picLocks noChangeAspect="1" noChangeArrowheads="1"/>
          </p:cNvPicPr>
          <p:nvPr/>
        </p:nvPicPr>
        <p:blipFill>
          <a:blip r:embed="rId4" cstate="print"/>
          <a:srcRect l="27499" t="3278" r="28751" b="15295"/>
          <a:stretch>
            <a:fillRect/>
          </a:stretch>
        </p:blipFill>
        <p:spPr bwMode="auto">
          <a:xfrm>
            <a:off x="6024563" y="433388"/>
            <a:ext cx="2960687" cy="6303962"/>
          </a:xfrm>
          <a:prstGeom prst="rect">
            <a:avLst/>
          </a:prstGeom>
          <a:noFill/>
          <a:ln w="9525">
            <a:noFill/>
            <a:miter lim="800000"/>
            <a:headEnd/>
            <a:tailEnd/>
          </a:ln>
          <a:effectLst/>
        </p:spPr>
      </p:pic>
      <p:pic>
        <p:nvPicPr>
          <p:cNvPr id="390156" name="Picture 12" descr="mRNA-colored"/>
          <p:cNvPicPr>
            <a:picLocks noChangeAspect="1" noChangeArrowheads="1"/>
          </p:cNvPicPr>
          <p:nvPr/>
        </p:nvPicPr>
        <p:blipFill>
          <a:blip r:embed="rId5" cstate="print">
            <a:clrChange>
              <a:clrFrom>
                <a:srgbClr val="FFFFFF"/>
              </a:clrFrom>
              <a:clrTo>
                <a:srgbClr val="FFFFFF">
                  <a:alpha val="0"/>
                </a:srgbClr>
              </a:clrTo>
            </a:clrChange>
          </a:blip>
          <a:srcRect l="40909"/>
          <a:stretch>
            <a:fillRect/>
          </a:stretch>
        </p:blipFill>
        <p:spPr bwMode="auto">
          <a:xfrm rot="1851315">
            <a:off x="3959225" y="5316538"/>
            <a:ext cx="595313" cy="161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7">
                                            <p:txEl>
                                              <p:pRg st="5" end="5"/>
                                            </p:txEl>
                                          </p:spTgt>
                                        </p:tgtEl>
                                        <p:attrNameLst>
                                          <p:attrName>style.visibility</p:attrName>
                                        </p:attrNameLst>
                                      </p:cBhvr>
                                      <p:to>
                                        <p:strVal val="visible"/>
                                      </p:to>
                                    </p:set>
                                    <p:anim calcmode="lin" valueType="num">
                                      <p:cBhvr additive="base">
                                        <p:cTn id="37" dur="500" fill="hold"/>
                                        <p:tgtEl>
                                          <p:spTgt spid="390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7">
                                            <p:txEl>
                                              <p:pRg st="6" end="6"/>
                                            </p:txEl>
                                          </p:spTgt>
                                        </p:tgtEl>
                                        <p:attrNameLst>
                                          <p:attrName>style.visibility</p:attrName>
                                        </p:attrNameLst>
                                      </p:cBhvr>
                                      <p:to>
                                        <p:strVal val="visible"/>
                                      </p:to>
                                    </p:set>
                                    <p:anim calcmode="lin" valueType="num">
                                      <p:cBhvr additive="base">
                                        <p:cTn id="43" dur="500" fill="hold"/>
                                        <p:tgtEl>
                                          <p:spTgt spid="390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par>
                                <p:cTn id="45" presetID="2" presetClass="entr" presetSubtype="8" fill="hold" grpId="0" nodeType="withEffect">
                                  <p:stCondLst>
                                    <p:cond delay="0"/>
                                  </p:stCondLst>
                                  <p:childTnLst>
                                    <p:set>
                                      <p:cBhvr>
                                        <p:cTn id="46" dur="1" fill="hold">
                                          <p:stCondLst>
                                            <p:cond delay="0"/>
                                          </p:stCondLst>
                                        </p:cTn>
                                        <p:tgtEl>
                                          <p:spTgt spid="390147">
                                            <p:txEl>
                                              <p:pRg st="7" end="7"/>
                                            </p:txEl>
                                          </p:spTgt>
                                        </p:tgtEl>
                                        <p:attrNameLst>
                                          <p:attrName>style.visibility</p:attrName>
                                        </p:attrNameLst>
                                      </p:cBhvr>
                                      <p:to>
                                        <p:strVal val="visible"/>
                                      </p:to>
                                    </p:set>
                                    <p:anim calcmode="lin" valueType="num">
                                      <p:cBhvr additive="base">
                                        <p:cTn id="47" dur="500" fill="hold"/>
                                        <p:tgtEl>
                                          <p:spTgt spid="39014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01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EF4C3"/>
        </a:solidFill>
        <a:effectLst/>
      </p:bgPr>
    </p:bg>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0" y="152400"/>
            <a:ext cx="9144000" cy="1143000"/>
          </a:xfrm>
        </p:spPr>
        <p:txBody>
          <a:bodyPr/>
          <a:lstStyle/>
          <a:p>
            <a:r>
              <a:rPr lang="en-US" sz="2400">
                <a:latin typeface="Comic Sans MS" pitchFamily="66" charset="0"/>
              </a:rPr>
              <a:t>3 KINDS OF RNA HELP WITH INFO TRANSFER FOR PROTEIN SYNTHESIS</a:t>
            </a:r>
          </a:p>
        </p:txBody>
      </p:sp>
      <p:sp>
        <p:nvSpPr>
          <p:cNvPr id="718851" name="Rectangle 3" descr="Rectangle: Click to edit Master text styles&#10;Second level&#10;Third level&#10;Fourth level&#10;Fifth level"/>
          <p:cNvSpPr>
            <a:spLocks noGrp="1" noChangeArrowheads="1"/>
          </p:cNvSpPr>
          <p:nvPr>
            <p:ph type="body" idx="1"/>
          </p:nvPr>
        </p:nvSpPr>
        <p:spPr>
          <a:xfrm>
            <a:off x="304800" y="1524000"/>
            <a:ext cx="6934200" cy="4525963"/>
          </a:xfrm>
        </p:spPr>
        <p:txBody>
          <a:bodyPr/>
          <a:lstStyle/>
          <a:p>
            <a:pPr>
              <a:buFont typeface="Wingdings" pitchFamily="48" charset="2"/>
              <a:buNone/>
            </a:pPr>
            <a:r>
              <a:rPr lang="en-US" sz="2600" b="0" u="sng" dirty="0" smtClean="0">
                <a:latin typeface="Comic Sans MS" pitchFamily="66" charset="0"/>
              </a:rPr>
              <a:t>RIBOSOMAL </a:t>
            </a:r>
            <a:r>
              <a:rPr lang="en-US" sz="2600" b="0" u="sng" dirty="0">
                <a:latin typeface="Comic Sans MS" pitchFamily="66" charset="0"/>
              </a:rPr>
              <a:t>RNA (</a:t>
            </a:r>
            <a:r>
              <a:rPr lang="en-US" sz="2600" b="0" u="sng" dirty="0" err="1">
                <a:latin typeface="Comic Sans MS" pitchFamily="66" charset="0"/>
              </a:rPr>
              <a:t>rRNA</a:t>
            </a:r>
            <a:r>
              <a:rPr lang="en-US" sz="2600" b="0" u="sng" dirty="0" smtClean="0">
                <a:latin typeface="Comic Sans MS" pitchFamily="66" charset="0"/>
              </a:rPr>
              <a:t>)</a:t>
            </a:r>
          </a:p>
          <a:p>
            <a:pPr>
              <a:buFont typeface="Wingdings" pitchFamily="48" charset="2"/>
              <a:buNone/>
            </a:pPr>
            <a:endParaRPr lang="en-US" sz="2600" b="0" u="sng" dirty="0">
              <a:latin typeface="Comic Sans MS" pitchFamily="66" charset="0"/>
            </a:endParaRPr>
          </a:p>
          <a:p>
            <a:pPr>
              <a:buFont typeface="Wingdings" pitchFamily="48" charset="2"/>
              <a:buNone/>
            </a:pPr>
            <a:endParaRPr lang="en-US" sz="2600" b="0" u="sng" dirty="0">
              <a:latin typeface="Comic Sans MS" pitchFamily="66" charset="0"/>
            </a:endParaRPr>
          </a:p>
          <a:p>
            <a:pPr lvl="0">
              <a:lnSpc>
                <a:spcPct val="80000"/>
              </a:lnSpc>
              <a:buNone/>
            </a:pPr>
            <a:r>
              <a:rPr lang="en-US" sz="2400" b="0" u="sng" dirty="0">
                <a:latin typeface="Comic Sans MS" pitchFamily="66" charset="0"/>
              </a:rPr>
              <a:t>TRANSFER RNA (</a:t>
            </a:r>
            <a:r>
              <a:rPr lang="en-US" sz="2400" b="0" u="sng" dirty="0" err="1">
                <a:latin typeface="Comic Sans MS" pitchFamily="66" charset="0"/>
              </a:rPr>
              <a:t>tRNA</a:t>
            </a:r>
            <a:r>
              <a:rPr lang="en-US" sz="2400" b="0" u="sng" dirty="0" smtClean="0">
                <a:latin typeface="Comic Sans MS" pitchFamily="66" charset="0"/>
              </a:rPr>
              <a:t>)</a:t>
            </a:r>
          </a:p>
          <a:p>
            <a:pPr lvl="0">
              <a:lnSpc>
                <a:spcPct val="80000"/>
              </a:lnSpc>
              <a:buNone/>
            </a:pPr>
            <a:endParaRPr lang="en-US" sz="2100" b="0" u="sng" dirty="0">
              <a:latin typeface="Comic Sans MS" pitchFamily="66" charset="0"/>
            </a:endParaRPr>
          </a:p>
          <a:p>
            <a:pPr lvl="0">
              <a:lnSpc>
                <a:spcPct val="80000"/>
              </a:lnSpc>
              <a:buNone/>
            </a:pPr>
            <a:endParaRPr lang="en-US" sz="2100" b="0" u="sng" dirty="0" smtClean="0">
              <a:latin typeface="Comic Sans MS" pitchFamily="66" charset="0"/>
            </a:endParaRPr>
          </a:p>
          <a:p>
            <a:pPr lvl="0">
              <a:lnSpc>
                <a:spcPct val="80000"/>
              </a:lnSpc>
              <a:buNone/>
            </a:pPr>
            <a:endParaRPr lang="en-US" sz="2100" b="0" u="sng" dirty="0">
              <a:latin typeface="Comic Sans MS" pitchFamily="66" charset="0"/>
            </a:endParaRPr>
          </a:p>
          <a:p>
            <a:pPr lvl="0">
              <a:buNone/>
            </a:pPr>
            <a:r>
              <a:rPr lang="en-US" sz="2400" b="0" u="sng" dirty="0">
                <a:latin typeface="Comic Sans MS" pitchFamily="66" charset="0"/>
              </a:rPr>
              <a:t>MESSENGER RNA (mRNA)</a:t>
            </a:r>
          </a:p>
          <a:p>
            <a:pPr lvl="0">
              <a:lnSpc>
                <a:spcPct val="80000"/>
              </a:lnSpc>
              <a:buNone/>
            </a:pPr>
            <a:endParaRPr lang="en-US" sz="2100" b="0" u="sng" dirty="0">
              <a:latin typeface="Comic Sans MS" pitchFamily="66" charset="0"/>
            </a:endParaRPr>
          </a:p>
          <a:p>
            <a:pPr>
              <a:buFont typeface="Wingdings" pitchFamily="48" charset="2"/>
              <a:buNone/>
            </a:pPr>
            <a:endParaRPr lang="en-US" sz="2600" b="0" u="sng" dirty="0" smtClean="0">
              <a:latin typeface="Comic Sans MS" pitchFamily="66" charset="0"/>
            </a:endParaRPr>
          </a:p>
          <a:p>
            <a:pPr>
              <a:buFont typeface="Wingdings" pitchFamily="48" charset="2"/>
              <a:buNone/>
            </a:pPr>
            <a:endParaRPr lang="en-US" sz="2600" b="0" u="sng"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242" y="3879244"/>
            <a:ext cx="3211286" cy="233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07" y="768839"/>
            <a:ext cx="3358243" cy="281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Transcription</a:t>
            </a:r>
          </a:p>
        </p:txBody>
      </p:sp>
      <p:sp>
        <p:nvSpPr>
          <p:cNvPr id="392195" name="Rectangle 3" descr="Rectangle: Click to edit Master text styles&#10;Second level&#10;Third level&#10;Fourth level&#10;Fifth level"/>
          <p:cNvSpPr>
            <a:spLocks noGrp="1" noChangeArrowheads="1"/>
          </p:cNvSpPr>
          <p:nvPr>
            <p:ph type="body" idx="1"/>
          </p:nvPr>
        </p:nvSpPr>
        <p:spPr>
          <a:xfrm>
            <a:off x="827088" y="1371600"/>
            <a:ext cx="7924800" cy="3059113"/>
          </a:xfrm>
        </p:spPr>
        <p:txBody>
          <a:bodyPr/>
          <a:lstStyle/>
          <a:p>
            <a:pPr>
              <a:lnSpc>
                <a:spcPct val="90000"/>
              </a:lnSpc>
              <a:buClrTx/>
            </a:pPr>
            <a:r>
              <a:rPr lang="en-US"/>
              <a:t>Making mRNA</a:t>
            </a:r>
            <a:endParaRPr lang="en-US" sz="2200"/>
          </a:p>
          <a:p>
            <a:pPr lvl="1">
              <a:lnSpc>
                <a:spcPct val="90000"/>
              </a:lnSpc>
              <a:buClrTx/>
            </a:pPr>
            <a:r>
              <a:rPr lang="en-US" sz="2400"/>
              <a:t>transcribed DNA strand = </a:t>
            </a:r>
            <a:r>
              <a:rPr lang="en-US" sz="2400" u="sng">
                <a:solidFill>
                  <a:srgbClr val="CC0000"/>
                </a:solidFill>
              </a:rPr>
              <a:t>template strand</a:t>
            </a:r>
            <a:endParaRPr lang="en-US" sz="2000" u="sng"/>
          </a:p>
          <a:p>
            <a:pPr lvl="1">
              <a:lnSpc>
                <a:spcPct val="90000"/>
              </a:lnSpc>
              <a:buClrTx/>
            </a:pPr>
            <a:r>
              <a:rPr lang="en-US" sz="2400"/>
              <a:t>untranscribed DNA strand = </a:t>
            </a:r>
            <a:r>
              <a:rPr lang="en-US" sz="2400" u="sng">
                <a:solidFill>
                  <a:srgbClr val="CC0000"/>
                </a:solidFill>
              </a:rPr>
              <a:t>coding strand</a:t>
            </a:r>
            <a:endParaRPr lang="en-US" sz="2000" u="sng">
              <a:solidFill>
                <a:srgbClr val="CC0000"/>
              </a:solidFill>
            </a:endParaRPr>
          </a:p>
          <a:p>
            <a:pPr lvl="2">
              <a:lnSpc>
                <a:spcPct val="90000"/>
              </a:lnSpc>
            </a:pPr>
            <a:r>
              <a:rPr lang="en-US" sz="1800"/>
              <a:t>same sequence as RNA</a:t>
            </a:r>
          </a:p>
          <a:p>
            <a:pPr lvl="1">
              <a:lnSpc>
                <a:spcPct val="90000"/>
              </a:lnSpc>
              <a:buClrTx/>
            </a:pPr>
            <a:r>
              <a:rPr lang="en-US" sz="2400"/>
              <a:t>synthesis of complementary RNA strand</a:t>
            </a:r>
            <a:endParaRPr lang="en-US" sz="2000"/>
          </a:p>
          <a:p>
            <a:pPr lvl="2">
              <a:lnSpc>
                <a:spcPct val="90000"/>
              </a:lnSpc>
            </a:pPr>
            <a:r>
              <a:rPr lang="en-US" sz="1800"/>
              <a:t>transcription bubble</a:t>
            </a:r>
          </a:p>
          <a:p>
            <a:pPr lvl="1">
              <a:lnSpc>
                <a:spcPct val="90000"/>
              </a:lnSpc>
              <a:buClrTx/>
            </a:pPr>
            <a:r>
              <a:rPr lang="en-US" sz="2400"/>
              <a:t>enzyme</a:t>
            </a:r>
            <a:endParaRPr lang="en-US" sz="2000"/>
          </a:p>
          <a:p>
            <a:pPr lvl="2">
              <a:lnSpc>
                <a:spcPct val="90000"/>
              </a:lnSpc>
            </a:pPr>
            <a:r>
              <a:rPr lang="en-US" sz="2000" u="sng">
                <a:solidFill>
                  <a:srgbClr val="CC0000"/>
                </a:solidFill>
              </a:rPr>
              <a:t>RNA polymerase</a:t>
            </a:r>
            <a:endParaRPr lang="en-US" sz="1800" u="sng">
              <a:solidFill>
                <a:srgbClr val="CC0000"/>
              </a:solidFill>
            </a:endParaRPr>
          </a:p>
        </p:txBody>
      </p:sp>
      <p:pic>
        <p:nvPicPr>
          <p:cNvPr id="392199" name="Picture 7" descr="15_09"/>
          <p:cNvPicPr>
            <a:picLocks noChangeAspect="1" noChangeArrowheads="1"/>
          </p:cNvPicPr>
          <p:nvPr/>
        </p:nvPicPr>
        <p:blipFill>
          <a:blip r:embed="rId5" cstate="print"/>
          <a:srcRect t="30000" b="16499"/>
          <a:stretch>
            <a:fillRect/>
          </a:stretch>
        </p:blipFill>
        <p:spPr bwMode="auto">
          <a:xfrm>
            <a:off x="1717675" y="4397375"/>
            <a:ext cx="6080125" cy="2439988"/>
          </a:xfrm>
          <a:prstGeom prst="rect">
            <a:avLst/>
          </a:prstGeom>
          <a:noFill/>
          <a:ln w="9525">
            <a:noFill/>
            <a:miter lim="800000"/>
            <a:headEnd/>
            <a:tailEnd/>
          </a:ln>
          <a:effectLst/>
        </p:spPr>
      </p:pic>
      <p:sp>
        <p:nvSpPr>
          <p:cNvPr id="392200" name="Rectangle 8"/>
          <p:cNvSpPr>
            <a:spLocks noChangeArrowheads="1"/>
          </p:cNvSpPr>
          <p:nvPr/>
        </p:nvSpPr>
        <p:spPr bwMode="auto">
          <a:xfrm>
            <a:off x="6626225" y="6308725"/>
            <a:ext cx="1968500" cy="246063"/>
          </a:xfrm>
          <a:prstGeom prst="rect">
            <a:avLst/>
          </a:prstGeom>
          <a:solidFill>
            <a:schemeClr val="folHlink"/>
          </a:solidFill>
          <a:ln w="9525">
            <a:noFill/>
            <a:miter lim="800000"/>
            <a:headEnd/>
            <a:tailEnd/>
          </a:ln>
        </p:spPr>
        <p:txBody>
          <a:bodyPr lIns="9144" tIns="0" rIns="9144" bIns="0">
            <a:spAutoFit/>
          </a:bodyPr>
          <a:lstStyle/>
          <a:p>
            <a:pPr algn="l">
              <a:lnSpc>
                <a:spcPct val="85000"/>
              </a:lnSpc>
            </a:pPr>
            <a:r>
              <a:rPr lang="en-US" sz="1900" b="1">
                <a:solidFill>
                  <a:srgbClr val="000000"/>
                </a:solidFill>
              </a:rPr>
              <a:t>template strand</a:t>
            </a:r>
            <a:endParaRPr lang="en-US" sz="1800" b="1"/>
          </a:p>
        </p:txBody>
      </p:sp>
      <p:sp>
        <p:nvSpPr>
          <p:cNvPr id="392201" name="Rectangle 9"/>
          <p:cNvSpPr>
            <a:spLocks noChangeArrowheads="1"/>
          </p:cNvSpPr>
          <p:nvPr/>
        </p:nvSpPr>
        <p:spPr bwMode="auto">
          <a:xfrm>
            <a:off x="2566988" y="5838825"/>
            <a:ext cx="900112" cy="193675"/>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rewinding</a:t>
            </a:r>
            <a:endParaRPr lang="en-US" sz="1400" b="1"/>
          </a:p>
        </p:txBody>
      </p:sp>
      <p:sp>
        <p:nvSpPr>
          <p:cNvPr id="392202" name="Rectangle 10"/>
          <p:cNvSpPr>
            <a:spLocks noChangeArrowheads="1"/>
          </p:cNvSpPr>
          <p:nvPr/>
        </p:nvSpPr>
        <p:spPr bwMode="auto">
          <a:xfrm>
            <a:off x="2443163" y="6242050"/>
            <a:ext cx="736600" cy="246063"/>
          </a:xfrm>
          <a:prstGeom prst="rect">
            <a:avLst/>
          </a:prstGeom>
          <a:noFill/>
          <a:ln w="9525">
            <a:noFill/>
            <a:miter lim="800000"/>
            <a:headEnd/>
            <a:tailEnd/>
          </a:ln>
        </p:spPr>
        <p:txBody>
          <a:bodyPr wrap="none" lIns="0" tIns="0" rIns="0" bIns="0">
            <a:spAutoFit/>
          </a:bodyPr>
          <a:lstStyle/>
          <a:p>
            <a:pPr algn="l">
              <a:lnSpc>
                <a:spcPct val="85000"/>
              </a:lnSpc>
            </a:pPr>
            <a:r>
              <a:rPr lang="en-US" sz="1900" b="1">
                <a:solidFill>
                  <a:srgbClr val="008000"/>
                </a:solidFill>
              </a:rPr>
              <a:t>mRNA</a:t>
            </a:r>
            <a:endParaRPr lang="en-US" sz="1800" b="1"/>
          </a:p>
        </p:txBody>
      </p:sp>
      <p:sp>
        <p:nvSpPr>
          <p:cNvPr id="392203" name="Rectangle 11"/>
          <p:cNvSpPr>
            <a:spLocks noChangeArrowheads="1"/>
          </p:cNvSpPr>
          <p:nvPr/>
        </p:nvSpPr>
        <p:spPr bwMode="auto">
          <a:xfrm>
            <a:off x="4035425" y="6311900"/>
            <a:ext cx="2022475" cy="338138"/>
          </a:xfrm>
          <a:prstGeom prst="rect">
            <a:avLst/>
          </a:prstGeom>
          <a:solidFill>
            <a:srgbClr val="CC0000"/>
          </a:solidFill>
          <a:ln w="9525">
            <a:noFill/>
            <a:miter lim="800000"/>
            <a:headEnd/>
            <a:tailEnd/>
          </a:ln>
        </p:spPr>
        <p:txBody>
          <a:bodyPr wrap="none" lIns="45720" rIns="45720">
            <a:spAutoFit/>
          </a:bodyPr>
          <a:lstStyle/>
          <a:p>
            <a:pPr algn="l">
              <a:lnSpc>
                <a:spcPct val="85000"/>
              </a:lnSpc>
            </a:pPr>
            <a:r>
              <a:rPr lang="en-US" sz="1900" b="1">
                <a:solidFill>
                  <a:schemeClr val="bg1"/>
                </a:solidFill>
              </a:rPr>
              <a:t>RNA polymerase</a:t>
            </a:r>
            <a:endParaRPr lang="en-US" sz="1800" b="1">
              <a:solidFill>
                <a:schemeClr val="bg1"/>
              </a:solidFill>
            </a:endParaRPr>
          </a:p>
        </p:txBody>
      </p:sp>
      <p:sp>
        <p:nvSpPr>
          <p:cNvPr id="392204" name="Rectangle 12"/>
          <p:cNvSpPr>
            <a:spLocks noChangeArrowheads="1"/>
          </p:cNvSpPr>
          <p:nvPr/>
        </p:nvSpPr>
        <p:spPr bwMode="auto">
          <a:xfrm>
            <a:off x="6689725" y="5594350"/>
            <a:ext cx="952500" cy="193675"/>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unwinding</a:t>
            </a:r>
            <a:endParaRPr lang="en-US" sz="1800" b="1"/>
          </a:p>
        </p:txBody>
      </p:sp>
      <p:sp>
        <p:nvSpPr>
          <p:cNvPr id="392205" name="Rectangle 13"/>
          <p:cNvSpPr>
            <a:spLocks noChangeArrowheads="1"/>
          </p:cNvSpPr>
          <p:nvPr/>
        </p:nvSpPr>
        <p:spPr bwMode="auto">
          <a:xfrm>
            <a:off x="6721475" y="3913188"/>
            <a:ext cx="1614488" cy="246062"/>
          </a:xfrm>
          <a:prstGeom prst="rect">
            <a:avLst/>
          </a:prstGeom>
          <a:solidFill>
            <a:schemeClr val="folHlink"/>
          </a:solidFill>
          <a:ln w="9525">
            <a:noFill/>
            <a:miter lim="800000"/>
            <a:headEnd/>
            <a:tailEnd/>
          </a:ln>
        </p:spPr>
        <p:txBody>
          <a:bodyPr wrap="none" lIns="9144" tIns="0" rIns="9144" bIns="0">
            <a:spAutoFit/>
          </a:bodyPr>
          <a:lstStyle/>
          <a:p>
            <a:pPr algn="l">
              <a:lnSpc>
                <a:spcPct val="85000"/>
              </a:lnSpc>
            </a:pPr>
            <a:r>
              <a:rPr lang="en-US" sz="1900" b="1">
                <a:solidFill>
                  <a:srgbClr val="000000"/>
                </a:solidFill>
              </a:rPr>
              <a:t>coding strand</a:t>
            </a:r>
            <a:endParaRPr lang="en-US" sz="1800" b="1"/>
          </a:p>
        </p:txBody>
      </p:sp>
      <p:sp>
        <p:nvSpPr>
          <p:cNvPr id="392207" name="Line 15"/>
          <p:cNvSpPr>
            <a:spLocks noChangeShapeType="1"/>
          </p:cNvSpPr>
          <p:nvPr/>
        </p:nvSpPr>
        <p:spPr bwMode="auto">
          <a:xfrm flipH="1">
            <a:off x="5738813" y="4068763"/>
            <a:ext cx="973137" cy="504825"/>
          </a:xfrm>
          <a:prstGeom prst="line">
            <a:avLst/>
          </a:prstGeom>
          <a:noFill/>
          <a:ln w="12700">
            <a:solidFill>
              <a:srgbClr val="000000"/>
            </a:solidFill>
            <a:round/>
            <a:headEnd/>
            <a:tailEnd/>
          </a:ln>
        </p:spPr>
        <p:txBody>
          <a:bodyPr/>
          <a:lstStyle/>
          <a:p>
            <a:endParaRPr lang="en-US"/>
          </a:p>
        </p:txBody>
      </p:sp>
      <p:sp>
        <p:nvSpPr>
          <p:cNvPr id="392208" name="Line 16"/>
          <p:cNvSpPr>
            <a:spLocks noChangeShapeType="1"/>
          </p:cNvSpPr>
          <p:nvPr/>
        </p:nvSpPr>
        <p:spPr bwMode="auto">
          <a:xfrm>
            <a:off x="3182938" y="6300788"/>
            <a:ext cx="330200" cy="44450"/>
          </a:xfrm>
          <a:prstGeom prst="line">
            <a:avLst/>
          </a:prstGeom>
          <a:noFill/>
          <a:ln w="12700">
            <a:solidFill>
              <a:srgbClr val="000000"/>
            </a:solidFill>
            <a:round/>
            <a:headEnd/>
            <a:tailEnd/>
          </a:ln>
        </p:spPr>
        <p:txBody>
          <a:bodyPr/>
          <a:lstStyle/>
          <a:p>
            <a:endParaRPr lang="en-US"/>
          </a:p>
        </p:txBody>
      </p:sp>
      <p:sp>
        <p:nvSpPr>
          <p:cNvPr id="392209" name="Freeform 17"/>
          <p:cNvSpPr>
            <a:spLocks/>
          </p:cNvSpPr>
          <p:nvPr/>
        </p:nvSpPr>
        <p:spPr bwMode="auto">
          <a:xfrm>
            <a:off x="2206625" y="5040313"/>
            <a:ext cx="112713" cy="533400"/>
          </a:xfrm>
          <a:custGeom>
            <a:avLst/>
            <a:gdLst/>
            <a:ahLst/>
            <a:cxnLst>
              <a:cxn ang="0">
                <a:pos x="99" y="0"/>
              </a:cxn>
              <a:cxn ang="0">
                <a:pos x="66" y="0"/>
              </a:cxn>
              <a:cxn ang="0">
                <a:pos x="58" y="0"/>
              </a:cxn>
              <a:cxn ang="0">
                <a:pos x="50" y="8"/>
              </a:cxn>
              <a:cxn ang="0">
                <a:pos x="41" y="25"/>
              </a:cxn>
              <a:cxn ang="0">
                <a:pos x="41" y="33"/>
              </a:cxn>
              <a:cxn ang="0">
                <a:pos x="41" y="166"/>
              </a:cxn>
              <a:cxn ang="0">
                <a:pos x="41" y="174"/>
              </a:cxn>
              <a:cxn ang="0">
                <a:pos x="33" y="191"/>
              </a:cxn>
              <a:cxn ang="0">
                <a:pos x="8" y="207"/>
              </a:cxn>
              <a:cxn ang="0">
                <a:pos x="0" y="216"/>
              </a:cxn>
              <a:cxn ang="0">
                <a:pos x="16" y="224"/>
              </a:cxn>
              <a:cxn ang="0">
                <a:pos x="33" y="240"/>
              </a:cxn>
              <a:cxn ang="0">
                <a:pos x="41" y="274"/>
              </a:cxn>
              <a:cxn ang="0">
                <a:pos x="41" y="431"/>
              </a:cxn>
              <a:cxn ang="0">
                <a:pos x="41" y="448"/>
              </a:cxn>
              <a:cxn ang="0">
                <a:pos x="50" y="456"/>
              </a:cxn>
              <a:cxn ang="0">
                <a:pos x="66" y="464"/>
              </a:cxn>
              <a:cxn ang="0">
                <a:pos x="99" y="464"/>
              </a:cxn>
            </a:cxnLst>
            <a:rect l="0" t="0" r="r" b="b"/>
            <a:pathLst>
              <a:path w="99" h="464">
                <a:moveTo>
                  <a:pt x="99" y="0"/>
                </a:moveTo>
                <a:lnTo>
                  <a:pt x="66" y="0"/>
                </a:lnTo>
                <a:lnTo>
                  <a:pt x="58" y="0"/>
                </a:lnTo>
                <a:lnTo>
                  <a:pt x="50" y="8"/>
                </a:lnTo>
                <a:lnTo>
                  <a:pt x="41" y="25"/>
                </a:lnTo>
                <a:lnTo>
                  <a:pt x="41" y="33"/>
                </a:lnTo>
                <a:lnTo>
                  <a:pt x="41" y="166"/>
                </a:lnTo>
                <a:lnTo>
                  <a:pt x="41" y="174"/>
                </a:lnTo>
                <a:lnTo>
                  <a:pt x="33" y="191"/>
                </a:lnTo>
                <a:lnTo>
                  <a:pt x="8" y="207"/>
                </a:lnTo>
                <a:lnTo>
                  <a:pt x="0" y="216"/>
                </a:lnTo>
                <a:lnTo>
                  <a:pt x="16" y="224"/>
                </a:lnTo>
                <a:lnTo>
                  <a:pt x="33" y="240"/>
                </a:lnTo>
                <a:lnTo>
                  <a:pt x="41" y="274"/>
                </a:lnTo>
                <a:lnTo>
                  <a:pt x="41" y="431"/>
                </a:lnTo>
                <a:lnTo>
                  <a:pt x="41" y="448"/>
                </a:lnTo>
                <a:lnTo>
                  <a:pt x="50" y="456"/>
                </a:lnTo>
                <a:lnTo>
                  <a:pt x="66" y="464"/>
                </a:lnTo>
                <a:lnTo>
                  <a:pt x="99" y="464"/>
                </a:lnTo>
              </a:path>
            </a:pathLst>
          </a:custGeom>
          <a:noFill/>
          <a:ln w="12700">
            <a:solidFill>
              <a:srgbClr val="000000"/>
            </a:solidFill>
            <a:prstDash val="solid"/>
            <a:round/>
            <a:headEnd/>
            <a:tailEnd/>
          </a:ln>
        </p:spPr>
        <p:txBody>
          <a:bodyPr/>
          <a:lstStyle/>
          <a:p>
            <a:endParaRPr lang="en-US"/>
          </a:p>
        </p:txBody>
      </p:sp>
      <p:sp>
        <p:nvSpPr>
          <p:cNvPr id="392210" name="Rectangle 18"/>
          <p:cNvSpPr>
            <a:spLocks noChangeArrowheads="1"/>
          </p:cNvSpPr>
          <p:nvPr/>
        </p:nvSpPr>
        <p:spPr bwMode="auto">
          <a:xfrm>
            <a:off x="1633538" y="5181600"/>
            <a:ext cx="522287" cy="246063"/>
          </a:xfrm>
          <a:prstGeom prst="rect">
            <a:avLst/>
          </a:prstGeom>
          <a:noFill/>
          <a:ln w="9525">
            <a:noFill/>
            <a:miter lim="800000"/>
            <a:headEnd/>
            <a:tailEnd/>
          </a:ln>
        </p:spPr>
        <p:txBody>
          <a:bodyPr wrap="none" lIns="0" tIns="0" rIns="0" bIns="0">
            <a:spAutoFit/>
          </a:bodyPr>
          <a:lstStyle/>
          <a:p>
            <a:pPr algn="l">
              <a:lnSpc>
                <a:spcPct val="85000"/>
              </a:lnSpc>
            </a:pPr>
            <a:r>
              <a:rPr lang="en-US" sz="1900" b="1">
                <a:solidFill>
                  <a:srgbClr val="CC0000"/>
                </a:solidFill>
              </a:rPr>
              <a:t>DNA</a:t>
            </a:r>
            <a:endParaRPr lang="en-US" sz="1800" b="1"/>
          </a:p>
        </p:txBody>
      </p:sp>
      <p:sp>
        <p:nvSpPr>
          <p:cNvPr id="392211" name="Line 19"/>
          <p:cNvSpPr>
            <a:spLocks noChangeShapeType="1"/>
          </p:cNvSpPr>
          <p:nvPr/>
        </p:nvSpPr>
        <p:spPr bwMode="auto">
          <a:xfrm>
            <a:off x="5838825" y="5807075"/>
            <a:ext cx="773113" cy="579438"/>
          </a:xfrm>
          <a:prstGeom prst="line">
            <a:avLst/>
          </a:prstGeom>
          <a:noFill/>
          <a:ln w="12700">
            <a:solidFill>
              <a:srgbClr val="000000"/>
            </a:solidFill>
            <a:round/>
            <a:headEnd/>
            <a:tailEnd/>
          </a:ln>
        </p:spPr>
        <p:txBody>
          <a:bodyPr/>
          <a:lstStyle/>
          <a:p>
            <a:endParaRPr lang="en-US"/>
          </a:p>
        </p:txBody>
      </p:sp>
      <p:sp>
        <p:nvSpPr>
          <p:cNvPr id="392212" name="Rectangle 20"/>
          <p:cNvSpPr>
            <a:spLocks noChangeArrowheads="1"/>
          </p:cNvSpPr>
          <p:nvPr/>
        </p:nvSpPr>
        <p:spPr bwMode="auto">
          <a:xfrm>
            <a:off x="2314575" y="5054600"/>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3" name="Rectangle 21"/>
          <p:cNvSpPr>
            <a:spLocks noChangeArrowheads="1"/>
          </p:cNvSpPr>
          <p:nvPr/>
        </p:nvSpPr>
        <p:spPr bwMode="auto">
          <a:xfrm>
            <a:off x="3211513" y="5100638"/>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4" name="Rectangle 22"/>
          <p:cNvSpPr>
            <a:spLocks noChangeArrowheads="1"/>
          </p:cNvSpPr>
          <p:nvPr/>
        </p:nvSpPr>
        <p:spPr bwMode="auto">
          <a:xfrm>
            <a:off x="3705225" y="50069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5" name="Rectangle 23"/>
          <p:cNvSpPr>
            <a:spLocks noChangeArrowheads="1"/>
          </p:cNvSpPr>
          <p:nvPr/>
        </p:nvSpPr>
        <p:spPr bwMode="auto">
          <a:xfrm>
            <a:off x="5108575" y="46894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6" name="Rectangle 24"/>
          <p:cNvSpPr>
            <a:spLocks noChangeArrowheads="1"/>
          </p:cNvSpPr>
          <p:nvPr/>
        </p:nvSpPr>
        <p:spPr bwMode="auto">
          <a:xfrm>
            <a:off x="6362700" y="5207000"/>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7" name="Rectangle 25"/>
          <p:cNvSpPr>
            <a:spLocks noChangeArrowheads="1"/>
          </p:cNvSpPr>
          <p:nvPr/>
        </p:nvSpPr>
        <p:spPr bwMode="auto">
          <a:xfrm>
            <a:off x="6761163" y="4846638"/>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8" name="Rectangle 26"/>
          <p:cNvSpPr>
            <a:spLocks noChangeArrowheads="1"/>
          </p:cNvSpPr>
          <p:nvPr/>
        </p:nvSpPr>
        <p:spPr bwMode="auto">
          <a:xfrm>
            <a:off x="5316538" y="571182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19" name="Rectangle 27"/>
          <p:cNvSpPr>
            <a:spLocks noChangeArrowheads="1"/>
          </p:cNvSpPr>
          <p:nvPr/>
        </p:nvSpPr>
        <p:spPr bwMode="auto">
          <a:xfrm>
            <a:off x="4371975" y="46894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20" name="Rectangle 28"/>
          <p:cNvSpPr>
            <a:spLocks noChangeArrowheads="1"/>
          </p:cNvSpPr>
          <p:nvPr/>
        </p:nvSpPr>
        <p:spPr bwMode="auto">
          <a:xfrm>
            <a:off x="4413250" y="54467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21" name="Rectangle 29"/>
          <p:cNvSpPr>
            <a:spLocks noChangeArrowheads="1"/>
          </p:cNvSpPr>
          <p:nvPr/>
        </p:nvSpPr>
        <p:spPr bwMode="auto">
          <a:xfrm>
            <a:off x="5099050" y="54467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22" name="Freeform 30"/>
          <p:cNvSpPr>
            <a:spLocks/>
          </p:cNvSpPr>
          <p:nvPr/>
        </p:nvSpPr>
        <p:spPr bwMode="auto">
          <a:xfrm>
            <a:off x="3662363" y="6199188"/>
            <a:ext cx="128587" cy="122237"/>
          </a:xfrm>
          <a:custGeom>
            <a:avLst/>
            <a:gdLst/>
            <a:ahLst/>
            <a:cxnLst>
              <a:cxn ang="0">
                <a:pos x="91" y="8"/>
              </a:cxn>
              <a:cxn ang="0">
                <a:pos x="75" y="0"/>
              </a:cxn>
              <a:cxn ang="0">
                <a:pos x="58" y="0"/>
              </a:cxn>
              <a:cxn ang="0">
                <a:pos x="33" y="8"/>
              </a:cxn>
              <a:cxn ang="0">
                <a:pos x="17" y="25"/>
              </a:cxn>
              <a:cxn ang="0">
                <a:pos x="0" y="49"/>
              </a:cxn>
              <a:cxn ang="0">
                <a:pos x="0" y="74"/>
              </a:cxn>
              <a:cxn ang="0">
                <a:pos x="8" y="99"/>
              </a:cxn>
              <a:cxn ang="0">
                <a:pos x="33" y="124"/>
              </a:cxn>
              <a:cxn ang="0">
                <a:pos x="67" y="141"/>
              </a:cxn>
              <a:cxn ang="0">
                <a:pos x="91" y="141"/>
              </a:cxn>
              <a:cxn ang="0">
                <a:pos x="116" y="132"/>
              </a:cxn>
              <a:cxn ang="0">
                <a:pos x="133" y="116"/>
              </a:cxn>
              <a:cxn ang="0">
                <a:pos x="141" y="91"/>
              </a:cxn>
              <a:cxn ang="0">
                <a:pos x="149" y="74"/>
              </a:cxn>
              <a:cxn ang="0">
                <a:pos x="141" y="49"/>
              </a:cxn>
              <a:cxn ang="0">
                <a:pos x="133" y="33"/>
              </a:cxn>
              <a:cxn ang="0">
                <a:pos x="108" y="58"/>
              </a:cxn>
              <a:cxn ang="0">
                <a:pos x="116" y="83"/>
              </a:cxn>
              <a:cxn ang="0">
                <a:pos x="116" y="99"/>
              </a:cxn>
              <a:cxn ang="0">
                <a:pos x="100" y="108"/>
              </a:cxn>
              <a:cxn ang="0">
                <a:pos x="83" y="116"/>
              </a:cxn>
              <a:cxn ang="0">
                <a:pos x="50" y="99"/>
              </a:cxn>
              <a:cxn ang="0">
                <a:pos x="33" y="83"/>
              </a:cxn>
              <a:cxn ang="0">
                <a:pos x="25" y="66"/>
              </a:cxn>
              <a:cxn ang="0">
                <a:pos x="33" y="41"/>
              </a:cxn>
              <a:cxn ang="0">
                <a:pos x="42" y="33"/>
              </a:cxn>
              <a:cxn ang="0">
                <a:pos x="58" y="25"/>
              </a:cxn>
              <a:cxn ang="0">
                <a:pos x="75" y="33"/>
              </a:cxn>
              <a:cxn ang="0">
                <a:pos x="91" y="8"/>
              </a:cxn>
            </a:cxnLst>
            <a:rect l="0" t="0" r="r" b="b"/>
            <a:pathLst>
              <a:path w="149" h="141">
                <a:moveTo>
                  <a:pt x="91" y="8"/>
                </a:moveTo>
                <a:lnTo>
                  <a:pt x="75" y="0"/>
                </a:lnTo>
                <a:lnTo>
                  <a:pt x="58" y="0"/>
                </a:lnTo>
                <a:lnTo>
                  <a:pt x="33" y="8"/>
                </a:lnTo>
                <a:lnTo>
                  <a:pt x="17" y="25"/>
                </a:lnTo>
                <a:lnTo>
                  <a:pt x="0" y="49"/>
                </a:lnTo>
                <a:lnTo>
                  <a:pt x="0" y="74"/>
                </a:lnTo>
                <a:lnTo>
                  <a:pt x="8" y="99"/>
                </a:lnTo>
                <a:lnTo>
                  <a:pt x="33" y="124"/>
                </a:lnTo>
                <a:lnTo>
                  <a:pt x="67" y="141"/>
                </a:lnTo>
                <a:lnTo>
                  <a:pt x="91" y="141"/>
                </a:lnTo>
                <a:lnTo>
                  <a:pt x="116" y="132"/>
                </a:lnTo>
                <a:lnTo>
                  <a:pt x="133" y="116"/>
                </a:lnTo>
                <a:lnTo>
                  <a:pt x="141" y="91"/>
                </a:lnTo>
                <a:lnTo>
                  <a:pt x="149" y="74"/>
                </a:lnTo>
                <a:lnTo>
                  <a:pt x="141" y="49"/>
                </a:lnTo>
                <a:lnTo>
                  <a:pt x="133" y="33"/>
                </a:lnTo>
                <a:lnTo>
                  <a:pt x="108" y="58"/>
                </a:lnTo>
                <a:lnTo>
                  <a:pt x="116" y="83"/>
                </a:lnTo>
                <a:lnTo>
                  <a:pt x="116" y="99"/>
                </a:lnTo>
                <a:lnTo>
                  <a:pt x="100" y="108"/>
                </a:lnTo>
                <a:lnTo>
                  <a:pt x="83" y="116"/>
                </a:lnTo>
                <a:lnTo>
                  <a:pt x="50" y="99"/>
                </a:lnTo>
                <a:lnTo>
                  <a:pt x="33" y="83"/>
                </a:lnTo>
                <a:lnTo>
                  <a:pt x="25" y="66"/>
                </a:lnTo>
                <a:lnTo>
                  <a:pt x="33" y="41"/>
                </a:lnTo>
                <a:lnTo>
                  <a:pt x="42" y="33"/>
                </a:lnTo>
                <a:lnTo>
                  <a:pt x="58" y="25"/>
                </a:lnTo>
                <a:lnTo>
                  <a:pt x="75" y="33"/>
                </a:lnTo>
                <a:lnTo>
                  <a:pt x="91" y="8"/>
                </a:lnTo>
                <a:close/>
              </a:path>
            </a:pathLst>
          </a:custGeom>
          <a:solidFill>
            <a:srgbClr val="000000"/>
          </a:solidFill>
          <a:ln w="9525">
            <a:noFill/>
            <a:round/>
            <a:headEnd/>
            <a:tailEnd/>
          </a:ln>
        </p:spPr>
        <p:txBody>
          <a:bodyPr/>
          <a:lstStyle/>
          <a:p>
            <a:endParaRPr lang="en-US"/>
          </a:p>
        </p:txBody>
      </p:sp>
      <p:sp>
        <p:nvSpPr>
          <p:cNvPr id="392223" name="Rectangle 31"/>
          <p:cNvSpPr>
            <a:spLocks noChangeArrowheads="1"/>
          </p:cNvSpPr>
          <p:nvPr/>
        </p:nvSpPr>
        <p:spPr bwMode="auto">
          <a:xfrm>
            <a:off x="4184650" y="558482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C</a:t>
            </a:r>
            <a:endParaRPr lang="en-US" sz="1000" b="1"/>
          </a:p>
        </p:txBody>
      </p:sp>
      <p:sp>
        <p:nvSpPr>
          <p:cNvPr id="392224" name="Rectangle 32"/>
          <p:cNvSpPr>
            <a:spLocks noChangeArrowheads="1"/>
          </p:cNvSpPr>
          <p:nvPr/>
        </p:nvSpPr>
        <p:spPr bwMode="auto">
          <a:xfrm>
            <a:off x="2314575" y="5273675"/>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25" name="Rectangle 33"/>
          <p:cNvSpPr>
            <a:spLocks noChangeArrowheads="1"/>
          </p:cNvSpPr>
          <p:nvPr/>
        </p:nvSpPr>
        <p:spPr bwMode="auto">
          <a:xfrm>
            <a:off x="3201988" y="4875213"/>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26" name="Rectangle 34"/>
          <p:cNvSpPr>
            <a:spLocks noChangeArrowheads="1"/>
          </p:cNvSpPr>
          <p:nvPr/>
        </p:nvSpPr>
        <p:spPr bwMode="auto">
          <a:xfrm>
            <a:off x="3711575" y="4781550"/>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27" name="Rectangle 35"/>
          <p:cNvSpPr>
            <a:spLocks noChangeArrowheads="1"/>
          </p:cNvSpPr>
          <p:nvPr/>
        </p:nvSpPr>
        <p:spPr bwMode="auto">
          <a:xfrm>
            <a:off x="4184650" y="4689475"/>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28" name="Rectangle 36"/>
          <p:cNvSpPr>
            <a:spLocks noChangeArrowheads="1"/>
          </p:cNvSpPr>
          <p:nvPr/>
        </p:nvSpPr>
        <p:spPr bwMode="auto">
          <a:xfrm>
            <a:off x="4179888" y="5446713"/>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29" name="Rectangle 37"/>
          <p:cNvSpPr>
            <a:spLocks noChangeArrowheads="1"/>
          </p:cNvSpPr>
          <p:nvPr/>
        </p:nvSpPr>
        <p:spPr bwMode="auto">
          <a:xfrm>
            <a:off x="5327650" y="5446713"/>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0" name="Freeform 38"/>
          <p:cNvSpPr>
            <a:spLocks/>
          </p:cNvSpPr>
          <p:nvPr/>
        </p:nvSpPr>
        <p:spPr bwMode="auto">
          <a:xfrm>
            <a:off x="3862388" y="5818188"/>
            <a:ext cx="142875" cy="128587"/>
          </a:xfrm>
          <a:custGeom>
            <a:avLst/>
            <a:gdLst/>
            <a:ahLst/>
            <a:cxnLst>
              <a:cxn ang="0">
                <a:pos x="92" y="83"/>
              </a:cxn>
              <a:cxn ang="0">
                <a:pos x="108" y="50"/>
              </a:cxn>
              <a:cxn ang="0">
                <a:pos x="125" y="66"/>
              </a:cxn>
              <a:cxn ang="0">
                <a:pos x="125" y="83"/>
              </a:cxn>
              <a:cxn ang="0">
                <a:pos x="125" y="99"/>
              </a:cxn>
              <a:cxn ang="0">
                <a:pos x="108" y="108"/>
              </a:cxn>
              <a:cxn ang="0">
                <a:pos x="100" y="116"/>
              </a:cxn>
              <a:cxn ang="0">
                <a:pos x="83" y="116"/>
              </a:cxn>
              <a:cxn ang="0">
                <a:pos x="58" y="108"/>
              </a:cxn>
              <a:cxn ang="0">
                <a:pos x="42" y="99"/>
              </a:cxn>
              <a:cxn ang="0">
                <a:pos x="25" y="83"/>
              </a:cxn>
              <a:cxn ang="0">
                <a:pos x="25" y="66"/>
              </a:cxn>
              <a:cxn ang="0">
                <a:pos x="34" y="50"/>
              </a:cxn>
              <a:cxn ang="0">
                <a:pos x="50" y="33"/>
              </a:cxn>
              <a:cxn ang="0">
                <a:pos x="67" y="33"/>
              </a:cxn>
              <a:cxn ang="0">
                <a:pos x="83" y="8"/>
              </a:cxn>
              <a:cxn ang="0">
                <a:pos x="67" y="0"/>
              </a:cxn>
              <a:cxn ang="0">
                <a:pos x="50" y="8"/>
              </a:cxn>
              <a:cxn ang="0">
                <a:pos x="25" y="16"/>
              </a:cxn>
              <a:cxn ang="0">
                <a:pos x="9" y="41"/>
              </a:cxn>
              <a:cxn ang="0">
                <a:pos x="0" y="66"/>
              </a:cxn>
              <a:cxn ang="0">
                <a:pos x="9" y="99"/>
              </a:cxn>
              <a:cxn ang="0">
                <a:pos x="17" y="116"/>
              </a:cxn>
              <a:cxn ang="0">
                <a:pos x="42" y="133"/>
              </a:cxn>
              <a:cxn ang="0">
                <a:pos x="75" y="149"/>
              </a:cxn>
              <a:cxn ang="0">
                <a:pos x="100" y="149"/>
              </a:cxn>
              <a:cxn ang="0">
                <a:pos x="125" y="133"/>
              </a:cxn>
              <a:cxn ang="0">
                <a:pos x="141" y="116"/>
              </a:cxn>
              <a:cxn ang="0">
                <a:pos x="150" y="83"/>
              </a:cxn>
              <a:cxn ang="0">
                <a:pos x="141" y="66"/>
              </a:cxn>
              <a:cxn ang="0">
                <a:pos x="158" y="74"/>
              </a:cxn>
              <a:cxn ang="0">
                <a:pos x="166" y="50"/>
              </a:cxn>
              <a:cxn ang="0">
                <a:pos x="100" y="16"/>
              </a:cxn>
              <a:cxn ang="0">
                <a:pos x="75" y="66"/>
              </a:cxn>
              <a:cxn ang="0">
                <a:pos x="92" y="83"/>
              </a:cxn>
            </a:cxnLst>
            <a:rect l="0" t="0" r="r" b="b"/>
            <a:pathLst>
              <a:path w="166" h="149">
                <a:moveTo>
                  <a:pt x="92" y="83"/>
                </a:moveTo>
                <a:lnTo>
                  <a:pt x="108" y="50"/>
                </a:lnTo>
                <a:lnTo>
                  <a:pt x="125" y="66"/>
                </a:lnTo>
                <a:lnTo>
                  <a:pt x="125" y="83"/>
                </a:lnTo>
                <a:lnTo>
                  <a:pt x="125" y="99"/>
                </a:lnTo>
                <a:lnTo>
                  <a:pt x="108" y="108"/>
                </a:lnTo>
                <a:lnTo>
                  <a:pt x="100" y="116"/>
                </a:lnTo>
                <a:lnTo>
                  <a:pt x="83" y="116"/>
                </a:lnTo>
                <a:lnTo>
                  <a:pt x="58" y="108"/>
                </a:lnTo>
                <a:lnTo>
                  <a:pt x="42" y="99"/>
                </a:lnTo>
                <a:lnTo>
                  <a:pt x="25" y="83"/>
                </a:lnTo>
                <a:lnTo>
                  <a:pt x="25" y="66"/>
                </a:lnTo>
                <a:lnTo>
                  <a:pt x="34" y="50"/>
                </a:lnTo>
                <a:lnTo>
                  <a:pt x="50" y="33"/>
                </a:lnTo>
                <a:lnTo>
                  <a:pt x="67" y="33"/>
                </a:lnTo>
                <a:lnTo>
                  <a:pt x="83" y="8"/>
                </a:lnTo>
                <a:lnTo>
                  <a:pt x="67" y="0"/>
                </a:lnTo>
                <a:lnTo>
                  <a:pt x="50" y="8"/>
                </a:lnTo>
                <a:lnTo>
                  <a:pt x="25" y="16"/>
                </a:lnTo>
                <a:lnTo>
                  <a:pt x="9" y="41"/>
                </a:lnTo>
                <a:lnTo>
                  <a:pt x="0" y="66"/>
                </a:lnTo>
                <a:lnTo>
                  <a:pt x="9" y="99"/>
                </a:lnTo>
                <a:lnTo>
                  <a:pt x="17" y="116"/>
                </a:lnTo>
                <a:lnTo>
                  <a:pt x="42" y="133"/>
                </a:lnTo>
                <a:lnTo>
                  <a:pt x="75" y="149"/>
                </a:lnTo>
                <a:lnTo>
                  <a:pt x="100" y="149"/>
                </a:lnTo>
                <a:lnTo>
                  <a:pt x="125" y="133"/>
                </a:lnTo>
                <a:lnTo>
                  <a:pt x="141" y="116"/>
                </a:lnTo>
                <a:lnTo>
                  <a:pt x="150" y="83"/>
                </a:lnTo>
                <a:lnTo>
                  <a:pt x="141" y="66"/>
                </a:lnTo>
                <a:lnTo>
                  <a:pt x="158" y="74"/>
                </a:lnTo>
                <a:lnTo>
                  <a:pt x="166" y="50"/>
                </a:lnTo>
                <a:lnTo>
                  <a:pt x="100" y="16"/>
                </a:lnTo>
                <a:lnTo>
                  <a:pt x="75" y="66"/>
                </a:lnTo>
                <a:lnTo>
                  <a:pt x="92" y="83"/>
                </a:lnTo>
                <a:close/>
              </a:path>
            </a:pathLst>
          </a:custGeom>
          <a:solidFill>
            <a:srgbClr val="000000"/>
          </a:solidFill>
          <a:ln w="9525">
            <a:noFill/>
            <a:round/>
            <a:headEnd/>
            <a:tailEnd/>
          </a:ln>
        </p:spPr>
        <p:txBody>
          <a:bodyPr/>
          <a:lstStyle/>
          <a:p>
            <a:endParaRPr lang="en-US"/>
          </a:p>
        </p:txBody>
      </p:sp>
      <p:sp>
        <p:nvSpPr>
          <p:cNvPr id="392231" name="Rectangle 39"/>
          <p:cNvSpPr>
            <a:spLocks noChangeArrowheads="1"/>
          </p:cNvSpPr>
          <p:nvPr/>
        </p:nvSpPr>
        <p:spPr bwMode="auto">
          <a:xfrm>
            <a:off x="4378325" y="5711825"/>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2" name="Rectangle 40"/>
          <p:cNvSpPr>
            <a:spLocks noChangeArrowheads="1"/>
          </p:cNvSpPr>
          <p:nvPr/>
        </p:nvSpPr>
        <p:spPr bwMode="auto">
          <a:xfrm>
            <a:off x="5075238" y="5711825"/>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3" name="Rectangle 41"/>
          <p:cNvSpPr>
            <a:spLocks noChangeArrowheads="1"/>
          </p:cNvSpPr>
          <p:nvPr/>
        </p:nvSpPr>
        <p:spPr bwMode="auto">
          <a:xfrm>
            <a:off x="5341938" y="4689475"/>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4" name="Rectangle 42"/>
          <p:cNvSpPr>
            <a:spLocks noChangeArrowheads="1"/>
          </p:cNvSpPr>
          <p:nvPr/>
        </p:nvSpPr>
        <p:spPr bwMode="auto">
          <a:xfrm>
            <a:off x="6362700" y="5376863"/>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5" name="Rectangle 43"/>
          <p:cNvSpPr>
            <a:spLocks noChangeArrowheads="1"/>
          </p:cNvSpPr>
          <p:nvPr/>
        </p:nvSpPr>
        <p:spPr bwMode="auto">
          <a:xfrm>
            <a:off x="6761163" y="5065713"/>
            <a:ext cx="107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G</a:t>
            </a:r>
            <a:endParaRPr lang="en-US" sz="1000" b="1"/>
          </a:p>
        </p:txBody>
      </p:sp>
      <p:sp>
        <p:nvSpPr>
          <p:cNvPr id="392236" name="Rectangle 44"/>
          <p:cNvSpPr>
            <a:spLocks noChangeArrowheads="1"/>
          </p:cNvSpPr>
          <p:nvPr/>
        </p:nvSpPr>
        <p:spPr bwMode="auto">
          <a:xfrm>
            <a:off x="2844800" y="5094288"/>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37" name="Rectangle 45"/>
          <p:cNvSpPr>
            <a:spLocks noChangeArrowheads="1"/>
          </p:cNvSpPr>
          <p:nvPr/>
        </p:nvSpPr>
        <p:spPr bwMode="auto">
          <a:xfrm>
            <a:off x="3022600" y="52816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38" name="Rectangle 46"/>
          <p:cNvSpPr>
            <a:spLocks noChangeArrowheads="1"/>
          </p:cNvSpPr>
          <p:nvPr/>
        </p:nvSpPr>
        <p:spPr bwMode="auto">
          <a:xfrm>
            <a:off x="3389313" y="47910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39" name="Rectangle 47"/>
          <p:cNvSpPr>
            <a:spLocks noChangeArrowheads="1"/>
          </p:cNvSpPr>
          <p:nvPr/>
        </p:nvSpPr>
        <p:spPr bwMode="auto">
          <a:xfrm>
            <a:off x="3951288" y="46894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0" name="Freeform 48"/>
          <p:cNvSpPr>
            <a:spLocks/>
          </p:cNvSpPr>
          <p:nvPr/>
        </p:nvSpPr>
        <p:spPr bwMode="auto">
          <a:xfrm>
            <a:off x="3976688" y="5646738"/>
            <a:ext cx="144462" cy="128587"/>
          </a:xfrm>
          <a:custGeom>
            <a:avLst/>
            <a:gdLst/>
            <a:ahLst/>
            <a:cxnLst>
              <a:cxn ang="0">
                <a:pos x="83" y="100"/>
              </a:cxn>
              <a:cxn ang="0">
                <a:pos x="116" y="59"/>
              </a:cxn>
              <a:cxn ang="0">
                <a:pos x="141" y="67"/>
              </a:cxn>
              <a:cxn ang="0">
                <a:pos x="166" y="42"/>
              </a:cxn>
              <a:cxn ang="0">
                <a:pos x="17" y="0"/>
              </a:cxn>
              <a:cxn ang="0">
                <a:pos x="0" y="25"/>
              </a:cxn>
              <a:cxn ang="0">
                <a:pos x="83" y="150"/>
              </a:cxn>
              <a:cxn ang="0">
                <a:pos x="99" y="125"/>
              </a:cxn>
              <a:cxn ang="0">
                <a:pos x="83" y="100"/>
              </a:cxn>
              <a:cxn ang="0">
                <a:pos x="33" y="34"/>
              </a:cxn>
              <a:cxn ang="0">
                <a:pos x="91" y="50"/>
              </a:cxn>
              <a:cxn ang="0">
                <a:pos x="66" y="83"/>
              </a:cxn>
              <a:cxn ang="0">
                <a:pos x="33" y="34"/>
              </a:cxn>
              <a:cxn ang="0">
                <a:pos x="83" y="100"/>
              </a:cxn>
            </a:cxnLst>
            <a:rect l="0" t="0" r="r" b="b"/>
            <a:pathLst>
              <a:path w="166" h="150">
                <a:moveTo>
                  <a:pt x="83" y="100"/>
                </a:moveTo>
                <a:lnTo>
                  <a:pt x="116" y="59"/>
                </a:lnTo>
                <a:lnTo>
                  <a:pt x="141" y="67"/>
                </a:lnTo>
                <a:lnTo>
                  <a:pt x="166" y="42"/>
                </a:lnTo>
                <a:lnTo>
                  <a:pt x="17" y="0"/>
                </a:lnTo>
                <a:lnTo>
                  <a:pt x="0" y="25"/>
                </a:lnTo>
                <a:lnTo>
                  <a:pt x="83" y="150"/>
                </a:lnTo>
                <a:lnTo>
                  <a:pt x="99" y="125"/>
                </a:lnTo>
                <a:lnTo>
                  <a:pt x="83" y="100"/>
                </a:lnTo>
                <a:lnTo>
                  <a:pt x="33" y="34"/>
                </a:lnTo>
                <a:lnTo>
                  <a:pt x="91" y="50"/>
                </a:lnTo>
                <a:lnTo>
                  <a:pt x="66" y="83"/>
                </a:lnTo>
                <a:lnTo>
                  <a:pt x="33" y="34"/>
                </a:lnTo>
                <a:lnTo>
                  <a:pt x="83" y="100"/>
                </a:lnTo>
                <a:close/>
              </a:path>
            </a:pathLst>
          </a:custGeom>
          <a:solidFill>
            <a:srgbClr val="000000"/>
          </a:solidFill>
          <a:ln w="9525">
            <a:noFill/>
            <a:round/>
            <a:headEnd/>
            <a:tailEnd/>
          </a:ln>
        </p:spPr>
        <p:txBody>
          <a:bodyPr/>
          <a:lstStyle/>
          <a:p>
            <a:endParaRPr lang="en-US"/>
          </a:p>
        </p:txBody>
      </p:sp>
      <p:sp>
        <p:nvSpPr>
          <p:cNvPr id="392241" name="Freeform 49"/>
          <p:cNvSpPr>
            <a:spLocks/>
          </p:cNvSpPr>
          <p:nvPr/>
        </p:nvSpPr>
        <p:spPr bwMode="auto">
          <a:xfrm>
            <a:off x="3549650" y="6370638"/>
            <a:ext cx="142875" cy="136525"/>
          </a:xfrm>
          <a:custGeom>
            <a:avLst/>
            <a:gdLst/>
            <a:ahLst/>
            <a:cxnLst>
              <a:cxn ang="0">
                <a:pos x="74" y="108"/>
              </a:cxn>
              <a:cxn ang="0">
                <a:pos x="116" y="66"/>
              </a:cxn>
              <a:cxn ang="0">
                <a:pos x="141" y="83"/>
              </a:cxn>
              <a:cxn ang="0">
                <a:pos x="166" y="58"/>
              </a:cxn>
              <a:cxn ang="0">
                <a:pos x="24" y="0"/>
              </a:cxn>
              <a:cxn ang="0">
                <a:pos x="0" y="33"/>
              </a:cxn>
              <a:cxn ang="0">
                <a:pos x="74" y="158"/>
              </a:cxn>
              <a:cxn ang="0">
                <a:pos x="91" y="133"/>
              </a:cxn>
              <a:cxn ang="0">
                <a:pos x="74" y="108"/>
              </a:cxn>
              <a:cxn ang="0">
                <a:pos x="33" y="41"/>
              </a:cxn>
              <a:cxn ang="0">
                <a:pos x="33" y="33"/>
              </a:cxn>
              <a:cxn ang="0">
                <a:pos x="91" y="58"/>
              </a:cxn>
              <a:cxn ang="0">
                <a:pos x="66" y="91"/>
              </a:cxn>
              <a:cxn ang="0">
                <a:pos x="33" y="41"/>
              </a:cxn>
              <a:cxn ang="0">
                <a:pos x="74" y="108"/>
              </a:cxn>
            </a:cxnLst>
            <a:rect l="0" t="0" r="r" b="b"/>
            <a:pathLst>
              <a:path w="166" h="158">
                <a:moveTo>
                  <a:pt x="74" y="108"/>
                </a:moveTo>
                <a:lnTo>
                  <a:pt x="116" y="66"/>
                </a:lnTo>
                <a:lnTo>
                  <a:pt x="141" y="83"/>
                </a:lnTo>
                <a:lnTo>
                  <a:pt x="166" y="58"/>
                </a:lnTo>
                <a:lnTo>
                  <a:pt x="24" y="0"/>
                </a:lnTo>
                <a:lnTo>
                  <a:pt x="0" y="33"/>
                </a:lnTo>
                <a:lnTo>
                  <a:pt x="74" y="158"/>
                </a:lnTo>
                <a:lnTo>
                  <a:pt x="91" y="133"/>
                </a:lnTo>
                <a:lnTo>
                  <a:pt x="74" y="108"/>
                </a:lnTo>
                <a:lnTo>
                  <a:pt x="33" y="41"/>
                </a:lnTo>
                <a:lnTo>
                  <a:pt x="33" y="33"/>
                </a:lnTo>
                <a:lnTo>
                  <a:pt x="91" y="58"/>
                </a:lnTo>
                <a:lnTo>
                  <a:pt x="66" y="91"/>
                </a:lnTo>
                <a:lnTo>
                  <a:pt x="33" y="41"/>
                </a:lnTo>
                <a:lnTo>
                  <a:pt x="74" y="108"/>
                </a:lnTo>
                <a:close/>
              </a:path>
            </a:pathLst>
          </a:custGeom>
          <a:solidFill>
            <a:srgbClr val="000000"/>
          </a:solidFill>
          <a:ln w="9525">
            <a:noFill/>
            <a:round/>
            <a:headEnd/>
            <a:tailEnd/>
          </a:ln>
        </p:spPr>
        <p:txBody>
          <a:bodyPr/>
          <a:lstStyle/>
          <a:p>
            <a:endParaRPr lang="en-US"/>
          </a:p>
        </p:txBody>
      </p:sp>
      <p:sp>
        <p:nvSpPr>
          <p:cNvPr id="392242" name="Rectangle 50"/>
          <p:cNvSpPr>
            <a:spLocks noChangeArrowheads="1"/>
          </p:cNvSpPr>
          <p:nvPr/>
        </p:nvSpPr>
        <p:spPr bwMode="auto">
          <a:xfrm>
            <a:off x="4618038" y="468947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3" name="Rectangle 51"/>
          <p:cNvSpPr>
            <a:spLocks noChangeArrowheads="1"/>
          </p:cNvSpPr>
          <p:nvPr/>
        </p:nvSpPr>
        <p:spPr bwMode="auto">
          <a:xfrm>
            <a:off x="4641850" y="54467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4" name="Rectangle 52"/>
          <p:cNvSpPr>
            <a:spLocks noChangeArrowheads="1"/>
          </p:cNvSpPr>
          <p:nvPr/>
        </p:nvSpPr>
        <p:spPr bwMode="auto">
          <a:xfrm>
            <a:off x="4838700" y="571182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5" name="Rectangle 53"/>
          <p:cNvSpPr>
            <a:spLocks noChangeArrowheads="1"/>
          </p:cNvSpPr>
          <p:nvPr/>
        </p:nvSpPr>
        <p:spPr bwMode="auto">
          <a:xfrm>
            <a:off x="5799138" y="4781550"/>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6" name="Rectangle 54"/>
          <p:cNvSpPr>
            <a:spLocks noChangeArrowheads="1"/>
          </p:cNvSpPr>
          <p:nvPr/>
        </p:nvSpPr>
        <p:spPr bwMode="auto">
          <a:xfrm>
            <a:off x="6564313" y="5024438"/>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7" name="Rectangle 55"/>
          <p:cNvSpPr>
            <a:spLocks noChangeArrowheads="1"/>
          </p:cNvSpPr>
          <p:nvPr/>
        </p:nvSpPr>
        <p:spPr bwMode="auto">
          <a:xfrm>
            <a:off x="6943725" y="4751388"/>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8" name="Rectangle 56"/>
          <p:cNvSpPr>
            <a:spLocks noChangeArrowheads="1"/>
          </p:cNvSpPr>
          <p:nvPr/>
        </p:nvSpPr>
        <p:spPr bwMode="auto">
          <a:xfrm>
            <a:off x="7324725" y="479742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49" name="Rectangle 57"/>
          <p:cNvSpPr>
            <a:spLocks noChangeArrowheads="1"/>
          </p:cNvSpPr>
          <p:nvPr/>
        </p:nvSpPr>
        <p:spPr bwMode="auto">
          <a:xfrm>
            <a:off x="5551488" y="5711825"/>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50" name="Rectangle 58"/>
          <p:cNvSpPr>
            <a:spLocks noChangeArrowheads="1"/>
          </p:cNvSpPr>
          <p:nvPr/>
        </p:nvSpPr>
        <p:spPr bwMode="auto">
          <a:xfrm>
            <a:off x="6010275" y="5276850"/>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A</a:t>
            </a:r>
            <a:endParaRPr lang="en-US" sz="1000" b="1"/>
          </a:p>
        </p:txBody>
      </p:sp>
      <p:sp>
        <p:nvSpPr>
          <p:cNvPr id="392251" name="Rectangle 59"/>
          <p:cNvSpPr>
            <a:spLocks noChangeArrowheads="1"/>
          </p:cNvSpPr>
          <p:nvPr/>
        </p:nvSpPr>
        <p:spPr bwMode="auto">
          <a:xfrm>
            <a:off x="2851150" y="5297488"/>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2" name="Rectangle 60"/>
          <p:cNvSpPr>
            <a:spLocks noChangeArrowheads="1"/>
          </p:cNvSpPr>
          <p:nvPr/>
        </p:nvSpPr>
        <p:spPr bwMode="auto">
          <a:xfrm>
            <a:off x="3022600" y="5027613"/>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3" name="Rectangle 61"/>
          <p:cNvSpPr>
            <a:spLocks noChangeArrowheads="1"/>
          </p:cNvSpPr>
          <p:nvPr/>
        </p:nvSpPr>
        <p:spPr bwMode="auto">
          <a:xfrm>
            <a:off x="3405188" y="4964113"/>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4" name="Rectangle 62"/>
          <p:cNvSpPr>
            <a:spLocks noChangeArrowheads="1"/>
          </p:cNvSpPr>
          <p:nvPr/>
        </p:nvSpPr>
        <p:spPr bwMode="auto">
          <a:xfrm>
            <a:off x="4862513" y="4689475"/>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5" name="Rectangle 63"/>
          <p:cNvSpPr>
            <a:spLocks noChangeArrowheads="1"/>
          </p:cNvSpPr>
          <p:nvPr/>
        </p:nvSpPr>
        <p:spPr bwMode="auto">
          <a:xfrm>
            <a:off x="3905250" y="5149850"/>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6" name="Rectangle 64"/>
          <p:cNvSpPr>
            <a:spLocks noChangeArrowheads="1"/>
          </p:cNvSpPr>
          <p:nvPr/>
        </p:nvSpPr>
        <p:spPr bwMode="auto">
          <a:xfrm>
            <a:off x="4619625" y="5711825"/>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7" name="Rectangle 65"/>
          <p:cNvSpPr>
            <a:spLocks noChangeArrowheads="1"/>
          </p:cNvSpPr>
          <p:nvPr/>
        </p:nvSpPr>
        <p:spPr bwMode="auto">
          <a:xfrm>
            <a:off x="6010275" y="4902200"/>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8" name="Rectangle 66"/>
          <p:cNvSpPr>
            <a:spLocks noChangeArrowheads="1"/>
          </p:cNvSpPr>
          <p:nvPr/>
        </p:nvSpPr>
        <p:spPr bwMode="auto">
          <a:xfrm>
            <a:off x="6573838" y="5264150"/>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59" name="Rectangle 67"/>
          <p:cNvSpPr>
            <a:spLocks noChangeArrowheads="1"/>
          </p:cNvSpPr>
          <p:nvPr/>
        </p:nvSpPr>
        <p:spPr bwMode="auto">
          <a:xfrm>
            <a:off x="6951663" y="4941888"/>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60" name="Rectangle 68"/>
          <p:cNvSpPr>
            <a:spLocks noChangeArrowheads="1"/>
          </p:cNvSpPr>
          <p:nvPr/>
        </p:nvSpPr>
        <p:spPr bwMode="auto">
          <a:xfrm>
            <a:off x="7342188" y="4997450"/>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61" name="Rectangle 69"/>
          <p:cNvSpPr>
            <a:spLocks noChangeArrowheads="1"/>
          </p:cNvSpPr>
          <p:nvPr/>
        </p:nvSpPr>
        <p:spPr bwMode="auto">
          <a:xfrm>
            <a:off x="5808663" y="5505450"/>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62" name="Rectangle 70"/>
          <p:cNvSpPr>
            <a:spLocks noChangeArrowheads="1"/>
          </p:cNvSpPr>
          <p:nvPr/>
        </p:nvSpPr>
        <p:spPr bwMode="auto">
          <a:xfrm>
            <a:off x="5581650" y="4689475"/>
            <a:ext cx="8572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a:t>
            </a:r>
            <a:endParaRPr lang="en-US" sz="1000" b="1"/>
          </a:p>
        </p:txBody>
      </p:sp>
      <p:sp>
        <p:nvSpPr>
          <p:cNvPr id="392263" name="Rectangle 71"/>
          <p:cNvSpPr>
            <a:spLocks noChangeArrowheads="1"/>
          </p:cNvSpPr>
          <p:nvPr/>
        </p:nvSpPr>
        <p:spPr bwMode="auto">
          <a:xfrm>
            <a:off x="4870450" y="54467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U</a:t>
            </a:r>
            <a:endParaRPr lang="en-US" sz="1000" b="1"/>
          </a:p>
        </p:txBody>
      </p:sp>
      <p:sp>
        <p:nvSpPr>
          <p:cNvPr id="392264" name="Rectangle 72"/>
          <p:cNvSpPr>
            <a:spLocks noChangeArrowheads="1"/>
          </p:cNvSpPr>
          <p:nvPr/>
        </p:nvSpPr>
        <p:spPr bwMode="auto">
          <a:xfrm>
            <a:off x="5562600" y="5446713"/>
            <a:ext cx="10160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U</a:t>
            </a:r>
            <a:endParaRPr lang="en-US" sz="1000" b="1"/>
          </a:p>
        </p:txBody>
      </p:sp>
      <p:sp>
        <p:nvSpPr>
          <p:cNvPr id="392265" name="Freeform 73"/>
          <p:cNvSpPr>
            <a:spLocks/>
          </p:cNvSpPr>
          <p:nvPr/>
        </p:nvSpPr>
        <p:spPr bwMode="auto">
          <a:xfrm>
            <a:off x="3748088" y="5997575"/>
            <a:ext cx="144462" cy="138113"/>
          </a:xfrm>
          <a:custGeom>
            <a:avLst/>
            <a:gdLst/>
            <a:ahLst/>
            <a:cxnLst>
              <a:cxn ang="0">
                <a:pos x="66" y="0"/>
              </a:cxn>
              <a:cxn ang="0">
                <a:pos x="50" y="25"/>
              </a:cxn>
              <a:cxn ang="0">
                <a:pos x="124" y="75"/>
              </a:cxn>
              <a:cxn ang="0">
                <a:pos x="141" y="92"/>
              </a:cxn>
              <a:cxn ang="0">
                <a:pos x="133" y="117"/>
              </a:cxn>
              <a:cxn ang="0">
                <a:pos x="124" y="125"/>
              </a:cxn>
              <a:cxn ang="0">
                <a:pos x="99" y="125"/>
              </a:cxn>
              <a:cxn ang="0">
                <a:pos x="16" y="75"/>
              </a:cxn>
              <a:cxn ang="0">
                <a:pos x="0" y="100"/>
              </a:cxn>
              <a:cxn ang="0">
                <a:pos x="83" y="150"/>
              </a:cxn>
              <a:cxn ang="0">
                <a:pos x="99" y="158"/>
              </a:cxn>
              <a:cxn ang="0">
                <a:pos x="116" y="158"/>
              </a:cxn>
              <a:cxn ang="0">
                <a:pos x="141" y="150"/>
              </a:cxn>
              <a:cxn ang="0">
                <a:pos x="157" y="125"/>
              </a:cxn>
              <a:cxn ang="0">
                <a:pos x="166" y="108"/>
              </a:cxn>
              <a:cxn ang="0">
                <a:pos x="166" y="83"/>
              </a:cxn>
              <a:cxn ang="0">
                <a:pos x="157" y="67"/>
              </a:cxn>
              <a:cxn ang="0">
                <a:pos x="141" y="50"/>
              </a:cxn>
              <a:cxn ang="0">
                <a:pos x="66" y="0"/>
              </a:cxn>
            </a:cxnLst>
            <a:rect l="0" t="0" r="r" b="b"/>
            <a:pathLst>
              <a:path w="166" h="158">
                <a:moveTo>
                  <a:pt x="66" y="0"/>
                </a:moveTo>
                <a:lnTo>
                  <a:pt x="50" y="25"/>
                </a:lnTo>
                <a:lnTo>
                  <a:pt x="124" y="75"/>
                </a:lnTo>
                <a:lnTo>
                  <a:pt x="141" y="92"/>
                </a:lnTo>
                <a:lnTo>
                  <a:pt x="133" y="117"/>
                </a:lnTo>
                <a:lnTo>
                  <a:pt x="124" y="125"/>
                </a:lnTo>
                <a:lnTo>
                  <a:pt x="99" y="125"/>
                </a:lnTo>
                <a:lnTo>
                  <a:pt x="16" y="75"/>
                </a:lnTo>
                <a:lnTo>
                  <a:pt x="0" y="100"/>
                </a:lnTo>
                <a:lnTo>
                  <a:pt x="83" y="150"/>
                </a:lnTo>
                <a:lnTo>
                  <a:pt x="99" y="158"/>
                </a:lnTo>
                <a:lnTo>
                  <a:pt x="116" y="158"/>
                </a:lnTo>
                <a:lnTo>
                  <a:pt x="141" y="150"/>
                </a:lnTo>
                <a:lnTo>
                  <a:pt x="157" y="125"/>
                </a:lnTo>
                <a:lnTo>
                  <a:pt x="166" y="108"/>
                </a:lnTo>
                <a:lnTo>
                  <a:pt x="166" y="83"/>
                </a:lnTo>
                <a:lnTo>
                  <a:pt x="157" y="67"/>
                </a:lnTo>
                <a:lnTo>
                  <a:pt x="141" y="50"/>
                </a:lnTo>
                <a:lnTo>
                  <a:pt x="66" y="0"/>
                </a:lnTo>
                <a:close/>
              </a:path>
            </a:pathLst>
          </a:custGeom>
          <a:solidFill>
            <a:srgbClr val="000000"/>
          </a:solidFill>
          <a:ln w="9525">
            <a:noFill/>
            <a:round/>
            <a:headEnd/>
            <a:tailEnd/>
          </a:ln>
        </p:spPr>
        <p:txBody>
          <a:bodyPr/>
          <a:lstStyle/>
          <a:p>
            <a:endParaRPr lang="en-US"/>
          </a:p>
        </p:txBody>
      </p:sp>
      <p:sp>
        <p:nvSpPr>
          <p:cNvPr id="392266" name="Rectangle 74"/>
          <p:cNvSpPr>
            <a:spLocks noChangeArrowheads="1"/>
          </p:cNvSpPr>
          <p:nvPr/>
        </p:nvSpPr>
        <p:spPr bwMode="auto">
          <a:xfrm>
            <a:off x="2130425" y="4748213"/>
            <a:ext cx="260350" cy="304800"/>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2000" b="1">
                <a:solidFill>
                  <a:srgbClr val="CC0000"/>
                </a:solidFill>
              </a:rPr>
              <a:t>5</a:t>
            </a:r>
            <a:r>
              <a:rPr lang="en-US" sz="2000" b="1">
                <a:solidFill>
                  <a:srgbClr val="CC0000"/>
                </a:solidFill>
                <a:latin typeface="MathematicalPi 1" charset="0"/>
                <a:sym typeface="Symbol" pitchFamily="48" charset="2"/>
              </a:rPr>
              <a:t></a:t>
            </a:r>
            <a:endParaRPr lang="en-US" sz="2000" b="1">
              <a:solidFill>
                <a:srgbClr val="000000"/>
              </a:solidFill>
              <a:latin typeface="MathematicalPi 1" charset="0"/>
              <a:sym typeface="Symbol" pitchFamily="48" charset="2"/>
            </a:endParaRPr>
          </a:p>
        </p:txBody>
      </p:sp>
      <p:sp>
        <p:nvSpPr>
          <p:cNvPr id="392267" name="Rectangle 75"/>
          <p:cNvSpPr>
            <a:spLocks noChangeArrowheads="1"/>
          </p:cNvSpPr>
          <p:nvPr/>
        </p:nvSpPr>
        <p:spPr bwMode="auto">
          <a:xfrm>
            <a:off x="2130425" y="5602288"/>
            <a:ext cx="260350" cy="304800"/>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2000" b="1">
                <a:solidFill>
                  <a:srgbClr val="CC0000"/>
                </a:solidFill>
              </a:rPr>
              <a:t>3</a:t>
            </a:r>
            <a:r>
              <a:rPr lang="en-US" sz="2000" b="1">
                <a:solidFill>
                  <a:srgbClr val="CC0000"/>
                </a:solidFill>
                <a:latin typeface="MathematicalPi 1" charset="0"/>
                <a:sym typeface="Symbol" pitchFamily="48" charset="2"/>
              </a:rPr>
              <a:t></a:t>
            </a:r>
            <a:endParaRPr lang="en-US" sz="2000" b="1">
              <a:solidFill>
                <a:srgbClr val="000000"/>
              </a:solidFill>
              <a:latin typeface="MathematicalPi 1" charset="0"/>
              <a:sym typeface="Symbol" pitchFamily="48" charset="2"/>
            </a:endParaRPr>
          </a:p>
        </p:txBody>
      </p:sp>
      <p:sp>
        <p:nvSpPr>
          <p:cNvPr id="392268" name="Rectangle 76"/>
          <p:cNvSpPr>
            <a:spLocks noChangeArrowheads="1"/>
          </p:cNvSpPr>
          <p:nvPr/>
        </p:nvSpPr>
        <p:spPr bwMode="auto">
          <a:xfrm>
            <a:off x="7612063" y="5281613"/>
            <a:ext cx="260350" cy="304800"/>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2000" b="1">
                <a:solidFill>
                  <a:srgbClr val="CC0000"/>
                </a:solidFill>
              </a:rPr>
              <a:t>5</a:t>
            </a:r>
            <a:r>
              <a:rPr lang="en-US" sz="2000" b="1">
                <a:solidFill>
                  <a:srgbClr val="CC0000"/>
                </a:solidFill>
                <a:latin typeface="MathematicalPi 1" charset="0"/>
                <a:sym typeface="Symbol" pitchFamily="48" charset="2"/>
              </a:rPr>
              <a:t></a:t>
            </a:r>
            <a:endParaRPr lang="en-US" sz="2000" b="1">
              <a:solidFill>
                <a:srgbClr val="000000"/>
              </a:solidFill>
              <a:latin typeface="MathematicalPi 1" charset="0"/>
              <a:sym typeface="Symbol" pitchFamily="48" charset="2"/>
            </a:endParaRPr>
          </a:p>
        </p:txBody>
      </p:sp>
      <p:sp>
        <p:nvSpPr>
          <p:cNvPr id="392269" name="Rectangle 77"/>
          <p:cNvSpPr>
            <a:spLocks noChangeArrowheads="1"/>
          </p:cNvSpPr>
          <p:nvPr/>
        </p:nvSpPr>
        <p:spPr bwMode="auto">
          <a:xfrm>
            <a:off x="7612063" y="4532313"/>
            <a:ext cx="260350" cy="304800"/>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2000" b="1">
                <a:solidFill>
                  <a:srgbClr val="CC0000"/>
                </a:solidFill>
              </a:rPr>
              <a:t>3</a:t>
            </a:r>
            <a:r>
              <a:rPr lang="en-US" sz="2000" b="1">
                <a:solidFill>
                  <a:srgbClr val="CC0000"/>
                </a:solidFill>
                <a:latin typeface="MathematicalPi 1" charset="0"/>
                <a:sym typeface="Symbol" pitchFamily="48" charset="2"/>
              </a:rPr>
              <a:t></a:t>
            </a:r>
            <a:endParaRPr lang="en-US" sz="2000" b="1">
              <a:solidFill>
                <a:srgbClr val="000000"/>
              </a:solidFill>
              <a:latin typeface="MathematicalPi 1" charset="0"/>
              <a:sym typeface="Symbol" pitchFamily="48" charset="2"/>
            </a:endParaRPr>
          </a:p>
        </p:txBody>
      </p:sp>
      <p:sp>
        <p:nvSpPr>
          <p:cNvPr id="392270" name="Rectangle 78"/>
          <p:cNvSpPr>
            <a:spLocks noChangeArrowheads="1"/>
          </p:cNvSpPr>
          <p:nvPr/>
        </p:nvSpPr>
        <p:spPr bwMode="auto">
          <a:xfrm>
            <a:off x="5707063" y="5199063"/>
            <a:ext cx="198437" cy="212725"/>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1400" b="1">
                <a:solidFill>
                  <a:srgbClr val="CC0000"/>
                </a:solidFill>
              </a:rPr>
              <a:t>3</a:t>
            </a:r>
            <a:r>
              <a:rPr lang="en-US" sz="1400" b="1">
                <a:solidFill>
                  <a:srgbClr val="CC0000"/>
                </a:solidFill>
                <a:latin typeface="MathematicalPi 1" charset="0"/>
                <a:sym typeface="Symbol" pitchFamily="48" charset="2"/>
              </a:rPr>
              <a:t></a:t>
            </a:r>
            <a:endParaRPr lang="en-US" sz="1400" b="1">
              <a:solidFill>
                <a:srgbClr val="000000"/>
              </a:solidFill>
              <a:latin typeface="MathematicalPi 1" charset="0"/>
              <a:sym typeface="Symbol" pitchFamily="48" charset="2"/>
            </a:endParaRPr>
          </a:p>
        </p:txBody>
      </p:sp>
      <p:sp>
        <p:nvSpPr>
          <p:cNvPr id="392271" name="Rectangle 79"/>
          <p:cNvSpPr>
            <a:spLocks noChangeArrowheads="1"/>
          </p:cNvSpPr>
          <p:nvPr/>
        </p:nvSpPr>
        <p:spPr bwMode="auto">
          <a:xfrm>
            <a:off x="3222625" y="6380163"/>
            <a:ext cx="198438" cy="212725"/>
          </a:xfrm>
          <a:prstGeom prst="rect">
            <a:avLst/>
          </a:prstGeom>
          <a:solidFill>
            <a:srgbClr val="FFCC18"/>
          </a:solidFill>
          <a:ln w="9525">
            <a:noFill/>
            <a:miter lim="800000"/>
            <a:headEnd/>
            <a:tailEnd/>
          </a:ln>
        </p:spPr>
        <p:txBody>
          <a:bodyPr wrap="none" lIns="45720" tIns="0" rIns="9144" bIns="0">
            <a:spAutoFit/>
          </a:bodyPr>
          <a:lstStyle/>
          <a:p>
            <a:pPr eaLnBrk="1" hangingPunct="1"/>
            <a:r>
              <a:rPr lang="en-US" sz="1400" b="1">
                <a:solidFill>
                  <a:srgbClr val="CC0000"/>
                </a:solidFill>
              </a:rPr>
              <a:t>5</a:t>
            </a:r>
            <a:r>
              <a:rPr lang="en-US" sz="1400" b="1">
                <a:solidFill>
                  <a:srgbClr val="CC0000"/>
                </a:solidFill>
                <a:latin typeface="MathematicalPi 1" charset="0"/>
                <a:sym typeface="Symbol" pitchFamily="48" charset="2"/>
              </a:rPr>
              <a:t></a:t>
            </a:r>
            <a:endParaRPr lang="en-US" sz="1400" b="1">
              <a:solidFill>
                <a:srgbClr val="000000"/>
              </a:solidFill>
              <a:latin typeface="MathematicalPi 1" charset="0"/>
              <a:sym typeface="Symbol" pitchFamily="48" charset="2"/>
            </a:endParaRPr>
          </a:p>
        </p:txBody>
      </p:sp>
      <p:sp>
        <p:nvSpPr>
          <p:cNvPr id="392272" name="AutoShape 80"/>
          <p:cNvSpPr>
            <a:spLocks noChangeArrowheads="1"/>
          </p:cNvSpPr>
          <p:nvPr/>
        </p:nvSpPr>
        <p:spPr bwMode="auto">
          <a:xfrm>
            <a:off x="28575" y="6408738"/>
            <a:ext cx="2644775" cy="427037"/>
          </a:xfrm>
          <a:prstGeom prst="homePlate">
            <a:avLst>
              <a:gd name="adj" fmla="val 154833"/>
            </a:avLst>
          </a:prstGeom>
          <a:solidFill>
            <a:srgbClr val="FFCC18"/>
          </a:solidFill>
          <a:ln w="9525">
            <a:noFill/>
            <a:miter lim="800000"/>
            <a:headEnd/>
            <a:tailEnd/>
          </a:ln>
          <a:effectLst/>
        </p:spPr>
        <p:txBody>
          <a:bodyPr wrap="none" anchor="ctr">
            <a:spAutoFit/>
          </a:bodyPr>
          <a:lstStyle/>
          <a:p>
            <a:pPr algn="l"/>
            <a:r>
              <a:rPr lang="en-US" sz="2200" b="1">
                <a:solidFill>
                  <a:srgbClr val="0F116A"/>
                </a:solidFill>
              </a:rPr>
              <a:t>build RNA 5</a:t>
            </a:r>
            <a:r>
              <a:rPr lang="en-US" sz="2200" b="1">
                <a:solidFill>
                  <a:srgbClr val="0F116A"/>
                </a:solidFill>
                <a:latin typeface="MathematicalPi 1" charset="0"/>
                <a:sym typeface="Symbol" pitchFamily="48" charset="2"/>
              </a:rPr>
              <a:t></a:t>
            </a:r>
            <a:r>
              <a:rPr lang="en-US" sz="2200" b="1">
                <a:solidFill>
                  <a:srgbClr val="0F116A"/>
                </a:solidFill>
                <a:sym typeface="Symbol" pitchFamily="48" charset="2"/>
              </a:rPr>
              <a:t></a:t>
            </a:r>
            <a:r>
              <a:rPr lang="en-US" sz="2200" b="1">
                <a:solidFill>
                  <a:srgbClr val="0F116A"/>
                </a:solidFill>
              </a:rPr>
              <a:t>3</a:t>
            </a:r>
            <a:r>
              <a:rPr lang="en-US" sz="2200" b="1">
                <a:solidFill>
                  <a:srgbClr val="0F116A"/>
                </a:solidFill>
                <a:latin typeface="MathematicalPi 1" charset="0"/>
                <a:sym typeface="Symbol" pitchFamily="4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1" end="1"/>
                                            </p:txEl>
                                          </p:spTgt>
                                        </p:tgtEl>
                                        <p:attrNameLst>
                                          <p:attrName>style.visibility</p:attrName>
                                        </p:attrNameLst>
                                      </p:cBhvr>
                                      <p:to>
                                        <p:strVal val="visible"/>
                                      </p:to>
                                    </p:set>
                                    <p:anim calcmode="lin" valueType="num">
                                      <p:cBhvr additive="base">
                                        <p:cTn id="7"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 calcmode="lin" valueType="num">
                                      <p:cBhvr additive="base">
                                        <p:cTn id="13"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392195">
                                            <p:txEl>
                                              <p:pRg st="3" end="3"/>
                                            </p:txEl>
                                          </p:spTgt>
                                        </p:tgtEl>
                                        <p:attrNameLst>
                                          <p:attrName>style.visibility</p:attrName>
                                        </p:attrNameLst>
                                      </p:cBhvr>
                                      <p:to>
                                        <p:strVal val="visible"/>
                                      </p:to>
                                    </p:set>
                                    <p:anim calcmode="lin" valueType="num">
                                      <p:cBhvr additive="base">
                                        <p:cTn id="17"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anim calcmode="lin" valueType="num">
                                      <p:cBhvr additive="base">
                                        <p:cTn id="23"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anim calcmode="lin" valueType="num">
                                      <p:cBhvr additive="base">
                                        <p:cTn id="27"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2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92195">
                                            <p:txEl>
                                              <p:pRg st="6" end="6"/>
                                            </p:txEl>
                                          </p:spTgt>
                                        </p:tgtEl>
                                        <p:attrNameLst>
                                          <p:attrName>style.visibility</p:attrName>
                                        </p:attrNameLst>
                                      </p:cBhvr>
                                      <p:to>
                                        <p:strVal val="visible"/>
                                      </p:to>
                                    </p:set>
                                    <p:anim calcmode="lin" valueType="num">
                                      <p:cBhvr additive="base">
                                        <p:cTn id="33" dur="500" fill="hold"/>
                                        <p:tgtEl>
                                          <p:spTgt spid="39219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21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392195">
                                            <p:txEl>
                                              <p:pRg st="7" end="7"/>
                                            </p:txEl>
                                          </p:spTgt>
                                        </p:tgtEl>
                                        <p:attrNameLst>
                                          <p:attrName>style.visibility</p:attrName>
                                        </p:attrNameLst>
                                      </p:cBhvr>
                                      <p:to>
                                        <p:strVal val="visible"/>
                                      </p:to>
                                    </p:set>
                                    <p:anim calcmode="lin" valueType="num">
                                      <p:cBhvr additive="base">
                                        <p:cTn id="37" dur="500" fill="hold"/>
                                        <p:tgtEl>
                                          <p:spTgt spid="39219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21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2200"/>
                                        </p:tgtEl>
                                        <p:attrNameLst>
                                          <p:attrName>style.visibility</p:attrName>
                                        </p:attrNameLst>
                                      </p:cBhvr>
                                      <p:to>
                                        <p:strVal val="visible"/>
                                      </p:to>
                                    </p:set>
                                    <p:animEffect transition="in" filter="wipe(left)">
                                      <p:cBhvr>
                                        <p:cTn id="43" dur="500"/>
                                        <p:tgtEl>
                                          <p:spTgt spid="392200"/>
                                        </p:tgtEl>
                                      </p:cBhvr>
                                    </p:animEffect>
                                  </p:childTnLst>
                                  <p:subTnLst>
                                    <p:audio>
                                      <p:cMediaNode>
                                        <p:cTn display="0" masterRel="sameClick">
                                          <p:stCondLst>
                                            <p:cond evt="begin" delay="0">
                                              <p:tn val="41"/>
                                            </p:cond>
                                          </p:stCondLst>
                                          <p:endCondLst>
                                            <p:cond evt="onStopAudio" delay="0">
                                              <p:tgtEl>
                                                <p:sldTgt/>
                                              </p:tgtEl>
                                            </p:cond>
                                          </p:endCondLst>
                                        </p:cTn>
                                        <p:tgtEl>
                                          <p:sndTgt r:embed="rId4" name="Vibro Up"/>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92205"/>
                                        </p:tgtEl>
                                        <p:attrNameLst>
                                          <p:attrName>style.visibility</p:attrName>
                                        </p:attrNameLst>
                                      </p:cBhvr>
                                      <p:to>
                                        <p:strVal val="visible"/>
                                      </p:to>
                                    </p:set>
                                    <p:animEffect transition="in" filter="wipe(left)">
                                      <p:cBhvr>
                                        <p:cTn id="48" dur="500"/>
                                        <p:tgtEl>
                                          <p:spTgt spid="392205"/>
                                        </p:tgtEl>
                                      </p:cBhvr>
                                    </p:animEffect>
                                  </p:childTnLst>
                                  <p:subTnLst>
                                    <p:audio>
                                      <p:cMediaNode>
                                        <p:cTn display="0" masterRel="sameClick">
                                          <p:stCondLst>
                                            <p:cond evt="begin" delay="0">
                                              <p:tn val="46"/>
                                            </p:cond>
                                          </p:stCondLst>
                                          <p:endCondLst>
                                            <p:cond evt="onStopAudio" delay="0">
                                              <p:tgtEl>
                                                <p:sldTgt/>
                                              </p:tgtEl>
                                            </p:cond>
                                          </p:endCondLst>
                                        </p:cTn>
                                        <p:tgtEl>
                                          <p:sndTgt r:embed="rId4" name="Vibro Up"/>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2272"/>
                                        </p:tgtEl>
                                        <p:attrNameLst>
                                          <p:attrName>style.visibility</p:attrName>
                                        </p:attrNameLst>
                                      </p:cBhvr>
                                      <p:to>
                                        <p:strVal val="visible"/>
                                      </p:to>
                                    </p:set>
                                    <p:animEffect transition="in" filter="wipe(left)">
                                      <p:cBhvr>
                                        <p:cTn id="53" dur="500"/>
                                        <p:tgtEl>
                                          <p:spTgt spid="392272"/>
                                        </p:tgtEl>
                                      </p:cBhvr>
                                    </p:animEffect>
                                  </p:childTnLst>
                                  <p:subTnLst>
                                    <p:audio>
                                      <p:cMediaNode>
                                        <p:cTn display="0" masterRel="sameClick">
                                          <p:stCondLst>
                                            <p:cond evt="begin" delay="0">
                                              <p:tn val="5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00" grpId="0" animBg="1" autoUpdateAnimBg="0"/>
      <p:bldP spid="392205" grpId="0" animBg="1" autoUpdateAnimBg="0"/>
      <p:bldP spid="39227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Which gene is read?</a:t>
            </a:r>
          </a:p>
        </p:txBody>
      </p:sp>
      <p:sp>
        <p:nvSpPr>
          <p:cNvPr id="477187" name="Rectangle 3" descr="Rectangle: Click to edit Master text styles&#10;Second level&#10;Third level&#10;Fourth level&#10;Fifth level"/>
          <p:cNvSpPr>
            <a:spLocks noGrp="1" noChangeArrowheads="1"/>
          </p:cNvSpPr>
          <p:nvPr>
            <p:ph type="body" idx="1"/>
          </p:nvPr>
        </p:nvSpPr>
        <p:spPr>
          <a:xfrm>
            <a:off x="206375" y="1371600"/>
            <a:ext cx="8623300" cy="5283200"/>
          </a:xfrm>
          <a:solidFill>
            <a:schemeClr val="bg1"/>
          </a:solidFill>
        </p:spPr>
        <p:txBody>
          <a:bodyPr/>
          <a:lstStyle/>
          <a:p>
            <a:r>
              <a:rPr lang="en-US" u="sng">
                <a:solidFill>
                  <a:srgbClr val="CC0000"/>
                </a:solidFill>
              </a:rPr>
              <a:t>Promoter region</a:t>
            </a:r>
            <a:endParaRPr lang="en-US" sz="3400"/>
          </a:p>
          <a:p>
            <a:pPr lvl="1"/>
            <a:r>
              <a:rPr lang="en-US"/>
              <a:t>binding site before beginning of gene </a:t>
            </a:r>
          </a:p>
          <a:p>
            <a:pPr lvl="1"/>
            <a:r>
              <a:rPr lang="en-US" u="sng">
                <a:solidFill>
                  <a:srgbClr val="CC0000"/>
                </a:solidFill>
              </a:rPr>
              <a:t>TATA box binding site</a:t>
            </a:r>
            <a:endParaRPr lang="en-US"/>
          </a:p>
          <a:p>
            <a:pPr lvl="1"/>
            <a:r>
              <a:rPr lang="en-US"/>
              <a:t>binding site for RNA polymerase </a:t>
            </a:r>
            <a:br>
              <a:rPr lang="en-US"/>
            </a:br>
            <a:r>
              <a:rPr lang="en-US"/>
              <a:t>&amp; transcription </a:t>
            </a:r>
            <a:br>
              <a:rPr lang="en-US"/>
            </a:br>
            <a:r>
              <a:rPr lang="en-US"/>
              <a:t>factors</a:t>
            </a:r>
          </a:p>
          <a:p>
            <a:r>
              <a:rPr lang="en-US" u="sng">
                <a:solidFill>
                  <a:srgbClr val="CC0000"/>
                </a:solidFill>
              </a:rPr>
              <a:t>Enhancer region</a:t>
            </a:r>
            <a:endParaRPr lang="en-US"/>
          </a:p>
          <a:p>
            <a:pPr lvl="1"/>
            <a:r>
              <a:rPr lang="en-US"/>
              <a:t>binding site far </a:t>
            </a:r>
            <a:br>
              <a:rPr lang="en-US"/>
            </a:br>
            <a:r>
              <a:rPr lang="en-US"/>
              <a:t>upstream of gene</a:t>
            </a:r>
          </a:p>
          <a:p>
            <a:pPr marL="1085850" lvl="2"/>
            <a:r>
              <a:rPr lang="en-US"/>
              <a:t>turns transcription </a:t>
            </a:r>
            <a:br>
              <a:rPr lang="en-US"/>
            </a:br>
            <a:r>
              <a:rPr lang="en-US"/>
              <a:t>on HIGH</a:t>
            </a:r>
          </a:p>
        </p:txBody>
      </p:sp>
      <p:pic>
        <p:nvPicPr>
          <p:cNvPr id="477198" name="Picture 14"/>
          <p:cNvPicPr>
            <a:picLocks noChangeAspect="1" noChangeArrowheads="1"/>
          </p:cNvPicPr>
          <p:nvPr/>
        </p:nvPicPr>
        <p:blipFill>
          <a:blip r:embed="rId4" cstate="print"/>
          <a:srcRect l="2771" t="2078" r="5540" b="47098"/>
          <a:stretch>
            <a:fillRect/>
          </a:stretch>
        </p:blipFill>
        <p:spPr bwMode="auto">
          <a:xfrm>
            <a:off x="4281488" y="3500438"/>
            <a:ext cx="4748212" cy="3289300"/>
          </a:xfrm>
          <a:prstGeom prst="rect">
            <a:avLst/>
          </a:prstGeom>
          <a:noFill/>
          <a:ln w="9525">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7187">
                                            <p:txEl>
                                              <p:pRg st="1" end="1"/>
                                            </p:txEl>
                                          </p:spTgt>
                                        </p:tgtEl>
                                        <p:attrNameLst>
                                          <p:attrName>style.visibility</p:attrName>
                                        </p:attrNameLst>
                                      </p:cBhvr>
                                      <p:to>
                                        <p:strVal val="visible"/>
                                      </p:to>
                                    </p:set>
                                    <p:anim calcmode="lin" valueType="num">
                                      <p:cBhvr additive="base">
                                        <p:cTn id="13" dur="500" fill="hold"/>
                                        <p:tgtEl>
                                          <p:spTgt spid="477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71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7187">
                                            <p:txEl>
                                              <p:pRg st="2" end="2"/>
                                            </p:txEl>
                                          </p:spTgt>
                                        </p:tgtEl>
                                        <p:attrNameLst>
                                          <p:attrName>style.visibility</p:attrName>
                                        </p:attrNameLst>
                                      </p:cBhvr>
                                      <p:to>
                                        <p:strVal val="visible"/>
                                      </p:to>
                                    </p:set>
                                    <p:anim calcmode="lin" valueType="num">
                                      <p:cBhvr additive="base">
                                        <p:cTn id="19" dur="500" fill="hold"/>
                                        <p:tgtEl>
                                          <p:spTgt spid="477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71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7187">
                                            <p:txEl>
                                              <p:pRg st="3" end="3"/>
                                            </p:txEl>
                                          </p:spTgt>
                                        </p:tgtEl>
                                        <p:attrNameLst>
                                          <p:attrName>style.visibility</p:attrName>
                                        </p:attrNameLst>
                                      </p:cBhvr>
                                      <p:to>
                                        <p:strVal val="visible"/>
                                      </p:to>
                                    </p:set>
                                    <p:anim calcmode="lin" valueType="num">
                                      <p:cBhvr additive="base">
                                        <p:cTn id="25" dur="500" fill="hold"/>
                                        <p:tgtEl>
                                          <p:spTgt spid="477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71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7187">
                                            <p:txEl>
                                              <p:pRg st="4" end="4"/>
                                            </p:txEl>
                                          </p:spTgt>
                                        </p:tgtEl>
                                        <p:attrNameLst>
                                          <p:attrName>style.visibility</p:attrName>
                                        </p:attrNameLst>
                                      </p:cBhvr>
                                      <p:to>
                                        <p:strVal val="visible"/>
                                      </p:to>
                                    </p:set>
                                    <p:anim calcmode="lin" valueType="num">
                                      <p:cBhvr additive="base">
                                        <p:cTn id="31" dur="500" fill="hold"/>
                                        <p:tgtEl>
                                          <p:spTgt spid="477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71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7187">
                                            <p:txEl>
                                              <p:pRg st="5" end="5"/>
                                            </p:txEl>
                                          </p:spTgt>
                                        </p:tgtEl>
                                        <p:attrNameLst>
                                          <p:attrName>style.visibility</p:attrName>
                                        </p:attrNameLst>
                                      </p:cBhvr>
                                      <p:to>
                                        <p:strVal val="visible"/>
                                      </p:to>
                                    </p:set>
                                    <p:anim calcmode="lin" valueType="num">
                                      <p:cBhvr additive="base">
                                        <p:cTn id="37" dur="500" fill="hold"/>
                                        <p:tgtEl>
                                          <p:spTgt spid="477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71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7187">
                                            <p:txEl>
                                              <p:pRg st="6" end="6"/>
                                            </p:txEl>
                                          </p:spTgt>
                                        </p:tgtEl>
                                        <p:attrNameLst>
                                          <p:attrName>style.visibility</p:attrName>
                                        </p:attrNameLst>
                                      </p:cBhvr>
                                      <p:to>
                                        <p:strVal val="visible"/>
                                      </p:to>
                                    </p:set>
                                    <p:anim calcmode="lin" valueType="num">
                                      <p:cBhvr additive="base">
                                        <p:cTn id="43" dur="500" fill="hold"/>
                                        <p:tgtEl>
                                          <p:spTgt spid="4771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71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utoUpdateAnimBg="0"/>
    </p:bldLst>
  </p:timing>
</p:sld>
</file>

<file path=ppt/theme/theme1.xml><?xml version="1.0" encoding="utf-8"?>
<a:theme xmlns:a="http://schemas.openxmlformats.org/drawingml/2006/main" name="template2005">
  <a:themeElements>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Poseidon:Applications:Microsoft Office 2004:Templates:My Templates:template2005.pot</Template>
  <TotalTime>12625</TotalTime>
  <Words>1503</Words>
  <Application>Microsoft Office PowerPoint</Application>
  <PresentationFormat>On-screen Show (4:3)</PresentationFormat>
  <Paragraphs>616</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template2005</vt:lpstr>
      <vt:lpstr>PowerPoint Presentation</vt:lpstr>
      <vt:lpstr>What do genes code for? </vt:lpstr>
      <vt:lpstr>The “Central Dogma”</vt:lpstr>
      <vt:lpstr>Metabolism taught us about genes</vt:lpstr>
      <vt:lpstr>Transcription</vt:lpstr>
      <vt:lpstr>RNA</vt:lpstr>
      <vt:lpstr>3 KINDS OF RNA HELP WITH INFO TRANSFER FOR PROTEIN SYNTHESIS</vt:lpstr>
      <vt:lpstr>Transcription</vt:lpstr>
      <vt:lpstr>Which gene is read?</vt:lpstr>
      <vt:lpstr>Matching bases of DNA &amp; RNA</vt:lpstr>
      <vt:lpstr>Eukaryotic genes have junk!</vt:lpstr>
      <vt:lpstr>mRNA’s require EDITING before use</vt:lpstr>
      <vt:lpstr>mRNA splicing</vt:lpstr>
      <vt:lpstr>Discovery of exons/introns</vt:lpstr>
      <vt:lpstr>Splicing must be accurate</vt:lpstr>
      <vt:lpstr>Alternative splicing</vt:lpstr>
      <vt:lpstr>More post-transcriptional processing</vt:lpstr>
      <vt:lpstr>Translation</vt:lpstr>
      <vt:lpstr>How does mRNA code for proteins?</vt:lpstr>
      <vt:lpstr>mRNA codes for proteins in triplets</vt:lpstr>
      <vt:lpstr>The code</vt:lpstr>
      <vt:lpstr>How are the codons matched to amino acids?</vt:lpstr>
      <vt:lpstr>Transfer RNA structure</vt:lpstr>
      <vt:lpstr>Ribosomes </vt:lpstr>
      <vt:lpstr>Ribosomes </vt:lpstr>
      <vt:lpstr>Building a polypeptide</vt:lpstr>
      <vt:lpstr>Protein targeting </vt:lpstr>
      <vt:lpstr>PowerPoint Presentation</vt:lpstr>
      <vt:lpstr>Protein Synthesis in Prokaryotes</vt:lpstr>
      <vt:lpstr>Prokaryote vs. Eukaryote genes</vt:lpstr>
      <vt:lpstr>Translation: prokaryotes vs. eukaryotes</vt:lpstr>
      <vt:lpstr>Mutations </vt:lpstr>
      <vt:lpstr>Point mutation leads to Sickle cell anemia</vt:lpstr>
      <vt:lpstr>Sickle cell anemia</vt:lpstr>
      <vt:lpstr>Mutations </vt:lpstr>
      <vt:lpstr>PowerPoint Presentation</vt:lpstr>
    </vt:vector>
  </TitlesOfParts>
  <Company>Justin</Company>
  <LinksUpToDate>false</LinksUpToDate>
  <SharedDoc>false</SharedDoc>
  <HyperlinkBase>http://bio.kimunity.com, http://www.WDinteractive.com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subject>AP &amp; Regents Biology</dc:subject>
  <dc:creator>Justin</dc:creator>
  <cp:keywords>Education, Biology Zone, Kim Foglia</cp:keywords>
  <dc:description>All Rights Reserved. Copyright 2003. WD Interactive.</dc:description>
  <cp:lastModifiedBy>LPS User</cp:lastModifiedBy>
  <cp:revision>360</cp:revision>
  <cp:lastPrinted>2008-03-27T10:35:43Z</cp:lastPrinted>
  <dcterms:created xsi:type="dcterms:W3CDTF">2006-02-28T01:44:59Z</dcterms:created>
  <dcterms:modified xsi:type="dcterms:W3CDTF">2016-09-20T16:03:08Z</dcterms:modified>
  <cp:category>Education</cp:category>
</cp:coreProperties>
</file>